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9" r:id="rId2"/>
    <p:sldMasterId id="2147483764" r:id="rId3"/>
    <p:sldMasterId id="2147483660" r:id="rId4"/>
    <p:sldMasterId id="2147483700" r:id="rId5"/>
    <p:sldMasterId id="2147483774" r:id="rId6"/>
  </p:sldMasterIdLst>
  <p:notesMasterIdLst>
    <p:notesMasterId r:id="rId26"/>
  </p:notesMasterIdLst>
  <p:handoutMasterIdLst>
    <p:handoutMasterId r:id="rId27"/>
  </p:handoutMasterIdLst>
  <p:sldIdLst>
    <p:sldId id="281" r:id="rId7"/>
    <p:sldId id="318" r:id="rId8"/>
    <p:sldId id="320" r:id="rId9"/>
    <p:sldId id="321" r:id="rId10"/>
    <p:sldId id="282"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Lst>
  <p:sldSz cx="12192000" cy="6858000"/>
  <p:notesSz cx="6858000" cy="9144000"/>
  <p:embeddedFontLst>
    <p:embeddedFont>
      <p:font typeface="British Council Sans" panose="020B0504020202020204" pitchFamily="34" charset="0"/>
      <p:regular r:id="rId28"/>
      <p:bold r:id="rId29"/>
      <p:italic r:id="rId30"/>
      <p:boldItalic r:id="rId31"/>
    </p:embeddedFont>
    <p:embeddedFont>
      <p:font typeface="British Council Sans Headline" panose="020B0604020202020204" charset="0"/>
      <p:regular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9E0DD-37BE-48D5-A03F-5D16B7DADAAE}" v="1" dt="2023-08-01T09:46:23.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5" autoAdjust="0"/>
    <p:restoredTop sz="89425" autoAdjust="0"/>
  </p:normalViewPr>
  <p:slideViewPr>
    <p:cSldViewPr snapToGrid="0" snapToObjects="1">
      <p:cViewPr varScale="1">
        <p:scale>
          <a:sx n="64" d="100"/>
          <a:sy n="64" d="100"/>
        </p:scale>
        <p:origin x="124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01/08/2023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01/08/2023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aftlogic.com/information-appliance-power-consumption.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ct val="0"/>
              </a:spcBef>
            </a:pPr>
            <a:r>
              <a:rPr lang="en-GB" altLang="en-US" dirty="0"/>
              <a:t>Main photo credit: </a:t>
            </a:r>
            <a:r>
              <a:rPr lang="en-GB" altLang="en-US" dirty="0" err="1"/>
              <a:t>Ecobricks</a:t>
            </a:r>
            <a:endParaRPr lang="en-GB" altLang="en-US" dirty="0"/>
          </a:p>
          <a:p>
            <a:pPr>
              <a:spcBef>
                <a:spcPct val="0"/>
              </a:spcBef>
            </a:pPr>
            <a:r>
              <a:rPr lang="en-GB" altLang="en-US" dirty="0"/>
              <a:t>Source: http://www.ecobricks.org/bali-ecobricks/</a:t>
            </a:r>
          </a:p>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dirty="0"/>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Lesson 2</a:t>
            </a:r>
          </a:p>
          <a:p>
            <a:r>
              <a:rPr lang="en-GB" altLang="en-US" sz="1200" dirty="0"/>
              <a:t>Step 3</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241255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Lesson 3, Step 2</a:t>
            </a:r>
          </a:p>
          <a:p>
            <a:r>
              <a:rPr lang="en-US" altLang="en-US" sz="1200" dirty="0"/>
              <a:t>Source: </a:t>
            </a:r>
            <a:r>
              <a:rPr lang="en-US" altLang="en-US" sz="1200" dirty="0" err="1"/>
              <a:t>Ashden</a:t>
            </a:r>
            <a:endParaRPr lang="en-US" altLang="en-US" sz="1200" dirty="0"/>
          </a:p>
          <a:p>
            <a:r>
              <a:rPr lang="en-US" altLang="en-US" sz="1200" dirty="0"/>
              <a:t>Available at: to www.ashden.org</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240409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Lesson 3, </a:t>
            </a:r>
          </a:p>
          <a:p>
            <a:r>
              <a:rPr lang="en-GB" altLang="en-US" sz="1200" dirty="0"/>
              <a:t>Step 3</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1169316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eaLnBrk="1" hangingPunct="1">
              <a:spcBef>
                <a:spcPct val="0"/>
              </a:spcBef>
            </a:pPr>
            <a:r>
              <a:rPr lang="en-US" altLang="en-US" sz="1200" dirty="0"/>
              <a:t>Lesson 3 Step 3</a:t>
            </a:r>
          </a:p>
          <a:p>
            <a:pPr defTabSz="912813"/>
            <a:r>
              <a:rPr lang="en-US" altLang="en-US" sz="1200" dirty="0"/>
              <a:t>Source: </a:t>
            </a:r>
            <a:r>
              <a:rPr lang="en-US" altLang="en-US" sz="1200" dirty="0" err="1"/>
              <a:t>Solargis</a:t>
            </a:r>
            <a:endParaRPr lang="en-US" altLang="en-US" sz="1200" dirty="0"/>
          </a:p>
          <a:p>
            <a:pPr defTabSz="912813"/>
            <a:r>
              <a:rPr lang="en-US" altLang="en-US" sz="1200" dirty="0"/>
              <a:t>Available at: http://solargis.com/products/maps-and-gis-data/free/download/world</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385230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Lesson 4. Case study from Appendix 5</a:t>
            </a:r>
          </a:p>
          <a:p>
            <a:pPr>
              <a:spcBef>
                <a:spcPct val="0"/>
              </a:spcBef>
            </a:pPr>
            <a:r>
              <a:rPr lang="en-US" altLang="en-US" sz="1200" dirty="0"/>
              <a:t>Photo credit: </a:t>
            </a:r>
            <a:r>
              <a:rPr lang="en-US" altLang="en-US" sz="1200" dirty="0" err="1"/>
              <a:t>Isele</a:t>
            </a:r>
            <a:r>
              <a:rPr lang="en-US" altLang="en-US" sz="1200" dirty="0"/>
              <a:t> </a:t>
            </a:r>
            <a:r>
              <a:rPr lang="en-US" altLang="en-US" sz="1200" dirty="0" err="1"/>
              <a:t>Tankile</a:t>
            </a:r>
            <a:r>
              <a:rPr lang="en-US" altLang="en-US" sz="1200" dirty="0"/>
              <a:t> © </a:t>
            </a:r>
            <a:r>
              <a:rPr lang="en-US" altLang="en-US" sz="1200" dirty="0" err="1"/>
              <a:t>Intoafrica</a:t>
            </a:r>
            <a:endParaRPr lang="en-US" altLang="en-US" sz="120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a:p>
        </p:txBody>
      </p:sp>
    </p:spTree>
    <p:extLst>
      <p:ext uri="{BB962C8B-B14F-4D97-AF65-F5344CB8AC3E}">
        <p14:creationId xmlns:p14="http://schemas.microsoft.com/office/powerpoint/2010/main" val="147287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sz="1200" dirty="0"/>
              <a:t>Lesson 4, Step 3</a:t>
            </a:r>
          </a:p>
          <a:p>
            <a:pPr>
              <a:spcBef>
                <a:spcPct val="0"/>
              </a:spcBef>
            </a:pPr>
            <a:r>
              <a:rPr lang="en-GB" altLang="en-US" sz="1200" dirty="0"/>
              <a:t>Appendix 6</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15</a:t>
            </a:fld>
            <a:endParaRPr lang="en-GB"/>
          </a:p>
        </p:txBody>
      </p:sp>
    </p:spTree>
    <p:extLst>
      <p:ext uri="{BB962C8B-B14F-4D97-AF65-F5344CB8AC3E}">
        <p14:creationId xmlns:p14="http://schemas.microsoft.com/office/powerpoint/2010/main" val="416127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eaLnBrk="1" hangingPunct="1">
              <a:spcBef>
                <a:spcPct val="0"/>
              </a:spcBef>
            </a:pPr>
            <a:r>
              <a:rPr lang="en-GB" altLang="en-US" sz="1200" dirty="0"/>
              <a:t>Lesson 4. Step 5</a:t>
            </a:r>
          </a:p>
          <a:p>
            <a:pPr defTabSz="912813" eaLnBrk="1" hangingPunct="1">
              <a:spcBef>
                <a:spcPct val="0"/>
              </a:spcBef>
            </a:pPr>
            <a:r>
              <a:rPr lang="en-GB" altLang="en-US" sz="1200" dirty="0"/>
              <a:t>Appendix 8</a:t>
            </a:r>
          </a:p>
          <a:p>
            <a:pPr defTabSz="912813" eaLnBrk="1" hangingPunct="1">
              <a:spcBef>
                <a:spcPct val="0"/>
              </a:spcBef>
            </a:pPr>
            <a:r>
              <a:rPr lang="en-US" altLang="en-US" sz="1200" dirty="0"/>
              <a:t>Alton Maasai, Kenya © </a:t>
            </a:r>
            <a:r>
              <a:rPr lang="en-US" altLang="en-US" sz="1200" dirty="0" err="1"/>
              <a:t>Intoafrica</a:t>
            </a:r>
            <a:endParaRPr lang="en-US" altLang="en-US" sz="120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16</a:t>
            </a:fld>
            <a:endParaRPr lang="en-GB"/>
          </a:p>
        </p:txBody>
      </p:sp>
    </p:spTree>
    <p:extLst>
      <p:ext uri="{BB962C8B-B14F-4D97-AF65-F5344CB8AC3E}">
        <p14:creationId xmlns:p14="http://schemas.microsoft.com/office/powerpoint/2010/main" val="24242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sz="1200" dirty="0"/>
              <a:t>Lesson 4. Step 5</a:t>
            </a:r>
          </a:p>
          <a:p>
            <a:pPr>
              <a:spcBef>
                <a:spcPct val="0"/>
              </a:spcBef>
            </a:pPr>
            <a:r>
              <a:rPr lang="en-GB" altLang="en-US" sz="1200" dirty="0"/>
              <a:t>Appendix 7</a:t>
            </a:r>
          </a:p>
          <a:p>
            <a:pPr>
              <a:spcBef>
                <a:spcPct val="0"/>
              </a:spcBef>
            </a:pPr>
            <a:r>
              <a:rPr lang="en-GB" altLang="en-US" sz="1200" dirty="0"/>
              <a:t>© Gambia Intouch</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17</a:t>
            </a:fld>
            <a:endParaRPr lang="en-GB"/>
          </a:p>
        </p:txBody>
      </p:sp>
    </p:spTree>
    <p:extLst>
      <p:ext uri="{BB962C8B-B14F-4D97-AF65-F5344CB8AC3E}">
        <p14:creationId xmlns:p14="http://schemas.microsoft.com/office/powerpoint/2010/main" val="1962663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Lesson 4 Step 5</a:t>
            </a:r>
          </a:p>
          <a:p>
            <a:pPr>
              <a:spcBef>
                <a:spcPct val="0"/>
              </a:spcBef>
            </a:pPr>
            <a:r>
              <a:rPr lang="en-US" altLang="en-US" sz="1200" dirty="0"/>
              <a:t>Appendix 8</a:t>
            </a:r>
          </a:p>
          <a:p>
            <a:pPr>
              <a:spcBef>
                <a:spcPct val="0"/>
              </a:spcBef>
            </a:pPr>
            <a:r>
              <a:rPr lang="en-US" altLang="en-US" sz="1200" dirty="0"/>
              <a:t>Project Gambia</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18</a:t>
            </a:fld>
            <a:endParaRPr lang="en-GB"/>
          </a:p>
        </p:txBody>
      </p:sp>
    </p:spTree>
    <p:extLst>
      <p:ext uri="{BB962C8B-B14F-4D97-AF65-F5344CB8AC3E}">
        <p14:creationId xmlns:p14="http://schemas.microsoft.com/office/powerpoint/2010/main" val="467033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eaLnBrk="1" hangingPunct="1">
              <a:spcBef>
                <a:spcPct val="0"/>
              </a:spcBef>
            </a:pPr>
            <a:r>
              <a:rPr lang="en-GB" altLang="en-US" sz="1200" dirty="0"/>
              <a:t>Lesson 5</a:t>
            </a:r>
          </a:p>
          <a:p>
            <a:pPr defTabSz="912813" eaLnBrk="1" hangingPunct="1">
              <a:spcBef>
                <a:spcPct val="0"/>
              </a:spcBef>
            </a:pPr>
            <a:r>
              <a:rPr lang="en-GB" altLang="en-US" sz="1200" dirty="0"/>
              <a:t>Credit: Flickr/Ken Lund (CC BY-SA 2.0)</a:t>
            </a:r>
          </a:p>
          <a:p>
            <a:pPr defTabSz="912813" eaLnBrk="1" hangingPunct="1">
              <a:spcBef>
                <a:spcPct val="0"/>
              </a:spcBef>
            </a:pPr>
            <a:r>
              <a:rPr lang="en-GB" altLang="en-US" sz="1200" dirty="0"/>
              <a:t>Source: </a:t>
            </a:r>
            <a:r>
              <a:rPr lang="en-US" altLang="en-US" sz="1200" dirty="0"/>
              <a:t>https://www.flickr.com/photos/kenlund/17172109047</a:t>
            </a:r>
            <a:endParaRPr lang="en-GB" altLang="en-US" sz="1200" dirty="0"/>
          </a:p>
          <a:p>
            <a:pPr defTabSz="912813" eaLnBrk="1" hangingPunct="1">
              <a:spcBef>
                <a:spcPct val="0"/>
              </a:spcBef>
            </a:pPr>
            <a:endParaRPr lang="en-GB" altLang="en-US" sz="1200" dirty="0"/>
          </a:p>
          <a:p>
            <a:pPr defTabSz="912813" eaLnBrk="1" hangingPunct="1">
              <a:spcBef>
                <a:spcPct val="0"/>
              </a:spcBef>
            </a:pPr>
            <a:r>
              <a:rPr lang="en-GB" altLang="en-US" sz="1200" dirty="0"/>
              <a:t>Ivanpah Solar Electric Generating System, California</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19</a:t>
            </a:fld>
            <a:endParaRPr lang="en-GB"/>
          </a:p>
        </p:txBody>
      </p:sp>
    </p:spTree>
    <p:extLst>
      <p:ext uri="{BB962C8B-B14F-4D97-AF65-F5344CB8AC3E}">
        <p14:creationId xmlns:p14="http://schemas.microsoft.com/office/powerpoint/2010/main" val="396838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a:t>
            </a:fld>
            <a:endParaRPr lang="en-GB" dirty="0"/>
          </a:p>
        </p:txBody>
      </p:sp>
    </p:spTree>
    <p:extLst>
      <p:ext uri="{BB962C8B-B14F-4D97-AF65-F5344CB8AC3E}">
        <p14:creationId xmlns:p14="http://schemas.microsoft.com/office/powerpoint/2010/main" val="183334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t-EE" altLang="en-US" dirty="0"/>
              <a:t>Lesson 1</a:t>
            </a:r>
          </a:p>
          <a:p>
            <a:pPr>
              <a:spcBef>
                <a:spcPct val="0"/>
              </a:spcBef>
            </a:pPr>
            <a:r>
              <a:rPr lang="et-EE" altLang="en-US" dirty="0"/>
              <a:t>Photo credit: Beverley Hodt</a:t>
            </a:r>
            <a:endParaRPr lang="en-US" altLang="en-US" sz="1000" b="1" u="sng" dirty="0"/>
          </a:p>
          <a:p>
            <a:pPr>
              <a:spcBef>
                <a:spcPct val="0"/>
              </a:spcBef>
            </a:pPr>
            <a:r>
              <a:rPr lang="en-US" altLang="en-US" sz="1000" dirty="0"/>
              <a:t>Source: Project Gambia</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117546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eaLnBrk="1" hangingPunct="1">
              <a:spcBef>
                <a:spcPct val="0"/>
              </a:spcBef>
            </a:pPr>
            <a:r>
              <a:rPr lang="et-EE" altLang="en-US" dirty="0"/>
              <a:t>Lesson 1, Step 3.</a:t>
            </a:r>
          </a:p>
          <a:p>
            <a:pPr defTabSz="912813"/>
            <a:r>
              <a:rPr lang="en-GB" altLang="en-US" dirty="0"/>
              <a:t>Source: Daft Logic </a:t>
            </a:r>
          </a:p>
          <a:p>
            <a:pPr defTabSz="912813"/>
            <a:r>
              <a:rPr lang="en-GB" altLang="en-US" dirty="0"/>
              <a:t>Further information on the power consumption of appliances can be found at </a:t>
            </a:r>
            <a:r>
              <a:rPr lang="en-GB" altLang="en-US" u="sng" dirty="0">
                <a:hlinkClick r:id="rId3"/>
              </a:rPr>
              <a:t>https://www.daftlogic.com/information-appliance-power-consumption.htm</a:t>
            </a:r>
            <a:r>
              <a:rPr lang="en-GB" altLang="en-US" dirty="0"/>
              <a:t> </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41621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sz="2400" dirty="0"/>
              <a:t>Lesson 2</a:t>
            </a:r>
          </a:p>
          <a:p>
            <a:pPr>
              <a:lnSpc>
                <a:spcPct val="90000"/>
              </a:lnSpc>
            </a:pPr>
            <a:r>
              <a:rPr lang="en-GB" altLang="en-US" sz="2400" dirty="0"/>
              <a:t>Photo credit: </a:t>
            </a:r>
            <a:r>
              <a:rPr lang="en-GB" altLang="en-US" sz="2400" dirty="0" err="1"/>
              <a:t>WorldMapper</a:t>
            </a:r>
            <a:endParaRPr lang="en-US" altLang="en-US" sz="1200" dirty="0"/>
          </a:p>
          <a:p>
            <a:pPr>
              <a:lnSpc>
                <a:spcPct val="90000"/>
              </a:lnSpc>
              <a:spcBef>
                <a:spcPct val="0"/>
              </a:spcBef>
            </a:pPr>
            <a:r>
              <a:rPr lang="en-GB" altLang="en-US" sz="2400" dirty="0"/>
              <a:t>Source: </a:t>
            </a:r>
            <a:r>
              <a:rPr lang="en-US" altLang="en-US" sz="2400" dirty="0"/>
              <a:t>https://worldmapper.org/maps/coal-power-2002/?sf_action=get_data&amp;sf_data=results&amp;_sft_product_cat=fuel</a:t>
            </a:r>
            <a:endParaRPr lang="en-GB" altLang="en-US" sz="2400" dirty="0"/>
          </a:p>
          <a:p>
            <a:pPr>
              <a:lnSpc>
                <a:spcPct val="90000"/>
              </a:lnSpc>
              <a:spcBef>
                <a:spcPct val="0"/>
              </a:spcBef>
            </a:pPr>
            <a:endParaRPr lang="en-GB" altLang="en-US" sz="2400" dirty="0"/>
          </a:p>
          <a:p>
            <a:pPr>
              <a:lnSpc>
                <a:spcPct val="90000"/>
              </a:lnSpc>
              <a:spcBef>
                <a:spcPct val="0"/>
              </a:spcBef>
            </a:pPr>
            <a:r>
              <a:rPr lang="en-GB" altLang="en-US" sz="2400" dirty="0"/>
              <a:t>Notes: </a:t>
            </a:r>
            <a:r>
              <a:rPr lang="en-US" altLang="en-US" sz="1200" dirty="0"/>
              <a:t>Of all sources, the most electricity is generated from coal. The United States, China and India generate the most coal electricity. In total, North American territories generate three times more electricity from coal than the total for territories in any other region. The United States makes up 93% of the North American total. The most coal generated electricity per person is in Australia – a large territory with a low population density. Electricity generation in Australia is 3000 times more per person than in the territory with the lowest coal electricity generation: the United Republic of Tanzania. Of the 200 territories, there is no electricity generation from coal in 71. (</a:t>
            </a:r>
            <a:r>
              <a:rPr lang="en-US" altLang="en-US" sz="1200" dirty="0" err="1"/>
              <a:t>WorldMapper</a:t>
            </a:r>
            <a:r>
              <a:rPr lang="en-US" altLang="en-US" sz="1200" dirty="0"/>
              <a:t>)</a:t>
            </a:r>
          </a:p>
          <a:p>
            <a:pPr>
              <a:lnSpc>
                <a:spcPct val="90000"/>
              </a:lnSpc>
              <a:spcBef>
                <a:spcPct val="0"/>
              </a:spcBef>
            </a:pPr>
            <a:endParaRPr lang="en-US" altLang="en-US" sz="1200" dirty="0"/>
          </a:p>
          <a:p>
            <a:pPr eaLnBrk="1" hangingPunct="1">
              <a:lnSpc>
                <a:spcPct val="90000"/>
              </a:lnSpc>
              <a:spcBef>
                <a:spcPct val="0"/>
              </a:spcBef>
            </a:pPr>
            <a:r>
              <a:rPr lang="en-US" altLang="en-US" sz="2400" dirty="0"/>
              <a:t>Two thirds of world electricity production come more or less from fossil fuel followed by hydroelectric plants 16.0%, nuclear plants 10.6%, biofuels and waste 2.2%, and geothermal, solar, wind and other sources make up the remaining 4.9%. However, the share of the last category is increasing very fast (http://energyatlas.iea.org/#!/tellmap/-1118783123) </a:t>
            </a:r>
            <a:endParaRPr lang="en-US" altLang="en-US" sz="360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162665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800" dirty="0"/>
              <a:t>Lesson 2</a:t>
            </a:r>
          </a:p>
          <a:p>
            <a:r>
              <a:rPr lang="en-GB" altLang="en-US" sz="1800" dirty="0"/>
              <a:t>Photo credit: NASA</a:t>
            </a:r>
            <a:endParaRPr lang="en-US" altLang="en-US" dirty="0"/>
          </a:p>
          <a:p>
            <a:r>
              <a:rPr lang="en-US" altLang="en-US" dirty="0"/>
              <a:t>Source: https://eoimages.gsfc.nasa.gov/images/imagerecords/55000/55167/earth_lights.gif</a:t>
            </a:r>
            <a:endParaRPr lang="en-GB" altLang="en-US" sz="180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203684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sz="1200" dirty="0"/>
              <a:t>Lesson 2, Step 2: problems from lacking electricity</a:t>
            </a:r>
          </a:p>
          <a:p>
            <a:pPr>
              <a:spcBef>
                <a:spcPct val="0"/>
              </a:spcBef>
            </a:pPr>
            <a:r>
              <a:rPr lang="en-GB" altLang="en-US" sz="1200" dirty="0"/>
              <a:t>Notes: Lacking access to electricity makes it difficult to do schoolwork in the evenings</a:t>
            </a:r>
          </a:p>
          <a:p>
            <a:pPr>
              <a:spcBef>
                <a:spcPct val="0"/>
              </a:spcBef>
            </a:pPr>
            <a:r>
              <a:rPr lang="en-GB" altLang="en-US" sz="1200" dirty="0"/>
              <a:t>Credit: Kevin Bailey</a:t>
            </a:r>
          </a:p>
          <a:p>
            <a:pPr>
              <a:spcBef>
                <a:spcPct val="0"/>
              </a:spcBef>
            </a:pPr>
            <a:r>
              <a:rPr lang="en-GB" altLang="en-US" sz="1200" dirty="0"/>
              <a:t>Source: Gambia Intouch</a:t>
            </a:r>
          </a:p>
          <a:p>
            <a:pPr>
              <a:spcBef>
                <a:spcPct val="0"/>
              </a:spcBef>
            </a:pPr>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239172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sz="1200" dirty="0"/>
              <a:t>Lesson 2,Step 3 </a:t>
            </a:r>
          </a:p>
          <a:p>
            <a:r>
              <a:rPr lang="en-US" altLang="en-US" sz="1200" dirty="0"/>
              <a:t>Source: IPCC</a:t>
            </a:r>
          </a:p>
          <a:p>
            <a:r>
              <a:rPr lang="en-US" altLang="en-US" sz="1200" dirty="0"/>
              <a:t>Available at: https://www.ipcc.ch/pdf/special-reports/srren/SRREN_FD_SPM_final.pdf</a:t>
            </a:r>
          </a:p>
          <a:p>
            <a:r>
              <a:rPr lang="en-US" altLang="en-US" sz="1200" dirty="0"/>
              <a:t>Note: how much CO2 is produced per unit of energy from different sources</a:t>
            </a:r>
            <a:endParaRPr lang="en-GB" altLang="en-US" sz="120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2483939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Lesson 2, Step 3</a:t>
            </a:r>
          </a:p>
          <a:p>
            <a:pPr>
              <a:spcBef>
                <a:spcPct val="0"/>
              </a:spcBef>
            </a:pPr>
            <a:r>
              <a:rPr lang="en-US" altLang="en-US" sz="1200" dirty="0"/>
              <a:t>Photo credit: Shrink That Footprint</a:t>
            </a:r>
          </a:p>
          <a:p>
            <a:pPr>
              <a:spcBef>
                <a:spcPct val="0"/>
              </a:spcBef>
            </a:pPr>
            <a:r>
              <a:rPr lang="en-US" altLang="en-US" sz="1200" dirty="0"/>
              <a:t>Source: https://cleantechnica.com/2013/06/20/electricity-emissions-around-the-world-maps/</a:t>
            </a:r>
          </a:p>
          <a:p>
            <a:pPr>
              <a:spcBef>
                <a:spcPct val="0"/>
              </a:spcBef>
            </a:pPr>
            <a:r>
              <a:rPr lang="en-US" altLang="en-US" dirty="0"/>
              <a:t>Note: 2010 figures for direct combustion emission only (IEA 2010)</a:t>
            </a:r>
            <a:endParaRPr lang="en-US" altLang="en-US" sz="120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465726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4" name="Panel">
            <a:extLst>
              <a:ext uri="{FF2B5EF4-FFF2-40B4-BE49-F238E27FC236}">
                <a16:creationId xmlns:a16="http://schemas.microsoft.com/office/drawing/2014/main" id="{F4130FF1-8DA2-484C-99ED-50EADA711920}"/>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8474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p:txBody>
          <a:bodyPr/>
          <a:lstStyle/>
          <a:p>
            <a:r>
              <a:rPr lang="en-GB"/>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8136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A8B16F5C-1990-5444-81F9-AE30E2BEB15E}"/>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2235622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285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8" name="Picture">
            <a:extLst>
              <a:ext uri="{FF2B5EF4-FFF2-40B4-BE49-F238E27FC236}">
                <a16:creationId xmlns:a16="http://schemas.microsoft.com/office/drawing/2014/main" id="{C7263AF6-F66F-8A43-91E3-1DDB4063D617}"/>
              </a:ext>
            </a:extLst>
          </p:cNvPr>
          <p:cNvSpPr>
            <a:spLocks noGrp="1"/>
          </p:cNvSpPr>
          <p:nvPr>
            <p:ph type="pic" sz="quarter" idx="13"/>
          </p:nvPr>
        </p:nvSpPr>
        <p:spPr>
          <a:xfrm>
            <a:off x="6264000" y="1512002"/>
            <a:ext cx="5328000" cy="4500563"/>
          </a:xfrm>
        </p:spPr>
        <p:txBody>
          <a:bodyPr/>
          <a:lstStyle/>
          <a:p>
            <a:endParaRPr lang="en-GB" noProof="0"/>
          </a:p>
        </p:txBody>
      </p:sp>
    </p:spTree>
    <p:extLst>
      <p:ext uri="{BB962C8B-B14F-4D97-AF65-F5344CB8AC3E}">
        <p14:creationId xmlns:p14="http://schemas.microsoft.com/office/powerpoint/2010/main" val="323002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D1BB271A-9F31-F649-BD08-7CC789C26673}"/>
              </a:ext>
            </a:extLst>
          </p:cNvPr>
          <p:cNvSpPr>
            <a:spLocks noGrp="1"/>
          </p:cNvSpPr>
          <p:nvPr>
            <p:ph type="pic" sz="quarter" idx="14"/>
          </p:nvPr>
        </p:nvSpPr>
        <p:spPr>
          <a:xfrm>
            <a:off x="648000" y="1511999"/>
            <a:ext cx="5328000" cy="4500000"/>
          </a:xfrm>
        </p:spPr>
        <p:txBody>
          <a:bodyPr/>
          <a:lstStyle/>
          <a:p>
            <a:endParaRPr lang="en-GB" noProof="0"/>
          </a:p>
        </p:txBody>
      </p:sp>
    </p:spTree>
    <p:extLst>
      <p:ext uri="{BB962C8B-B14F-4D97-AF65-F5344CB8AC3E}">
        <p14:creationId xmlns:p14="http://schemas.microsoft.com/office/powerpoint/2010/main" val="3103355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1113699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37743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74470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350895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251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pic>
        <p:nvPicPr>
          <p:cNvPr id="9" name="British Council Logo">
            <a:extLst>
              <a:ext uri="{FF2B5EF4-FFF2-40B4-BE49-F238E27FC236}">
                <a16:creationId xmlns:a16="http://schemas.microsoft.com/office/drawing/2014/main" id="{5835BB25-4B4D-2E43-9920-596829C6D1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92826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634010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769762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842912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42779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1848995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771671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14051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pic>
        <p:nvPicPr>
          <p:cNvPr id="6" name="British Council Logo">
            <a:extLst>
              <a:ext uri="{FF2B5EF4-FFF2-40B4-BE49-F238E27FC236}">
                <a16:creationId xmlns:a16="http://schemas.microsoft.com/office/drawing/2014/main" id="{A9B5034D-45F2-794C-B5B8-01E62BC32ED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a:t>Click to edit Master 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14524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277707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32374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12" name="Panel">
            <a:extLst>
              <a:ext uri="{FF2B5EF4-FFF2-40B4-BE49-F238E27FC236}">
                <a16:creationId xmlns:a16="http://schemas.microsoft.com/office/drawing/2014/main" id="{B1770B00-226D-FC4E-82B2-FADF7906C5FA}"/>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10" name="British Council Logo">
            <a:extLst>
              <a:ext uri="{FF2B5EF4-FFF2-40B4-BE49-F238E27FC236}">
                <a16:creationId xmlns:a16="http://schemas.microsoft.com/office/drawing/2014/main" id="{B228E9DE-B6D7-D144-9B89-4C1ED3A472E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43742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10" name="Panel">
            <a:extLst>
              <a:ext uri="{FF2B5EF4-FFF2-40B4-BE49-F238E27FC236}">
                <a16:creationId xmlns:a16="http://schemas.microsoft.com/office/drawing/2014/main" id="{FE798422-C397-674C-900B-C038451B579B}"/>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27081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6" name="Panel">
            <a:extLst>
              <a:ext uri="{FF2B5EF4-FFF2-40B4-BE49-F238E27FC236}">
                <a16:creationId xmlns:a16="http://schemas.microsoft.com/office/drawing/2014/main" id="{4665FD8E-3E7D-E34E-8A07-72A8919E9BE8}"/>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3137127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nel">
            <a:extLst>
              <a:ext uri="{FF2B5EF4-FFF2-40B4-BE49-F238E27FC236}">
                <a16:creationId xmlns:a16="http://schemas.microsoft.com/office/drawing/2014/main" id="{6BC31D06-11C4-444F-B6A7-6348071675B7}"/>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C794F27A-3199-F448-8B76-150597587310}"/>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242A9A5B-D97B-6A4B-A79C-659C1807601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36870184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330353113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0DA712-3D7F-4646-811F-DBEC6A58B7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
          <p:cNvSpPr>
            <a:spLocks noGrp="1"/>
          </p:cNvSpPr>
          <p:nvPr>
            <p:ph type="ctrTitle"/>
          </p:nvPr>
        </p:nvSpPr>
        <p:spPr>
          <a:xfrm>
            <a:off x="647999" y="1895157"/>
            <a:ext cx="9185114" cy="702269"/>
          </a:xfrm>
          <a:ln>
            <a:solidFill>
              <a:schemeClr val="accent1"/>
            </a:solidFill>
          </a:ln>
        </p:spPr>
        <p:txBody>
          <a:bodyPr/>
          <a:lstStyle/>
          <a:p>
            <a:r>
              <a:rPr lang="en-US" altLang="en-US" sz="4800" dirty="0">
                <a:latin typeface="Arial" panose="020B0604020202020204" pitchFamily="34" charset="0"/>
              </a:rPr>
              <a:t>Affordable Clean Energy For All</a:t>
            </a:r>
            <a:br>
              <a:rPr lang="en-US" altLang="en-US" sz="4800" dirty="0">
                <a:solidFill>
                  <a:srgbClr val="7716BD"/>
                </a:solidFill>
                <a:latin typeface="Arial" panose="020B0604020202020204" pitchFamily="34" charset="0"/>
              </a:rPr>
            </a:br>
            <a:endParaRPr lang="en-GB" dirty="0"/>
          </a:p>
        </p:txBody>
      </p:sp>
      <p:sp>
        <p:nvSpPr>
          <p:cNvPr id="4" name="Programme"/>
          <p:cNvSpPr>
            <a:spLocks noGrp="1"/>
          </p:cNvSpPr>
          <p:nvPr>
            <p:ph type="subTitle" idx="1"/>
          </p:nvPr>
        </p:nvSpPr>
        <p:spPr>
          <a:xfrm>
            <a:off x="648000" y="1283157"/>
            <a:ext cx="6876000" cy="360000"/>
          </a:xfrm>
        </p:spPr>
        <p:txBody>
          <a:bodyPr/>
          <a:lstStyle/>
          <a:p>
            <a:r>
              <a:rPr lang="en-GB" dirty="0"/>
              <a:t>Schools Connect</a:t>
            </a:r>
          </a:p>
        </p:txBody>
      </p:sp>
      <p:sp>
        <p:nvSpPr>
          <p:cNvPr id="13" name="Date">
            <a:extLst>
              <a:ext uri="{FF2B5EF4-FFF2-40B4-BE49-F238E27FC236}">
                <a16:creationId xmlns:a16="http://schemas.microsoft.com/office/drawing/2014/main" id="{50EC0CEC-1BF7-FB4F-8AF9-847F9A9BB220}"/>
              </a:ext>
            </a:extLst>
          </p:cNvPr>
          <p:cNvSpPr>
            <a:spLocks noGrp="1"/>
          </p:cNvSpPr>
          <p:nvPr>
            <p:ph type="body" sz="quarter" idx="13"/>
          </p:nvPr>
        </p:nvSpPr>
        <p:spPr>
          <a:xfrm>
            <a:off x="705665" y="2597426"/>
            <a:ext cx="6876000" cy="1094651"/>
          </a:xfrm>
        </p:spPr>
        <p:txBody>
          <a:bodyPr/>
          <a:lstStyle/>
          <a:p>
            <a:pPr eaLnBrk="1" hangingPunct="1"/>
            <a:r>
              <a:rPr lang="en-GB" altLang="en-US" dirty="0">
                <a:latin typeface="Arial" panose="020B0604020202020204" pitchFamily="34" charset="0"/>
                <a:cs typeface="Arial" panose="020B0604020202020204" pitchFamily="34" charset="0"/>
              </a:rPr>
              <a:t>Understanding the opportunities for inclusive solar electricity</a:t>
            </a:r>
          </a:p>
          <a:p>
            <a:pPr eaLnBrk="1" hangingPunct="1"/>
            <a:r>
              <a:rPr lang="en-GB" altLang="en-US" dirty="0">
                <a:latin typeface="Arial" panose="020B0604020202020204" pitchFamily="34" charset="0"/>
                <a:cs typeface="Arial" panose="020B0604020202020204" pitchFamily="34" charset="0"/>
              </a:rPr>
              <a:t>through creativity, imagination and citizenship</a:t>
            </a:r>
            <a:endParaRPr lang="en-US" altLang="en-US" dirty="0">
              <a:latin typeface="Arial" panose="020B0604020202020204" pitchFamily="34" charset="0"/>
              <a:cs typeface="Arial" panose="020B0604020202020204" pitchFamily="34" charset="0"/>
            </a:endParaRPr>
          </a:p>
          <a:p>
            <a:endParaRPr lang="en-GB" dirty="0"/>
          </a:p>
        </p:txBody>
      </p:sp>
      <p:cxnSp>
        <p:nvCxnSpPr>
          <p:cNvPr id="8" name="Straight Connector 7">
            <a:extLst>
              <a:ext uri="{FF2B5EF4-FFF2-40B4-BE49-F238E27FC236}">
                <a16:creationId xmlns:a16="http://schemas.microsoft.com/office/drawing/2014/main" id="{BC305123-97F9-E147-8B76-9878301A0B9A}"/>
              </a:ext>
            </a:extLst>
          </p:cNvPr>
          <p:cNvCxnSpPr>
            <a:cxnSpLocks noChangeAspect="1"/>
          </p:cNvCxnSpPr>
          <p:nvPr/>
        </p:nvCxnSpPr>
        <p:spPr>
          <a:xfrm>
            <a:off x="647999" y="1796919"/>
            <a:ext cx="4320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29AE646-E2FF-246E-2521-CCDBB2FF560D}"/>
              </a:ext>
            </a:extLst>
          </p:cNvPr>
          <p:cNvSpPr>
            <a:spLocks noGrp="1"/>
          </p:cNvSpPr>
          <p:nvPr>
            <p:ph type="title"/>
          </p:nvPr>
        </p:nvSpPr>
        <p:spPr>
          <a:xfrm>
            <a:off x="648000" y="659566"/>
            <a:ext cx="10944000" cy="636433"/>
          </a:xfrm>
        </p:spPr>
        <p:txBody>
          <a:bodyPr/>
          <a:lstStyle/>
          <a:p>
            <a:r>
              <a:rPr lang="en-US" sz="3200" b="1" kern="0" dirty="0">
                <a:solidFill>
                  <a:srgbClr val="7030A0"/>
                </a:solidFill>
              </a:rPr>
              <a:t>How much CO2 is produced from the electricity you use?</a:t>
            </a:r>
            <a:br>
              <a:rPr lang="en-GB" sz="3200" kern="0" dirty="0">
                <a:solidFill>
                  <a:srgbClr val="7030A0"/>
                </a:solidFill>
              </a:rPr>
            </a:br>
            <a:endParaRPr lang="en-US" dirty="0"/>
          </a:p>
        </p:txBody>
      </p:sp>
      <p:pic>
        <p:nvPicPr>
          <p:cNvPr id="5" name="Picture 5" descr="Table&#10;&#10;Description automatically generated">
            <a:extLst>
              <a:ext uri="{FF2B5EF4-FFF2-40B4-BE49-F238E27FC236}">
                <a16:creationId xmlns:a16="http://schemas.microsoft.com/office/drawing/2014/main" id="{807443C5-A2ED-4A56-BF32-EDD7E08EBDD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416000" y="2222999"/>
            <a:ext cx="9360000" cy="30420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ECBF561-DFDC-4AB9-9BDE-E3B768481169}"/>
              </a:ext>
            </a:extLst>
          </p:cNvPr>
          <p:cNvSpPr>
            <a:spLocks noGrp="1"/>
          </p:cNvSpPr>
          <p:nvPr>
            <p:ph type="sldNum" sz="quarter" idx="12"/>
          </p:nvPr>
        </p:nvSpPr>
        <p:spPr>
          <a:xfrm>
            <a:off x="11088000" y="6192000"/>
            <a:ext cx="504000" cy="180000"/>
          </a:xfrm>
        </p:spPr>
        <p:txBody>
          <a:bodyPr anchor="b">
            <a:normAutofit/>
          </a:bodyPr>
          <a:lstStyle/>
          <a:p>
            <a:pPr>
              <a:lnSpc>
                <a:spcPct val="90000"/>
              </a:lnSpc>
              <a:spcAft>
                <a:spcPts val="600"/>
              </a:spcAft>
            </a:pPr>
            <a:fld id="{A36854FA-307F-854E-96D4-DE585DB24BD3}" type="slidenum">
              <a:rPr lang="en-GB" noProof="0" smtClean="0"/>
              <a:pPr>
                <a:lnSpc>
                  <a:spcPct val="90000"/>
                </a:lnSpc>
                <a:spcAft>
                  <a:spcPts val="600"/>
                </a:spcAft>
              </a:pPr>
              <a:t>10</a:t>
            </a:fld>
            <a:endParaRPr lang="en-GB" noProof="0"/>
          </a:p>
        </p:txBody>
      </p:sp>
    </p:spTree>
    <p:extLst>
      <p:ext uri="{BB962C8B-B14F-4D97-AF65-F5344CB8AC3E}">
        <p14:creationId xmlns:p14="http://schemas.microsoft.com/office/powerpoint/2010/main" val="327717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72EC5EB-ADCC-4DC9-56FC-9157192FDE90}"/>
              </a:ext>
            </a:extLst>
          </p:cNvPr>
          <p:cNvSpPr>
            <a:spLocks noGrp="1"/>
          </p:cNvSpPr>
          <p:nvPr>
            <p:ph type="title"/>
          </p:nvPr>
        </p:nvSpPr>
        <p:spPr>
          <a:xfrm>
            <a:off x="648000" y="504000"/>
            <a:ext cx="10944000" cy="792000"/>
          </a:xfrm>
        </p:spPr>
        <p:txBody>
          <a:bodyPr/>
          <a:lstStyle/>
          <a:p>
            <a:r>
              <a:rPr lang="en-US" sz="3200" b="1" kern="0" dirty="0">
                <a:solidFill>
                  <a:srgbClr val="7030A0"/>
                </a:solidFill>
              </a:rPr>
              <a:t>How solar home systems and solar lamps work</a:t>
            </a:r>
            <a:br>
              <a:rPr lang="en-US" sz="3200" b="1" kern="0" dirty="0">
                <a:solidFill>
                  <a:srgbClr val="7030A0"/>
                </a:solidFill>
              </a:rPr>
            </a:br>
            <a:endParaRPr lang="en-US" dirty="0"/>
          </a:p>
        </p:txBody>
      </p:sp>
      <p:pic>
        <p:nvPicPr>
          <p:cNvPr id="5" name="Content Placeholder 4" descr="Diagram&#10;&#10;Description automatically generated">
            <a:extLst>
              <a:ext uri="{FF2B5EF4-FFF2-40B4-BE49-F238E27FC236}">
                <a16:creationId xmlns:a16="http://schemas.microsoft.com/office/drawing/2014/main" id="{A6854EB6-BD28-4685-AE9E-67AA236C412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2520000" y="1021500"/>
            <a:ext cx="7200000" cy="49500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ED18DE0-4EDB-4A34-AEBD-7EA81345911E}"/>
              </a:ext>
            </a:extLst>
          </p:cNvPr>
          <p:cNvSpPr>
            <a:spLocks noGrp="1"/>
          </p:cNvSpPr>
          <p:nvPr>
            <p:ph type="sldNum" sz="quarter" idx="12"/>
          </p:nvPr>
        </p:nvSpPr>
        <p:spPr>
          <a:xfrm>
            <a:off x="11088000" y="6192000"/>
            <a:ext cx="504000" cy="180000"/>
          </a:xfrm>
        </p:spPr>
        <p:txBody>
          <a:bodyPr anchor="b">
            <a:normAutofit/>
          </a:bodyPr>
          <a:lstStyle/>
          <a:p>
            <a:pPr>
              <a:lnSpc>
                <a:spcPct val="90000"/>
              </a:lnSpc>
              <a:spcAft>
                <a:spcPts val="600"/>
              </a:spcAft>
            </a:pPr>
            <a:fld id="{A36854FA-307F-854E-96D4-DE585DB24BD3}" type="slidenum">
              <a:rPr lang="en-GB" noProof="0" smtClean="0"/>
              <a:pPr>
                <a:lnSpc>
                  <a:spcPct val="90000"/>
                </a:lnSpc>
                <a:spcAft>
                  <a:spcPts val="600"/>
                </a:spcAft>
              </a:pPr>
              <a:t>11</a:t>
            </a:fld>
            <a:endParaRPr lang="en-GB" noProof="0"/>
          </a:p>
        </p:txBody>
      </p:sp>
    </p:spTree>
    <p:extLst>
      <p:ext uri="{BB962C8B-B14F-4D97-AF65-F5344CB8AC3E}">
        <p14:creationId xmlns:p14="http://schemas.microsoft.com/office/powerpoint/2010/main" val="412871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A050-E5CD-4DE0-87C0-B27CDA3092B5}"/>
              </a:ext>
            </a:extLst>
          </p:cNvPr>
          <p:cNvSpPr>
            <a:spLocks noGrp="1"/>
          </p:cNvSpPr>
          <p:nvPr>
            <p:ph type="title"/>
          </p:nvPr>
        </p:nvSpPr>
        <p:spPr/>
        <p:txBody>
          <a:bodyPr/>
          <a:lstStyle/>
          <a:p>
            <a:r>
              <a:rPr lang="en-US" sz="3200" b="1" kern="0" dirty="0">
                <a:solidFill>
                  <a:srgbClr val="7030A0"/>
                </a:solidFill>
              </a:rPr>
              <a:t>What area of solar panels would you need?</a:t>
            </a:r>
            <a:br>
              <a:rPr lang="en-GB" sz="3200" kern="0" dirty="0">
                <a:solidFill>
                  <a:srgbClr val="7030A0"/>
                </a:solidFill>
              </a:rPr>
            </a:br>
            <a:endParaRPr lang="en-GB" dirty="0"/>
          </a:p>
        </p:txBody>
      </p:sp>
      <p:sp>
        <p:nvSpPr>
          <p:cNvPr id="4" name="Slide Number Placeholder 3">
            <a:extLst>
              <a:ext uri="{FF2B5EF4-FFF2-40B4-BE49-F238E27FC236}">
                <a16:creationId xmlns:a16="http://schemas.microsoft.com/office/drawing/2014/main" id="{1754E049-7EE0-4755-80DB-AD593823E69E}"/>
              </a:ext>
            </a:extLst>
          </p:cNvPr>
          <p:cNvSpPr>
            <a:spLocks noGrp="1"/>
          </p:cNvSpPr>
          <p:nvPr>
            <p:ph type="sldNum" sz="quarter" idx="12"/>
          </p:nvPr>
        </p:nvSpPr>
        <p:spPr/>
        <p:txBody>
          <a:bodyPr/>
          <a:lstStyle/>
          <a:p>
            <a:fld id="{A36854FA-307F-854E-96D4-DE585DB24BD3}" type="slidenum">
              <a:rPr lang="en-GB" noProof="0" smtClean="0"/>
              <a:t>12</a:t>
            </a:fld>
            <a:endParaRPr lang="en-GB" noProof="0"/>
          </a:p>
        </p:txBody>
      </p:sp>
      <p:pic>
        <p:nvPicPr>
          <p:cNvPr id="5" name="Picture 5">
            <a:extLst>
              <a:ext uri="{FF2B5EF4-FFF2-40B4-BE49-F238E27FC236}">
                <a16:creationId xmlns:a16="http://schemas.microsoft.com/office/drawing/2014/main" id="{6815A2FA-DFD5-475C-9932-5FA6A1FC8F78}"/>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l="3612"/>
          <a:stretch>
            <a:fillRect/>
          </a:stretch>
        </p:blipFill>
        <p:spPr bwMode="auto">
          <a:xfrm>
            <a:off x="1440000" y="1698682"/>
            <a:ext cx="9360000" cy="346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80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32F4F1A-EFC6-B4A7-8EA9-B5368C9C0763}"/>
              </a:ext>
            </a:extLst>
          </p:cNvPr>
          <p:cNvSpPr>
            <a:spLocks noGrp="1"/>
          </p:cNvSpPr>
          <p:nvPr>
            <p:ph type="title"/>
          </p:nvPr>
        </p:nvSpPr>
        <p:spPr>
          <a:xfrm>
            <a:off x="648000" y="504000"/>
            <a:ext cx="10944000" cy="792000"/>
          </a:xfrm>
        </p:spPr>
        <p:txBody>
          <a:bodyPr/>
          <a:lstStyle/>
          <a:p>
            <a:r>
              <a:rPr lang="en-US" sz="3200" b="1" kern="0" dirty="0">
                <a:solidFill>
                  <a:srgbClr val="7030A0"/>
                </a:solidFill>
              </a:rPr>
              <a:t>Hours of sunshine across the world</a:t>
            </a:r>
            <a:br>
              <a:rPr lang="en-US" sz="3200" b="1" kern="0" dirty="0">
                <a:solidFill>
                  <a:srgbClr val="7030A0"/>
                </a:solidFill>
              </a:rPr>
            </a:br>
            <a:endParaRPr lang="en-US" dirty="0"/>
          </a:p>
        </p:txBody>
      </p:sp>
      <p:pic>
        <p:nvPicPr>
          <p:cNvPr id="5" name="Picture 6" descr="Map&#10;&#10;Description automatically generated">
            <a:extLst>
              <a:ext uri="{FF2B5EF4-FFF2-40B4-BE49-F238E27FC236}">
                <a16:creationId xmlns:a16="http://schemas.microsoft.com/office/drawing/2014/main" id="{3C204C95-99CF-403B-B840-5A0DEBF05D32}"/>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416000" y="1009003"/>
            <a:ext cx="9360000" cy="46097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0FE20F2-0ABC-4E7F-B8FA-07D20527AFC3}"/>
              </a:ext>
            </a:extLst>
          </p:cNvPr>
          <p:cNvSpPr>
            <a:spLocks noGrp="1"/>
          </p:cNvSpPr>
          <p:nvPr>
            <p:ph type="sldNum" sz="quarter" idx="12"/>
          </p:nvPr>
        </p:nvSpPr>
        <p:spPr>
          <a:xfrm>
            <a:off x="11088000" y="6192000"/>
            <a:ext cx="504000" cy="180000"/>
          </a:xfrm>
        </p:spPr>
        <p:txBody>
          <a:bodyPr anchor="b">
            <a:normAutofit/>
          </a:bodyPr>
          <a:lstStyle/>
          <a:p>
            <a:pPr>
              <a:lnSpc>
                <a:spcPct val="90000"/>
              </a:lnSpc>
              <a:spcAft>
                <a:spcPts val="600"/>
              </a:spcAft>
            </a:pPr>
            <a:fld id="{A36854FA-307F-854E-96D4-DE585DB24BD3}" type="slidenum">
              <a:rPr lang="en-GB" noProof="0" smtClean="0"/>
              <a:pPr>
                <a:lnSpc>
                  <a:spcPct val="90000"/>
                </a:lnSpc>
                <a:spcAft>
                  <a:spcPts val="600"/>
                </a:spcAft>
              </a:pPr>
              <a:t>13</a:t>
            </a:fld>
            <a:endParaRPr lang="en-GB" noProof="0"/>
          </a:p>
        </p:txBody>
      </p:sp>
    </p:spTree>
    <p:extLst>
      <p:ext uri="{BB962C8B-B14F-4D97-AF65-F5344CB8AC3E}">
        <p14:creationId xmlns:p14="http://schemas.microsoft.com/office/powerpoint/2010/main" val="411767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09FF-E7AF-4DC2-8DFE-DFD12EE92203}"/>
              </a:ext>
            </a:extLst>
          </p:cNvPr>
          <p:cNvSpPr>
            <a:spLocks noGrp="1"/>
          </p:cNvSpPr>
          <p:nvPr>
            <p:ph type="title"/>
          </p:nvPr>
        </p:nvSpPr>
        <p:spPr/>
        <p:txBody>
          <a:bodyPr/>
          <a:lstStyle/>
          <a:p>
            <a:r>
              <a:rPr lang="en-GB" dirty="0" err="1">
                <a:solidFill>
                  <a:schemeClr val="accent3">
                    <a:lumMod val="50000"/>
                  </a:schemeClr>
                </a:solidFill>
              </a:rPr>
              <a:t>Isele</a:t>
            </a:r>
            <a:r>
              <a:rPr lang="en-GB" dirty="0">
                <a:solidFill>
                  <a:schemeClr val="accent3">
                    <a:lumMod val="50000"/>
                  </a:schemeClr>
                </a:solidFill>
              </a:rPr>
              <a:t> </a:t>
            </a:r>
            <a:r>
              <a:rPr lang="en-GB" dirty="0" err="1">
                <a:solidFill>
                  <a:schemeClr val="accent3">
                    <a:lumMod val="50000"/>
                  </a:schemeClr>
                </a:solidFill>
              </a:rPr>
              <a:t>tankile</a:t>
            </a:r>
            <a:r>
              <a:rPr lang="en-GB" dirty="0">
                <a:solidFill>
                  <a:schemeClr val="accent3">
                    <a:lumMod val="50000"/>
                  </a:schemeClr>
                </a:solidFill>
              </a:rPr>
              <a:t> demonstrating a solar lamp in a school in rural Kenya </a:t>
            </a:r>
          </a:p>
        </p:txBody>
      </p:sp>
      <p:sp>
        <p:nvSpPr>
          <p:cNvPr id="4" name="Slide Number Placeholder 3">
            <a:extLst>
              <a:ext uri="{FF2B5EF4-FFF2-40B4-BE49-F238E27FC236}">
                <a16:creationId xmlns:a16="http://schemas.microsoft.com/office/drawing/2014/main" id="{83B888FE-6EC0-440B-8A83-1B2D67070E3F}"/>
              </a:ext>
            </a:extLst>
          </p:cNvPr>
          <p:cNvSpPr>
            <a:spLocks noGrp="1"/>
          </p:cNvSpPr>
          <p:nvPr>
            <p:ph type="sldNum" sz="quarter" idx="12"/>
          </p:nvPr>
        </p:nvSpPr>
        <p:spPr/>
        <p:txBody>
          <a:bodyPr/>
          <a:lstStyle/>
          <a:p>
            <a:fld id="{A36854FA-307F-854E-96D4-DE585DB24BD3}" type="slidenum">
              <a:rPr lang="en-GB" noProof="0" smtClean="0"/>
              <a:t>14</a:t>
            </a:fld>
            <a:endParaRPr lang="en-GB" noProof="0"/>
          </a:p>
        </p:txBody>
      </p:sp>
      <p:pic>
        <p:nvPicPr>
          <p:cNvPr id="5" name="Picture 8">
            <a:extLst>
              <a:ext uri="{FF2B5EF4-FFF2-40B4-BE49-F238E27FC236}">
                <a16:creationId xmlns:a16="http://schemas.microsoft.com/office/drawing/2014/main" id="{A411C610-E453-4A0C-90E5-C3FE38AC520F}"/>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096000" y="1073839"/>
            <a:ext cx="5400000" cy="5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23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29AA-74C2-4026-85E2-6FD5AC0F3BFD}"/>
              </a:ext>
            </a:extLst>
          </p:cNvPr>
          <p:cNvSpPr>
            <a:spLocks noGrp="1"/>
          </p:cNvSpPr>
          <p:nvPr>
            <p:ph type="title"/>
          </p:nvPr>
        </p:nvSpPr>
        <p:spPr/>
        <p:txBody>
          <a:bodyPr/>
          <a:lstStyle/>
          <a:p>
            <a:pPr algn="ctr"/>
            <a:r>
              <a:rPr lang="en-US" sz="3200" b="1" kern="0" dirty="0">
                <a:solidFill>
                  <a:srgbClr val="7030A0"/>
                </a:solidFill>
              </a:rPr>
              <a:t>Solar devices in use</a:t>
            </a:r>
            <a:br>
              <a:rPr lang="en-US" sz="3200" b="1" kern="0" dirty="0">
                <a:solidFill>
                  <a:srgbClr val="7030A0"/>
                </a:solidFill>
              </a:rPr>
            </a:br>
            <a:endParaRPr lang="en-GB" dirty="0"/>
          </a:p>
        </p:txBody>
      </p:sp>
      <p:sp>
        <p:nvSpPr>
          <p:cNvPr id="4" name="Slide Number Placeholder 3">
            <a:extLst>
              <a:ext uri="{FF2B5EF4-FFF2-40B4-BE49-F238E27FC236}">
                <a16:creationId xmlns:a16="http://schemas.microsoft.com/office/drawing/2014/main" id="{251E3FDD-3C34-4B48-8E8E-E7E0A995445B}"/>
              </a:ext>
            </a:extLst>
          </p:cNvPr>
          <p:cNvSpPr>
            <a:spLocks noGrp="1"/>
          </p:cNvSpPr>
          <p:nvPr>
            <p:ph type="sldNum" sz="quarter" idx="12"/>
          </p:nvPr>
        </p:nvSpPr>
        <p:spPr/>
        <p:txBody>
          <a:bodyPr/>
          <a:lstStyle/>
          <a:p>
            <a:fld id="{A36854FA-307F-854E-96D4-DE585DB24BD3}" type="slidenum">
              <a:rPr lang="en-GB" noProof="0" smtClean="0"/>
              <a:t>15</a:t>
            </a:fld>
            <a:endParaRPr lang="en-GB" noProof="0"/>
          </a:p>
        </p:txBody>
      </p:sp>
      <p:pic>
        <p:nvPicPr>
          <p:cNvPr id="5" name="Picture 11">
            <a:extLst>
              <a:ext uri="{FF2B5EF4-FFF2-40B4-BE49-F238E27FC236}">
                <a16:creationId xmlns:a16="http://schemas.microsoft.com/office/drawing/2014/main" id="{8D8D341B-1ADC-4077-BF58-8C6D30C60729}"/>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097704" y="900000"/>
            <a:ext cx="3255264" cy="244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91E67FFB-7D3F-49C9-AC77-ACE0D13E35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39034" y="900000"/>
            <a:ext cx="3255963"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796669F6-0779-42B7-AF58-1B817ED835F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52968" y="4038375"/>
            <a:ext cx="38893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5C6F0B7-E08D-4A28-B734-B470AE728B92}"/>
              </a:ext>
            </a:extLst>
          </p:cNvPr>
          <p:cNvSpPr txBox="1"/>
          <p:nvPr/>
        </p:nvSpPr>
        <p:spPr>
          <a:xfrm>
            <a:off x="875762" y="3400926"/>
            <a:ext cx="3699147" cy="369332"/>
          </a:xfrm>
          <a:prstGeom prst="rect">
            <a:avLst/>
          </a:prstGeom>
          <a:noFill/>
        </p:spPr>
        <p:txBody>
          <a:bodyPr wrap="square">
            <a:spAutoFit/>
          </a:bodyPr>
          <a:lstStyle/>
          <a:p>
            <a:pPr defTabSz="914400" eaLnBrk="1" fontAlgn="auto" hangingPunct="1">
              <a:spcBef>
                <a:spcPts val="0"/>
              </a:spcBef>
              <a:spcAft>
                <a:spcPts val="0"/>
              </a:spcAft>
              <a:defRPr/>
            </a:pPr>
            <a:r>
              <a:rPr lang="en-US" sz="1800" kern="0" dirty="0">
                <a:solidFill>
                  <a:srgbClr val="000000"/>
                </a:solidFill>
                <a:latin typeface="Arial"/>
                <a:ea typeface="MS PGothic" panose="020B0600070205080204" pitchFamily="34" charset="-128"/>
                <a:cs typeface="Arial"/>
                <a:sym typeface="Arial"/>
              </a:rPr>
              <a:t>Alton Maasai, Kenya © </a:t>
            </a:r>
            <a:r>
              <a:rPr lang="en-US" sz="1800" kern="0" dirty="0" err="1">
                <a:solidFill>
                  <a:srgbClr val="000000"/>
                </a:solidFill>
                <a:latin typeface="Arial"/>
                <a:ea typeface="MS PGothic" panose="020B0600070205080204" pitchFamily="34" charset="-128"/>
                <a:cs typeface="Arial"/>
                <a:sym typeface="Arial"/>
              </a:rPr>
              <a:t>Intoafrica</a:t>
            </a:r>
            <a:endParaRPr lang="en-US" sz="1800" kern="0" dirty="0">
              <a:solidFill>
                <a:srgbClr val="000000"/>
              </a:solidFill>
              <a:latin typeface="Arial"/>
              <a:ea typeface="MS PGothic" panose="020B0600070205080204" pitchFamily="34" charset="-128"/>
              <a:cs typeface="Arial"/>
              <a:sym typeface="Arial"/>
            </a:endParaRPr>
          </a:p>
        </p:txBody>
      </p:sp>
      <p:sp>
        <p:nvSpPr>
          <p:cNvPr id="11" name="TextBox 10">
            <a:extLst>
              <a:ext uri="{FF2B5EF4-FFF2-40B4-BE49-F238E27FC236}">
                <a16:creationId xmlns:a16="http://schemas.microsoft.com/office/drawing/2014/main" id="{8E44972C-1710-4A7D-88DE-A66051D91DBE}"/>
              </a:ext>
            </a:extLst>
          </p:cNvPr>
          <p:cNvSpPr txBox="1"/>
          <p:nvPr/>
        </p:nvSpPr>
        <p:spPr>
          <a:xfrm>
            <a:off x="8242344" y="5678942"/>
            <a:ext cx="3569906" cy="646331"/>
          </a:xfrm>
          <a:prstGeom prst="rect">
            <a:avLst/>
          </a:prstGeom>
          <a:noFill/>
        </p:spPr>
        <p:txBody>
          <a:bodyPr wrap="square">
            <a:spAutoFit/>
          </a:bodyPr>
          <a:lstStyle/>
          <a:p>
            <a:pPr defTabSz="914400" eaLnBrk="1" fontAlgn="auto" hangingPunct="1">
              <a:spcBef>
                <a:spcPts val="0"/>
              </a:spcBef>
              <a:spcAft>
                <a:spcPts val="0"/>
              </a:spcAft>
              <a:defRPr/>
            </a:pPr>
            <a:r>
              <a:rPr lang="en-US" sz="1800" kern="0" dirty="0">
                <a:solidFill>
                  <a:srgbClr val="000000"/>
                </a:solidFill>
                <a:latin typeface="Arial"/>
                <a:ea typeface="MS PGothic" panose="020B0600070205080204" pitchFamily="34" charset="-128"/>
                <a:cs typeface="Arial"/>
                <a:sym typeface="Arial"/>
              </a:rPr>
              <a:t>Jan </a:t>
            </a:r>
            <a:r>
              <a:rPr lang="en-US" sz="1800" kern="0" dirty="0" err="1">
                <a:solidFill>
                  <a:srgbClr val="000000"/>
                </a:solidFill>
                <a:latin typeface="Arial"/>
                <a:ea typeface="MS PGothic" panose="020B0600070205080204" pitchFamily="34" charset="-128"/>
                <a:cs typeface="Arial"/>
                <a:sym typeface="Arial"/>
              </a:rPr>
              <a:t>Jan</a:t>
            </a:r>
            <a:r>
              <a:rPr lang="en-US" sz="1800" kern="0" dirty="0">
                <a:solidFill>
                  <a:srgbClr val="000000"/>
                </a:solidFill>
                <a:latin typeface="Arial"/>
                <a:ea typeface="MS PGothic" panose="020B0600070205080204" pitchFamily="34" charset="-128"/>
                <a:cs typeface="Arial"/>
                <a:sym typeface="Arial"/>
              </a:rPr>
              <a:t> </a:t>
            </a:r>
            <a:r>
              <a:rPr lang="en-US" sz="1800" kern="0" dirty="0" err="1">
                <a:solidFill>
                  <a:srgbClr val="000000"/>
                </a:solidFill>
                <a:latin typeface="Arial"/>
                <a:ea typeface="MS PGothic" panose="020B0600070205080204" pitchFamily="34" charset="-128"/>
                <a:cs typeface="Arial"/>
                <a:sym typeface="Arial"/>
              </a:rPr>
              <a:t>Bureh</a:t>
            </a:r>
            <a:r>
              <a:rPr lang="en-US" sz="1800" kern="0" dirty="0">
                <a:solidFill>
                  <a:srgbClr val="000000"/>
                </a:solidFill>
                <a:latin typeface="Arial"/>
                <a:ea typeface="MS PGothic" panose="020B0600070205080204" pitchFamily="34" charset="-128"/>
                <a:cs typeface="Arial"/>
                <a:sym typeface="Arial"/>
              </a:rPr>
              <a:t>, the Gambia </a:t>
            </a:r>
          </a:p>
          <a:p>
            <a:pPr defTabSz="914400" eaLnBrk="1" fontAlgn="auto" hangingPunct="1">
              <a:spcBef>
                <a:spcPts val="0"/>
              </a:spcBef>
              <a:spcAft>
                <a:spcPts val="0"/>
              </a:spcAft>
              <a:defRPr/>
            </a:pPr>
            <a:r>
              <a:rPr lang="en-US" sz="1800" kern="0" dirty="0">
                <a:solidFill>
                  <a:srgbClr val="000000"/>
                </a:solidFill>
                <a:latin typeface="Arial"/>
                <a:ea typeface="MS PGothic" panose="020B0600070205080204" pitchFamily="34" charset="-128"/>
                <a:cs typeface="Arial"/>
                <a:sym typeface="Arial"/>
              </a:rPr>
              <a:t>© Gambia Intouch</a:t>
            </a:r>
          </a:p>
        </p:txBody>
      </p:sp>
      <p:sp>
        <p:nvSpPr>
          <p:cNvPr id="13" name="TextBox 12">
            <a:extLst>
              <a:ext uri="{FF2B5EF4-FFF2-40B4-BE49-F238E27FC236}">
                <a16:creationId xmlns:a16="http://schemas.microsoft.com/office/drawing/2014/main" id="{B0E03297-1E8A-4188-A243-0464B329F5A2}"/>
              </a:ext>
            </a:extLst>
          </p:cNvPr>
          <p:cNvSpPr txBox="1"/>
          <p:nvPr/>
        </p:nvSpPr>
        <p:spPr>
          <a:xfrm>
            <a:off x="7199027" y="3344496"/>
            <a:ext cx="6093500" cy="369332"/>
          </a:xfrm>
          <a:prstGeom prst="rect">
            <a:avLst/>
          </a:prstGeom>
          <a:noFill/>
        </p:spPr>
        <p:txBody>
          <a:bodyPr wrap="square">
            <a:spAutoFit/>
          </a:bodyPr>
          <a:lstStyle/>
          <a:p>
            <a:pPr defTabSz="914400" eaLnBrk="1" fontAlgn="auto" hangingPunct="1">
              <a:spcBef>
                <a:spcPts val="0"/>
              </a:spcBef>
              <a:spcAft>
                <a:spcPts val="0"/>
              </a:spcAft>
              <a:defRPr/>
            </a:pPr>
            <a:r>
              <a:rPr lang="en-US" sz="1800" kern="0" dirty="0">
                <a:solidFill>
                  <a:srgbClr val="000000"/>
                </a:solidFill>
                <a:latin typeface="Arial"/>
                <a:ea typeface="MS PGothic" panose="020B0600070205080204" pitchFamily="34" charset="-128"/>
                <a:cs typeface="Arial"/>
                <a:sym typeface="Arial"/>
              </a:rPr>
              <a:t>Rural village in Tanzania © </a:t>
            </a:r>
            <a:r>
              <a:rPr lang="en-US" sz="1800" kern="0" dirty="0" err="1">
                <a:solidFill>
                  <a:srgbClr val="000000"/>
                </a:solidFill>
                <a:latin typeface="Arial"/>
                <a:ea typeface="MS PGothic" panose="020B0600070205080204" pitchFamily="34" charset="-128"/>
                <a:cs typeface="Arial"/>
                <a:sym typeface="Arial"/>
              </a:rPr>
              <a:t>Intoafrica</a:t>
            </a:r>
            <a:r>
              <a:rPr lang="en-US" sz="1800" kern="0" dirty="0">
                <a:solidFill>
                  <a:srgbClr val="000000"/>
                </a:solidFill>
                <a:latin typeface="Arial"/>
                <a:ea typeface="MS PGothic" panose="020B0600070205080204" pitchFamily="34" charset="-128"/>
                <a:cs typeface="Arial"/>
                <a:sym typeface="Arial"/>
              </a:rPr>
              <a:t>, Kenya</a:t>
            </a:r>
          </a:p>
        </p:txBody>
      </p:sp>
    </p:spTree>
    <p:extLst>
      <p:ext uri="{BB962C8B-B14F-4D97-AF65-F5344CB8AC3E}">
        <p14:creationId xmlns:p14="http://schemas.microsoft.com/office/powerpoint/2010/main" val="39689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71A15-31F1-4E79-A100-4CCCB2332B37}"/>
              </a:ext>
            </a:extLst>
          </p:cNvPr>
          <p:cNvSpPr>
            <a:spLocks noGrp="1"/>
          </p:cNvSpPr>
          <p:nvPr>
            <p:ph type="sldNum" sz="quarter" idx="12"/>
          </p:nvPr>
        </p:nvSpPr>
        <p:spPr/>
        <p:txBody>
          <a:bodyPr/>
          <a:lstStyle/>
          <a:p>
            <a:fld id="{A36854FA-307F-854E-96D4-DE585DB24BD3}" type="slidenum">
              <a:rPr lang="en-GB" noProof="0" smtClean="0"/>
              <a:t>16</a:t>
            </a:fld>
            <a:endParaRPr lang="en-GB" noProof="0"/>
          </a:p>
        </p:txBody>
      </p:sp>
      <p:pic>
        <p:nvPicPr>
          <p:cNvPr id="5" name="Picture 9">
            <a:extLst>
              <a:ext uri="{FF2B5EF4-FFF2-40B4-BE49-F238E27FC236}">
                <a16:creationId xmlns:a16="http://schemas.microsoft.com/office/drawing/2014/main" id="{DDE8E831-9619-4D00-87BD-A1E99A6BAEC4}"/>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496000" y="536390"/>
            <a:ext cx="7200000" cy="53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06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D4F14D-C56B-4D7E-8B4B-B6AF87CE85F5}"/>
              </a:ext>
            </a:extLst>
          </p:cNvPr>
          <p:cNvSpPr>
            <a:spLocks noGrp="1"/>
          </p:cNvSpPr>
          <p:nvPr>
            <p:ph type="sldNum" sz="quarter" idx="12"/>
          </p:nvPr>
        </p:nvSpPr>
        <p:spPr/>
        <p:txBody>
          <a:bodyPr/>
          <a:lstStyle/>
          <a:p>
            <a:fld id="{A36854FA-307F-854E-96D4-DE585DB24BD3}" type="slidenum">
              <a:rPr lang="en-GB" noProof="0" smtClean="0"/>
              <a:t>17</a:t>
            </a:fld>
            <a:endParaRPr lang="en-GB" noProof="0"/>
          </a:p>
        </p:txBody>
      </p:sp>
      <p:pic>
        <p:nvPicPr>
          <p:cNvPr id="5" name="Picture 3">
            <a:extLst>
              <a:ext uri="{FF2B5EF4-FFF2-40B4-BE49-F238E27FC236}">
                <a16:creationId xmlns:a16="http://schemas.microsoft.com/office/drawing/2014/main" id="{CBB82D9C-CE6E-49E8-89E6-50F883BFEF55}"/>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689363" y="891266"/>
            <a:ext cx="7200000" cy="4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2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8256B7-C001-4B10-B356-E1B2BEC827DD}"/>
              </a:ext>
            </a:extLst>
          </p:cNvPr>
          <p:cNvSpPr>
            <a:spLocks noGrp="1"/>
          </p:cNvSpPr>
          <p:nvPr>
            <p:ph type="sldNum" sz="quarter" idx="12"/>
          </p:nvPr>
        </p:nvSpPr>
        <p:spPr/>
        <p:txBody>
          <a:bodyPr/>
          <a:lstStyle/>
          <a:p>
            <a:fld id="{A36854FA-307F-854E-96D4-DE585DB24BD3}" type="slidenum">
              <a:rPr lang="en-GB" noProof="0" smtClean="0"/>
              <a:t>18</a:t>
            </a:fld>
            <a:endParaRPr lang="en-GB" noProof="0"/>
          </a:p>
        </p:txBody>
      </p:sp>
      <p:pic>
        <p:nvPicPr>
          <p:cNvPr id="5" name="Content Placeholder 4">
            <a:extLst>
              <a:ext uri="{FF2B5EF4-FFF2-40B4-BE49-F238E27FC236}">
                <a16:creationId xmlns:a16="http://schemas.microsoft.com/office/drawing/2014/main" id="{84A2058D-4E8B-415D-A618-2490268F4441}"/>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520000" y="841592"/>
            <a:ext cx="7200000" cy="517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02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47EE04-8BF6-4055-BACA-B05385A0003B}"/>
              </a:ext>
            </a:extLst>
          </p:cNvPr>
          <p:cNvSpPr>
            <a:spLocks noGrp="1"/>
          </p:cNvSpPr>
          <p:nvPr>
            <p:ph type="sldNum" sz="quarter" idx="12"/>
          </p:nvPr>
        </p:nvSpPr>
        <p:spPr/>
        <p:txBody>
          <a:bodyPr/>
          <a:lstStyle/>
          <a:p>
            <a:fld id="{A36854FA-307F-854E-96D4-DE585DB24BD3}" type="slidenum">
              <a:rPr lang="en-GB" noProof="0" smtClean="0"/>
              <a:t>19</a:t>
            </a:fld>
            <a:endParaRPr lang="en-GB" noProof="0"/>
          </a:p>
        </p:txBody>
      </p:sp>
      <p:pic>
        <p:nvPicPr>
          <p:cNvPr id="5" name="Picture 5">
            <a:extLst>
              <a:ext uri="{FF2B5EF4-FFF2-40B4-BE49-F238E27FC236}">
                <a16:creationId xmlns:a16="http://schemas.microsoft.com/office/drawing/2014/main" id="{3521A02B-2F9C-4F85-A515-E0DEA6111CFF}"/>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496000" y="728999"/>
            <a:ext cx="7200000" cy="54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15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1154243" y="2305878"/>
            <a:ext cx="9934445" cy="1948069"/>
          </a:xfrm>
        </p:spPr>
        <p:txBody>
          <a:bodyPr/>
          <a:lstStyle/>
          <a:p>
            <a:pPr lvl="2" algn="ctr"/>
            <a:r>
              <a:rPr lang="en-GB" sz="2400" b="1" kern="0" dirty="0">
                <a:solidFill>
                  <a:schemeClr val="accent3">
                    <a:lumMod val="50000"/>
                  </a:schemeClr>
                </a:solidFill>
                <a:latin typeface="Arial" panose="020B0604020202020204" pitchFamily="34" charset="0"/>
                <a:ea typeface="Arial"/>
                <a:cs typeface="Arial" panose="020B0604020202020204" pitchFamily="34" charset="0"/>
                <a:sym typeface="Arial"/>
              </a:rPr>
              <a:t>These slides have been produced to support </a:t>
            </a:r>
            <a:r>
              <a:rPr lang="en-GB" sz="2400" b="1" kern="0" dirty="0">
                <a:solidFill>
                  <a:srgbClr val="FF0000"/>
                </a:solidFill>
                <a:latin typeface="Arial" panose="020B0604020202020204" pitchFamily="34" charset="0"/>
                <a:ea typeface="Arial"/>
                <a:cs typeface="Arial" panose="020B0604020202020204" pitchFamily="34" charset="0"/>
                <a:sym typeface="Arial"/>
              </a:rPr>
              <a:t>the Affordable Clean Energy for All</a:t>
            </a:r>
            <a:r>
              <a:rPr lang="en-GB" sz="2400" b="1" kern="0" dirty="0">
                <a:solidFill>
                  <a:schemeClr val="accent3">
                    <a:lumMod val="50000"/>
                  </a:schemeClr>
                </a:solidFill>
                <a:latin typeface="Arial" panose="020B0604020202020204" pitchFamily="34" charset="0"/>
                <a:ea typeface="Arial"/>
                <a:cs typeface="Arial" panose="020B0604020202020204" pitchFamily="34" charset="0"/>
                <a:sym typeface="Arial"/>
              </a:rPr>
              <a:t> learning unit. They can only be used with the main resource, which includes full instructions on how to use them with your class and a partner school.</a:t>
            </a:r>
            <a:endParaRPr lang="en-US" sz="2400" dirty="0">
              <a:solidFill>
                <a:schemeClr val="accent3">
                  <a:lumMod val="50000"/>
                </a:schemeClr>
              </a:solidFill>
              <a:latin typeface="Arial" panose="020B0604020202020204" pitchFamily="34" charset="0"/>
              <a:cs typeface="Arial" panose="020B0604020202020204" pitchFamily="34" charset="0"/>
            </a:endParaRPr>
          </a:p>
          <a:p>
            <a:pPr lvl="2"/>
            <a:endParaRPr lang="en-GB" dirty="0"/>
          </a:p>
        </p:txBody>
      </p:sp>
      <p:sp>
        <p:nvSpPr>
          <p:cNvPr id="6" name="Slide Number Placeholder 6">
            <a:extLst>
              <a:ext uri="{FF2B5EF4-FFF2-40B4-BE49-F238E27FC236}">
                <a16:creationId xmlns:a16="http://schemas.microsoft.com/office/drawing/2014/main" id="{EBCC227F-F838-3C48-8A3C-5E8212FA36E3}"/>
              </a:ext>
              <a:ext uri="{C183D7F6-B498-43B3-948B-1728B52AA6E4}">
                <adec:decorative xmlns:adec="http://schemas.microsoft.com/office/drawing/2017/decorative" val="1"/>
              </a:ext>
            </a:extLst>
          </p:cNvPr>
          <p:cNvSpPr>
            <a:spLocks noGrp="1"/>
          </p:cNvSpPr>
          <p:nvPr>
            <p:ph type="sldNum" sz="quarter" idx="12"/>
          </p:nvPr>
        </p:nvSpPr>
        <p:spPr>
          <a:xfrm>
            <a:off x="11088688" y="6191250"/>
            <a:ext cx="503237" cy="180975"/>
          </a:xfrm>
        </p:spPr>
        <p:txBody>
          <a:bodyPr/>
          <a:lstStyle/>
          <a:p>
            <a:fld id="{A36854FA-307F-854E-96D4-DE585DB24BD3}" type="slidenum">
              <a:rPr lang="en-GB" smtClean="0"/>
              <a:pPr/>
              <a:t>2</a:t>
            </a:fld>
            <a:endParaRPr lang="en-GB" dirty="0"/>
          </a:p>
        </p:txBody>
      </p:sp>
    </p:spTree>
    <p:extLst>
      <p:ext uri="{BB962C8B-B14F-4D97-AF65-F5344CB8AC3E}">
        <p14:creationId xmlns:p14="http://schemas.microsoft.com/office/powerpoint/2010/main" val="21764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pPr algn="ctr"/>
            <a:r>
              <a:rPr lang="en-US" sz="3200" b="1" kern="0" dirty="0">
                <a:solidFill>
                  <a:srgbClr val="7030A0"/>
                </a:solidFill>
              </a:rPr>
              <a:t>Different ways of generating electricity</a:t>
            </a:r>
            <a:br>
              <a:rPr lang="en-US" sz="3200" b="1" kern="0" dirty="0">
                <a:solidFill>
                  <a:srgbClr val="7030A0"/>
                </a:solidFill>
              </a:rPr>
            </a:br>
            <a:endParaRPr lang="en-GB" dirty="0"/>
          </a:p>
        </p:txBody>
      </p:sp>
      <p:sp>
        <p:nvSpPr>
          <p:cNvPr id="27" name="Slide Number Placeholder 6">
            <a:extLst>
              <a:ext uri="{FF2B5EF4-FFF2-40B4-BE49-F238E27FC236}">
                <a16:creationId xmlns:a16="http://schemas.microsoft.com/office/drawing/2014/main" id="{CEBB9088-4919-444C-B266-2C30319A1EB7}"/>
              </a:ex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smtClean="0"/>
              <a:pPr/>
              <a:t>3</a:t>
            </a:fld>
            <a:endParaRPr lang="en-GB"/>
          </a:p>
        </p:txBody>
      </p:sp>
      <p:cxnSp>
        <p:nvCxnSpPr>
          <p:cNvPr id="32" name="Straight Connector 31">
            <a:extLst>
              <a:ext uri="{FF2B5EF4-FFF2-40B4-BE49-F238E27FC236}">
                <a16:creationId xmlns:a16="http://schemas.microsoft.com/office/drawing/2014/main" id="{19322CA4-F5F9-E740-83D1-2ED20DF8B412}"/>
              </a:ext>
              <a:ext uri="{C183D7F6-B498-43B3-948B-1728B52AA6E4}">
                <adec:decorative xmlns:adec="http://schemas.microsoft.com/office/drawing/2017/decorative" val="1"/>
              </a:ext>
            </a:extLst>
          </p:cNvPr>
          <p:cNvCxnSpPr>
            <a:cxnSpLocks/>
          </p:cNvCxnSpPr>
          <p:nvPr/>
        </p:nvCxnSpPr>
        <p:spPr>
          <a:xfrm>
            <a:off x="10908001" y="2661414"/>
            <a:ext cx="0" cy="468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4">
            <a:extLst>
              <a:ext uri="{FF2B5EF4-FFF2-40B4-BE49-F238E27FC236}">
                <a16:creationId xmlns:a16="http://schemas.microsoft.com/office/drawing/2014/main" id="{E8C7EADE-E2A9-4CA2-A376-3AC1CD421AD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7638" y="1092972"/>
            <a:ext cx="5889261"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25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a:xfrm>
            <a:off x="648000" y="504000"/>
            <a:ext cx="10944000" cy="792000"/>
          </a:xfrm>
        </p:spPr>
        <p:txBody>
          <a:bodyPr anchor="t">
            <a:normAutofit fontScale="90000"/>
          </a:bodyPr>
          <a:lstStyle/>
          <a:p>
            <a:r>
              <a:rPr lang="en-US" sz="3200" b="1" kern="0" dirty="0">
                <a:solidFill>
                  <a:srgbClr val="7030A0"/>
                </a:solidFill>
              </a:rPr>
              <a:t>How much electricity do you need? (Lesson 1, Step3)</a:t>
            </a:r>
            <a:br>
              <a:rPr lang="en-GB" sz="3200" kern="0" dirty="0">
                <a:solidFill>
                  <a:srgbClr val="7030A0"/>
                </a:solidFill>
              </a:rPr>
            </a:br>
            <a:endParaRPr lang="en-GB" dirty="0"/>
          </a:p>
        </p:txBody>
      </p:sp>
      <p:pic>
        <p:nvPicPr>
          <p:cNvPr id="5" name="Picture 8">
            <a:extLst>
              <a:ext uri="{FF2B5EF4-FFF2-40B4-BE49-F238E27FC236}">
                <a16:creationId xmlns:a16="http://schemas.microsoft.com/office/drawing/2014/main" id="{7770FC4C-2F88-4C13-87EE-5FEBA51BF298}"/>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413631" y="1049370"/>
            <a:ext cx="9412738" cy="50216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6">
            <a:extLst>
              <a:ext uri="{FF2B5EF4-FFF2-40B4-BE49-F238E27FC236}">
                <a16:creationId xmlns:a16="http://schemas.microsoft.com/office/drawing/2014/main" id="{1DEF72B8-32ED-8843-A89B-C10924AEBF0F}"/>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p:spPr>
        <p:txBody>
          <a:bodyPr anchor="b">
            <a:normAutofit/>
          </a:bodyPr>
          <a:lstStyle/>
          <a:p>
            <a:pPr>
              <a:lnSpc>
                <a:spcPct val="90000"/>
              </a:lnSpc>
              <a:spcAft>
                <a:spcPts val="600"/>
              </a:spcAft>
            </a:pPr>
            <a:fld id="{A36854FA-307F-854E-96D4-DE585DB24BD3}" type="slidenum">
              <a:rPr lang="en-GB" smtClean="0"/>
              <a:pPr>
                <a:lnSpc>
                  <a:spcPct val="90000"/>
                </a:lnSpc>
                <a:spcAft>
                  <a:spcPts val="600"/>
                </a:spcAft>
              </a:pPr>
              <a:t>4</a:t>
            </a:fld>
            <a:endParaRPr lang="en-GB"/>
          </a:p>
        </p:txBody>
      </p:sp>
    </p:spTree>
    <p:extLst>
      <p:ext uri="{BB962C8B-B14F-4D97-AF65-F5344CB8AC3E}">
        <p14:creationId xmlns:p14="http://schemas.microsoft.com/office/powerpoint/2010/main" val="25285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F2484AD-3129-5AF5-5CAB-F4DDA51F3C9B}"/>
              </a:ext>
            </a:extLst>
          </p:cNvPr>
          <p:cNvSpPr>
            <a:spLocks noGrp="1"/>
          </p:cNvSpPr>
          <p:nvPr>
            <p:ph type="title"/>
          </p:nvPr>
        </p:nvSpPr>
        <p:spPr>
          <a:xfrm>
            <a:off x="648000" y="504000"/>
            <a:ext cx="10944000" cy="792000"/>
          </a:xfrm>
        </p:spPr>
        <p:txBody>
          <a:bodyPr/>
          <a:lstStyle/>
          <a:p>
            <a:pPr algn="ctr"/>
            <a:r>
              <a:rPr lang="en-US" sz="3200" b="1" kern="0" dirty="0">
                <a:solidFill>
                  <a:srgbClr val="7030A0"/>
                </a:solidFill>
              </a:rPr>
              <a:t>Coal consumption (Lesson 2)</a:t>
            </a:r>
            <a:br>
              <a:rPr lang="en-US" sz="3200" b="1" kern="0" dirty="0">
                <a:solidFill>
                  <a:srgbClr val="7030A0"/>
                </a:solidFill>
              </a:rPr>
            </a:br>
            <a:endParaRPr lang="en-US" dirty="0"/>
          </a:p>
        </p:txBody>
      </p:sp>
      <p:pic>
        <p:nvPicPr>
          <p:cNvPr id="6" name="Picture 4">
            <a:extLst>
              <a:ext uri="{FF2B5EF4-FFF2-40B4-BE49-F238E27FC236}">
                <a16:creationId xmlns:a16="http://schemas.microsoft.com/office/drawing/2014/main" id="{F5B1A3A9-368B-4F54-A8AE-13EC3B00A2A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678897" y="1109272"/>
            <a:ext cx="9360000" cy="48425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p:spPr>
        <p:txBody>
          <a:bodyPr anchor="b">
            <a:normAutofit/>
          </a:bodyPr>
          <a:lstStyle/>
          <a:p>
            <a:pPr>
              <a:lnSpc>
                <a:spcPct val="90000"/>
              </a:lnSpc>
              <a:spcAft>
                <a:spcPts val="600"/>
              </a:spcAft>
            </a:pPr>
            <a:fld id="{A36854FA-307F-854E-96D4-DE585DB24BD3}" type="slidenum">
              <a:rPr lang="en-US" smtClean="0"/>
              <a:pPr>
                <a:lnSpc>
                  <a:spcPct val="90000"/>
                </a:lnSpc>
                <a:spcAft>
                  <a:spcPts val="600"/>
                </a:spcAft>
              </a:pPr>
              <a:t>5</a:t>
            </a:fld>
            <a:endParaRPr lang="en-US"/>
          </a:p>
        </p:txBody>
      </p:sp>
    </p:spTree>
    <p:extLst>
      <p:ext uri="{BB962C8B-B14F-4D97-AF65-F5344CB8AC3E}">
        <p14:creationId xmlns:p14="http://schemas.microsoft.com/office/powerpoint/2010/main" val="43720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100DC7-9B26-478B-9837-35D48D2DB9C2}"/>
              </a:ext>
            </a:extLst>
          </p:cNvPr>
          <p:cNvSpPr>
            <a:spLocks noGrp="1"/>
          </p:cNvSpPr>
          <p:nvPr>
            <p:ph type="sldNum" sz="quarter" idx="12"/>
          </p:nvPr>
        </p:nvSpPr>
        <p:spPr/>
        <p:txBody>
          <a:bodyPr/>
          <a:lstStyle/>
          <a:p>
            <a:fld id="{A36854FA-307F-854E-96D4-DE585DB24BD3}" type="slidenum">
              <a:rPr lang="en-GB" noProof="0" smtClean="0"/>
              <a:t>6</a:t>
            </a:fld>
            <a:endParaRPr lang="en-GB" noProof="0"/>
          </a:p>
        </p:txBody>
      </p:sp>
      <p:pic>
        <p:nvPicPr>
          <p:cNvPr id="5" name="Picture 6">
            <a:extLst>
              <a:ext uri="{FF2B5EF4-FFF2-40B4-BE49-F238E27FC236}">
                <a16:creationId xmlns:a16="http://schemas.microsoft.com/office/drawing/2014/main" id="{05AEA3B4-DD35-49C5-A29D-7FE4FC92CB7D}"/>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607072" y="966216"/>
            <a:ext cx="9360000" cy="468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15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3AA2BF-C06A-4F00-ACDF-7E2D3B800604}"/>
              </a:ext>
            </a:extLst>
          </p:cNvPr>
          <p:cNvSpPr>
            <a:spLocks noGrp="1"/>
          </p:cNvSpPr>
          <p:nvPr>
            <p:ph type="sldNum" sz="quarter" idx="12"/>
          </p:nvPr>
        </p:nvSpPr>
        <p:spPr/>
        <p:txBody>
          <a:bodyPr/>
          <a:lstStyle/>
          <a:p>
            <a:fld id="{A36854FA-307F-854E-96D4-DE585DB24BD3}" type="slidenum">
              <a:rPr lang="en-GB" noProof="0" smtClean="0"/>
              <a:t>7</a:t>
            </a:fld>
            <a:endParaRPr lang="en-GB" noProof="0"/>
          </a:p>
        </p:txBody>
      </p:sp>
      <p:pic>
        <p:nvPicPr>
          <p:cNvPr id="5" name="Picture 2">
            <a:extLst>
              <a:ext uri="{FF2B5EF4-FFF2-40B4-BE49-F238E27FC236}">
                <a16:creationId xmlns:a16="http://schemas.microsoft.com/office/drawing/2014/main" id="{D5A72265-423E-455D-8702-EBE037CC0D45}"/>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831214" y="900000"/>
            <a:ext cx="7920000" cy="496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71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823AA3-49E8-4499-A1A7-8F938A5A2E86}"/>
              </a:ext>
            </a:extLst>
          </p:cNvPr>
          <p:cNvSpPr>
            <a:spLocks noGrp="1"/>
          </p:cNvSpPr>
          <p:nvPr>
            <p:ph type="sldNum" sz="quarter" idx="12"/>
          </p:nvPr>
        </p:nvSpPr>
        <p:spPr/>
        <p:txBody>
          <a:bodyPr/>
          <a:lstStyle/>
          <a:p>
            <a:fld id="{A36854FA-307F-854E-96D4-DE585DB24BD3}" type="slidenum">
              <a:rPr lang="en-GB" noProof="0" smtClean="0"/>
              <a:t>8</a:t>
            </a:fld>
            <a:endParaRPr lang="en-GB" noProof="0"/>
          </a:p>
        </p:txBody>
      </p:sp>
      <p:pic>
        <p:nvPicPr>
          <p:cNvPr id="5" name="Picture 3">
            <a:extLst>
              <a:ext uri="{FF2B5EF4-FFF2-40B4-BE49-F238E27FC236}">
                <a16:creationId xmlns:a16="http://schemas.microsoft.com/office/drawing/2014/main" id="{A5302F69-5282-4C12-A558-A672D20A4C5F}"/>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616995" y="681598"/>
            <a:ext cx="9360000" cy="549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77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6948-452E-4F5E-9FCD-BB0050C1C61D}"/>
              </a:ext>
            </a:extLst>
          </p:cNvPr>
          <p:cNvSpPr>
            <a:spLocks noGrp="1"/>
          </p:cNvSpPr>
          <p:nvPr>
            <p:ph type="title"/>
          </p:nvPr>
        </p:nvSpPr>
        <p:spPr/>
        <p:txBody>
          <a:bodyPr/>
          <a:lstStyle/>
          <a:p>
            <a:pPr algn="ctr"/>
            <a:r>
              <a:rPr lang="en-US" sz="3200" b="1" kern="0" dirty="0">
                <a:solidFill>
                  <a:srgbClr val="7030A0"/>
                </a:solidFill>
              </a:rPr>
              <a:t>Carbon intensity</a:t>
            </a:r>
            <a:br>
              <a:rPr lang="en-US" sz="3200" b="1" kern="0" dirty="0">
                <a:solidFill>
                  <a:srgbClr val="7030A0"/>
                </a:solidFill>
              </a:rPr>
            </a:br>
            <a:endParaRPr lang="en-GB" dirty="0"/>
          </a:p>
        </p:txBody>
      </p:sp>
      <p:sp>
        <p:nvSpPr>
          <p:cNvPr id="4" name="Slide Number Placeholder 3">
            <a:extLst>
              <a:ext uri="{FF2B5EF4-FFF2-40B4-BE49-F238E27FC236}">
                <a16:creationId xmlns:a16="http://schemas.microsoft.com/office/drawing/2014/main" id="{A2EE9DC0-43EC-4AB9-85FB-6057A0743083}"/>
              </a:ext>
            </a:extLst>
          </p:cNvPr>
          <p:cNvSpPr>
            <a:spLocks noGrp="1"/>
          </p:cNvSpPr>
          <p:nvPr>
            <p:ph type="sldNum" sz="quarter" idx="12"/>
          </p:nvPr>
        </p:nvSpPr>
        <p:spPr/>
        <p:txBody>
          <a:bodyPr/>
          <a:lstStyle/>
          <a:p>
            <a:fld id="{A36854FA-307F-854E-96D4-DE585DB24BD3}" type="slidenum">
              <a:rPr lang="en-GB" noProof="0" smtClean="0"/>
              <a:t>9</a:t>
            </a:fld>
            <a:endParaRPr lang="en-GB" noProof="0"/>
          </a:p>
        </p:txBody>
      </p:sp>
      <p:pic>
        <p:nvPicPr>
          <p:cNvPr id="5" name="Picture 2">
            <a:extLst>
              <a:ext uri="{FF2B5EF4-FFF2-40B4-BE49-F238E27FC236}">
                <a16:creationId xmlns:a16="http://schemas.microsoft.com/office/drawing/2014/main" id="{9D406B4E-5F77-4B15-ADFB-B13B1260DC2E}"/>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440000" y="1124262"/>
            <a:ext cx="9360000" cy="494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096388"/>
      </p:ext>
    </p:extLst>
  </p:cSld>
  <p:clrMapOvr>
    <a:masterClrMapping/>
  </p:clrMapOvr>
</p:sld>
</file>

<file path=ppt/theme/theme1.xml><?xml version="1.0" encoding="utf-8"?>
<a:theme xmlns:a="http://schemas.openxmlformats.org/drawingml/2006/main" name="Cover">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4357E907-A73D-2447-A6B0-71ED7A03ADDB}"/>
    </a:ext>
  </a:extLst>
</a:theme>
</file>

<file path=ppt/theme/theme2.xml><?xml version="1.0" encoding="utf-8"?>
<a:theme xmlns:a="http://schemas.openxmlformats.org/drawingml/2006/main" name="Section - white">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CDDE36DF-B020-DB4D-B2C6-ADDD972581D3}"/>
    </a:ext>
  </a:extLst>
</a:theme>
</file>

<file path=ppt/theme/theme3.xml><?xml version="1.0" encoding="utf-8"?>
<a:theme xmlns:a="http://schemas.openxmlformats.org/drawingml/2006/main" name="Muted">
  <a:themeElements>
    <a:clrScheme name="Pastel Blue Enhanced Contrast">
      <a:dk1>
        <a:srgbClr val="000000"/>
      </a:dk1>
      <a:lt1>
        <a:srgbClr val="F5FBFF"/>
      </a:lt1>
      <a:dk2>
        <a:srgbClr val="23085A"/>
      </a:dk2>
      <a:lt2>
        <a:srgbClr val="FFA0D7"/>
      </a:lt2>
      <a:accent1>
        <a:srgbClr val="035C67"/>
      </a:accent1>
      <a:accent2>
        <a:srgbClr val="7716BD"/>
      </a:accent2>
      <a:accent3>
        <a:srgbClr val="003B4A"/>
      </a:accent3>
      <a:accent4>
        <a:srgbClr val="920061"/>
      </a:accent4>
      <a:accent5>
        <a:srgbClr val="54565A"/>
      </a:accent5>
      <a:accent6>
        <a:srgbClr val="472029"/>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0F7A7E75-8934-A14B-8961-A2586438B50C}"/>
    </a:ext>
  </a:extLst>
</a:theme>
</file>

<file path=ppt/theme/theme4.xml><?xml version="1.0" encoding="utf-8"?>
<a:theme xmlns:a="http://schemas.openxmlformats.org/drawingml/2006/main" name="British Council">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1769EC6F-20D1-0744-A4CB-CB71C7FC8E0E}"/>
    </a:ext>
  </a:extLst>
</a:theme>
</file>

<file path=ppt/theme/theme5.xml><?xml version="1.0" encoding="utf-8"?>
<a:theme xmlns:a="http://schemas.openxmlformats.org/drawingml/2006/main" name="British Council blank">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0773DCA6-A4A0-D344-A46A-1803BF9CF8EC}"/>
    </a:ext>
  </a:extLst>
</a:theme>
</file>

<file path=ppt/theme/theme6.xml><?xml version="1.0" encoding="utf-8"?>
<a:theme xmlns:a="http://schemas.openxmlformats.org/drawingml/2006/main" name="1_British Council">
  <a:themeElements>
    <a:clrScheme name="Global templates 2022 - orange">
      <a:dk1>
        <a:srgbClr val="000000"/>
      </a:dk1>
      <a:lt1>
        <a:srgbClr val="FFFFFF"/>
      </a:lt1>
      <a:dk2>
        <a:srgbClr val="230859"/>
      </a:dk2>
      <a:lt2>
        <a:srgbClr val="FFC288"/>
      </a:lt2>
      <a:accent1>
        <a:srgbClr val="FF8200"/>
      </a:accent1>
      <a:accent2>
        <a:srgbClr val="FF00C8"/>
      </a:accent2>
      <a:accent3>
        <a:srgbClr val="00DCFF"/>
      </a:accent3>
      <a:accent4>
        <a:srgbClr val="B25EFF"/>
      </a:accent4>
      <a:accent5>
        <a:srgbClr val="5DEB4B"/>
      </a:accent5>
      <a:accent6>
        <a:srgbClr val="EE0034"/>
      </a:accent6>
      <a:hlink>
        <a:srgbClr val="3344DD"/>
      </a:hlink>
      <a:folHlink>
        <a:srgbClr val="FF4635"/>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8" id="{6EE10A1B-42BC-0D41-917D-5747285FA689}" vid="{A89B1F0B-2FA3-3B4B-BECF-F9638DEBA6E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Template>
  <TotalTime>1371</TotalTime>
  <Words>790</Words>
  <Application>Microsoft Office PowerPoint</Application>
  <PresentationFormat>Widescreen</PresentationFormat>
  <Paragraphs>114</Paragraphs>
  <Slides>19</Slides>
  <Notes>19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19</vt:i4>
      </vt:variant>
    </vt:vector>
  </HeadingPairs>
  <TitlesOfParts>
    <vt:vector size="29" baseType="lpstr">
      <vt:lpstr>British Council Sans</vt:lpstr>
      <vt:lpstr>Arial</vt:lpstr>
      <vt:lpstr>Calibri</vt:lpstr>
      <vt:lpstr>British Council Sans Headline</vt:lpstr>
      <vt:lpstr>Cover</vt:lpstr>
      <vt:lpstr>Section - white</vt:lpstr>
      <vt:lpstr>Muted</vt:lpstr>
      <vt:lpstr>British Council</vt:lpstr>
      <vt:lpstr>British Council blank</vt:lpstr>
      <vt:lpstr>1_British Council</vt:lpstr>
      <vt:lpstr>Affordable Clean Energy For All </vt:lpstr>
      <vt:lpstr>PowerPoint Presentation</vt:lpstr>
      <vt:lpstr>Different ways of generating electricity </vt:lpstr>
      <vt:lpstr>How much electricity do you need? (Lesson 1, Step3) </vt:lpstr>
      <vt:lpstr>Coal consumption (Lesson 2) </vt:lpstr>
      <vt:lpstr>PowerPoint Presentation</vt:lpstr>
      <vt:lpstr>PowerPoint Presentation</vt:lpstr>
      <vt:lpstr>PowerPoint Presentation</vt:lpstr>
      <vt:lpstr>Carbon intensity </vt:lpstr>
      <vt:lpstr>How much CO2 is produced from the electricity you use? </vt:lpstr>
      <vt:lpstr>How solar home systems and solar lamps work </vt:lpstr>
      <vt:lpstr>What area of solar panels would you need? </vt:lpstr>
      <vt:lpstr>Hours of sunshine across the world </vt:lpstr>
      <vt:lpstr>Isele tankile demonstrating a solar lamp in a school in rural Kenya </vt:lpstr>
      <vt:lpstr>Solar devices in use </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over one or two lines</dc:title>
  <dc:subject/>
  <dc:creator>Drew de Soto</dc:creator>
  <cp:keywords/>
  <dc:description/>
  <cp:lastModifiedBy>Cairns, Pamela (Marketing and Communications)</cp:lastModifiedBy>
  <cp:revision>12</cp:revision>
  <cp:lastPrinted>2019-09-18T09:30:23Z</cp:lastPrinted>
  <dcterms:created xsi:type="dcterms:W3CDTF">2022-10-26T12:07:12Z</dcterms:created>
  <dcterms:modified xsi:type="dcterms:W3CDTF">2023-08-01T09:46:31Z</dcterms:modified>
  <cp:category/>
</cp:coreProperties>
</file>