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9" r:id="rId4"/>
    <p:sldId id="261" r:id="rId5"/>
    <p:sldId id="268" r:id="rId6"/>
    <p:sldId id="260" r:id="rId7"/>
    <p:sldId id="263" r:id="rId8"/>
    <p:sldId id="262" r:id="rId9"/>
    <p:sldId id="265" r:id="rId10"/>
    <p:sldId id="266" r:id="rId11"/>
    <p:sldId id="267" r:id="rId12"/>
    <p:sldId id="278" r:id="rId13"/>
    <p:sldId id="273" r:id="rId14"/>
    <p:sldId id="275" r:id="rId15"/>
    <p:sldId id="274" r:id="rId16"/>
    <p:sldId id="276" r:id="rId17"/>
    <p:sldId id="271" r:id="rId18"/>
    <p:sldId id="272" r:id="rId19"/>
    <p:sldId id="257" r:id="rId20"/>
    <p:sldId id="279" r:id="rId21"/>
    <p:sldId id="277" r:id="rId22"/>
    <p:sldId id="270"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07" autoAdjust="0"/>
  </p:normalViewPr>
  <p:slideViewPr>
    <p:cSldViewPr>
      <p:cViewPr>
        <p:scale>
          <a:sx n="60" d="100"/>
          <a:sy n="60" d="100"/>
        </p:scale>
        <p:origin x="-979"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C3C358-AE53-48CB-8309-E58A0DC26245}" type="datetimeFigureOut">
              <a:rPr lang="en-GB" smtClean="0"/>
              <a:t>18/11/2016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FF0F12-93DD-48C3-9EC5-B50263F827A9}" type="slidenum">
              <a:rPr lang="en-GB" smtClean="0"/>
              <a:t>‹#›</a:t>
            </a:fld>
            <a:endParaRPr lang="en-GB"/>
          </a:p>
        </p:txBody>
      </p:sp>
    </p:spTree>
    <p:extLst>
      <p:ext uri="{BB962C8B-B14F-4D97-AF65-F5344CB8AC3E}">
        <p14:creationId xmlns:p14="http://schemas.microsoft.com/office/powerpoint/2010/main" val="21241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we’ll cover today</a:t>
            </a:r>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2</a:t>
            </a:fld>
            <a:endParaRPr lang="en-GB"/>
          </a:p>
        </p:txBody>
      </p:sp>
    </p:spTree>
    <p:extLst>
      <p:ext uri="{BB962C8B-B14F-4D97-AF65-F5344CB8AC3E}">
        <p14:creationId xmlns:p14="http://schemas.microsoft.com/office/powerpoint/2010/main" val="2301484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Note lower language</a:t>
            </a:r>
            <a:r>
              <a:rPr lang="en-GB" baseline="0" dirty="0" smtClean="0"/>
              <a:t> level – only A1 required</a:t>
            </a:r>
          </a:p>
          <a:p>
            <a:pPr marL="171450" indent="-171450">
              <a:buFont typeface="Arial" panose="020B0604020202020204" pitchFamily="34" charset="0"/>
              <a:buChar char="•"/>
            </a:pPr>
            <a:r>
              <a:rPr lang="en-GB" baseline="0" dirty="0" smtClean="0"/>
              <a:t>Large number of posts available </a:t>
            </a:r>
          </a:p>
          <a:p>
            <a:pPr marL="171450" indent="-171450">
              <a:buFont typeface="Arial" panose="020B0604020202020204" pitchFamily="34" charset="0"/>
              <a:buChar char="•"/>
            </a:pPr>
            <a:r>
              <a:rPr lang="en-GB" dirty="0" smtClean="0"/>
              <a:t>Many</a:t>
            </a:r>
            <a:r>
              <a:rPr lang="en-GB" baseline="0" dirty="0" smtClean="0"/>
              <a:t> schools in Spain are ‘bilingual’ – teach other subjects like maths, PE, science </a:t>
            </a:r>
            <a:r>
              <a:rPr lang="en-GB" baseline="0" dirty="0" err="1" smtClean="0"/>
              <a:t>etc</a:t>
            </a:r>
            <a:r>
              <a:rPr lang="en-GB" baseline="0" dirty="0" smtClean="0"/>
              <a:t> in English. Assistants in Spain should be prepared to assist in these classes too</a:t>
            </a:r>
          </a:p>
          <a:p>
            <a:pPr marL="171450" indent="-171450">
              <a:buFont typeface="Arial" panose="020B0604020202020204" pitchFamily="34" charset="0"/>
              <a:buChar char="•"/>
            </a:pPr>
            <a:r>
              <a:rPr lang="en-GB" baseline="0" dirty="0" smtClean="0"/>
              <a:t>Information regarding school details in Spain often arrives late – may not find out exactly where you’re going until you arrive. Candidates to Spain need to be flexible and patient.</a:t>
            </a:r>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11</a:t>
            </a:fld>
            <a:endParaRPr lang="en-GB"/>
          </a:p>
        </p:txBody>
      </p:sp>
    </p:spTree>
    <p:extLst>
      <p:ext uri="{BB962C8B-B14F-4D97-AF65-F5344CB8AC3E}">
        <p14:creationId xmlns:p14="http://schemas.microsoft.com/office/powerpoint/2010/main" val="365565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Note</a:t>
            </a:r>
            <a:r>
              <a:rPr lang="en-GB" baseline="0" dirty="0" smtClean="0"/>
              <a:t> shorter appointment period – you’d apply now to go out in March 2018</a:t>
            </a:r>
          </a:p>
          <a:p>
            <a:pPr marL="171450" indent="-171450">
              <a:buFont typeface="Arial" panose="020B0604020202020204" pitchFamily="34" charset="0"/>
              <a:buChar char="•"/>
            </a:pPr>
            <a:r>
              <a:rPr lang="en-GB" baseline="0" dirty="0" smtClean="0"/>
              <a:t>Very competitive – only 10 posts across whole of UK. Undergraduates doing joint language degrees have priority</a:t>
            </a:r>
          </a:p>
          <a:p>
            <a:pPr marL="171450" indent="-171450">
              <a:buFont typeface="Arial" panose="020B0604020202020204" pitchFamily="34" charset="0"/>
              <a:buChar char="•"/>
            </a:pPr>
            <a:r>
              <a:rPr lang="en-GB" baseline="0" dirty="0" smtClean="0"/>
              <a:t>Please note there are often no posts in Buenos Aires</a:t>
            </a:r>
          </a:p>
          <a:p>
            <a:pPr marL="171450" indent="-171450">
              <a:buFont typeface="Arial" panose="020B0604020202020204" pitchFamily="34" charset="0"/>
              <a:buChar char="•"/>
            </a:pPr>
            <a:r>
              <a:rPr lang="en-GB" baseline="0" dirty="0" smtClean="0"/>
              <a:t>Given size of country, posts are often not close together – you may be 4-5 hours away from the nearest language assistant</a:t>
            </a:r>
          </a:p>
          <a:p>
            <a:pPr marL="171450" indent="-171450">
              <a:buFont typeface="Arial" panose="020B0604020202020204" pitchFamily="34" charset="0"/>
              <a:buChar char="•"/>
            </a:pPr>
            <a:r>
              <a:rPr lang="en-GB" baseline="0" dirty="0" smtClean="0"/>
              <a:t>No regional preferences available </a:t>
            </a:r>
          </a:p>
          <a:p>
            <a:pPr marL="171450" indent="-171450">
              <a:buFont typeface="Arial" panose="020B0604020202020204" pitchFamily="34" charset="0"/>
              <a:buChar char="•"/>
            </a:pPr>
            <a:r>
              <a:rPr lang="en-GB" baseline="0" dirty="0" smtClean="0"/>
              <a:t>Most posts in universities and candidates will have more responsibility in classroom</a:t>
            </a:r>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12</a:t>
            </a:fld>
            <a:endParaRPr lang="en-GB"/>
          </a:p>
        </p:txBody>
      </p:sp>
    </p:spTree>
    <p:extLst>
      <p:ext uri="{BB962C8B-B14F-4D97-AF65-F5344CB8AC3E}">
        <p14:creationId xmlns:p14="http://schemas.microsoft.com/office/powerpoint/2010/main" val="1705415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Majority</a:t>
            </a:r>
            <a:r>
              <a:rPr lang="en-GB" baseline="0" dirty="0" smtClean="0"/>
              <a:t> of posts in universities, however a small number in primaries</a:t>
            </a:r>
          </a:p>
          <a:p>
            <a:pPr marL="171450" indent="-171450">
              <a:buFont typeface="Arial" panose="020B0604020202020204" pitchFamily="34" charset="0"/>
              <a:buChar char="•"/>
            </a:pPr>
            <a:r>
              <a:rPr lang="en-GB" baseline="0" dirty="0" smtClean="0"/>
              <a:t>More responsibility in classroom</a:t>
            </a:r>
          </a:p>
          <a:p>
            <a:pPr marL="171450" indent="-171450">
              <a:buFont typeface="Arial" panose="020B0604020202020204" pitchFamily="34" charset="0"/>
              <a:buChar char="•"/>
            </a:pPr>
            <a:r>
              <a:rPr lang="en-GB" baseline="0" dirty="0" smtClean="0"/>
              <a:t>Regional preferences may be available from overseas partners after candidates are allocated to Chile</a:t>
            </a:r>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13</a:t>
            </a:fld>
            <a:endParaRPr lang="en-GB"/>
          </a:p>
        </p:txBody>
      </p:sp>
    </p:spTree>
    <p:extLst>
      <p:ext uri="{BB962C8B-B14F-4D97-AF65-F5344CB8AC3E}">
        <p14:creationId xmlns:p14="http://schemas.microsoft.com/office/powerpoint/2010/main" val="111923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Most posts in universities</a:t>
            </a:r>
          </a:p>
          <a:p>
            <a:pPr marL="171450" indent="-171450">
              <a:buFont typeface="Arial" panose="020B0604020202020204" pitchFamily="34" charset="0"/>
              <a:buChar char="•"/>
            </a:pPr>
            <a:r>
              <a:rPr lang="en-GB" dirty="0" smtClean="0"/>
              <a:t>More responsibility</a:t>
            </a:r>
            <a:r>
              <a:rPr lang="en-GB" baseline="0" dirty="0" smtClean="0"/>
              <a:t> in classroom – need at least some teaching experience (formal or informal) to apply</a:t>
            </a:r>
          </a:p>
          <a:p>
            <a:pPr marL="171450" indent="-171450">
              <a:buFont typeface="Arial" panose="020B0604020202020204" pitchFamily="34" charset="0"/>
              <a:buChar char="•"/>
            </a:pPr>
            <a:r>
              <a:rPr lang="en-GB" baseline="0" dirty="0" smtClean="0"/>
              <a:t>Applicants must have studied/be studying English, Literature or Spanish/Latin American studies to be eligible</a:t>
            </a:r>
          </a:p>
          <a:p>
            <a:pPr marL="171450" indent="-171450">
              <a:buFont typeface="Arial" panose="020B0604020202020204" pitchFamily="34" charset="0"/>
              <a:buChar char="•"/>
            </a:pPr>
            <a:r>
              <a:rPr lang="en-GB" baseline="0" dirty="0" smtClean="0"/>
              <a:t>Assistants must be 20 years old or  older at time of taking up post</a:t>
            </a:r>
          </a:p>
          <a:p>
            <a:pPr marL="171450" indent="-171450">
              <a:buFont typeface="Arial" panose="020B0604020202020204" pitchFamily="34" charset="0"/>
              <a:buChar char="•"/>
            </a:pPr>
            <a:r>
              <a:rPr lang="en-GB" baseline="0" dirty="0" smtClean="0"/>
              <a:t>If you hold a Colombian passport (even if joint nationality with another country) you are not eligible to apply. This is seen as a prestigious opportunity for English speakers and the government are unfortunately not allowed to give this to Colombian nationals</a:t>
            </a:r>
          </a:p>
          <a:p>
            <a:pPr marL="171450" indent="-171450">
              <a:buFont typeface="Arial" panose="020B0604020202020204" pitchFamily="34" charset="0"/>
              <a:buChar char="•"/>
            </a:pPr>
            <a:r>
              <a:rPr lang="en-GB" baseline="0" dirty="0" smtClean="0"/>
              <a:t>Looking for candidates who are mature, adaptable and professional</a:t>
            </a:r>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14</a:t>
            </a:fld>
            <a:endParaRPr lang="en-GB"/>
          </a:p>
        </p:txBody>
      </p:sp>
    </p:spTree>
    <p:extLst>
      <p:ext uri="{BB962C8B-B14F-4D97-AF65-F5344CB8AC3E}">
        <p14:creationId xmlns:p14="http://schemas.microsoft.com/office/powerpoint/2010/main" val="830406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All 3 assistants will be placed in the Catholic University of Ecuador,</a:t>
            </a:r>
            <a:r>
              <a:rPr lang="en-GB" baseline="0" dirty="0" smtClean="0"/>
              <a:t> in the Ambato campus</a:t>
            </a:r>
          </a:p>
          <a:p>
            <a:pPr marL="171450" indent="-171450">
              <a:buFont typeface="Arial" panose="020B0604020202020204" pitchFamily="34" charset="0"/>
              <a:buChar char="•"/>
            </a:pPr>
            <a:r>
              <a:rPr lang="en-GB" baseline="0" dirty="0" smtClean="0"/>
              <a:t>Assistants receive a lower salary in comparison to other countries but accommodation is provided. Assistants will live together and 2 may have to share a room – keep in mind when applying!</a:t>
            </a:r>
          </a:p>
          <a:p>
            <a:pPr marL="171450" indent="-171450">
              <a:buFont typeface="Arial" panose="020B0604020202020204" pitchFamily="34" charset="0"/>
              <a:buChar char="•"/>
            </a:pPr>
            <a:r>
              <a:rPr lang="en-GB" baseline="0" dirty="0" smtClean="0"/>
              <a:t>Assistants in Ecuador very often act as the class teacher – experience not necessary but applicants should have good teaching ideas and a professional attitude</a:t>
            </a:r>
          </a:p>
          <a:p>
            <a:pPr marL="171450" indent="-171450">
              <a:buFont typeface="Arial" panose="020B0604020202020204" pitchFamily="34" charset="0"/>
              <a:buChar char="•"/>
            </a:pPr>
            <a:r>
              <a:rPr lang="en-GB" baseline="0" dirty="0" smtClean="0"/>
              <a:t>Visa costs reimbursed by university </a:t>
            </a:r>
            <a:r>
              <a:rPr lang="en-GB" u="sng" baseline="0" dirty="0" smtClean="0"/>
              <a:t>upon completion of assistantship</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15</a:t>
            </a:fld>
            <a:endParaRPr lang="en-GB"/>
          </a:p>
        </p:txBody>
      </p:sp>
    </p:spTree>
    <p:extLst>
      <p:ext uri="{BB962C8B-B14F-4D97-AF65-F5344CB8AC3E}">
        <p14:creationId xmlns:p14="http://schemas.microsoft.com/office/powerpoint/2010/main" val="646336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Posts available in a range of locations – big cities,</a:t>
            </a:r>
            <a:r>
              <a:rPr lang="en-GB" baseline="0" dirty="0" smtClean="0"/>
              <a:t> small towns, coastal areas and everything in between</a:t>
            </a:r>
          </a:p>
          <a:p>
            <a:pPr marL="171450" indent="-171450">
              <a:buFont typeface="Arial" panose="020B0604020202020204" pitchFamily="34" charset="0"/>
              <a:buChar char="•"/>
            </a:pPr>
            <a:r>
              <a:rPr lang="en-GB" baseline="0" dirty="0" smtClean="0"/>
              <a:t>Preferences available from overseas partners after allocation to Mexico</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16</a:t>
            </a:fld>
            <a:endParaRPr lang="en-GB"/>
          </a:p>
        </p:txBody>
      </p:sp>
    </p:spTree>
    <p:extLst>
      <p:ext uri="{BB962C8B-B14F-4D97-AF65-F5344CB8AC3E}">
        <p14:creationId xmlns:p14="http://schemas.microsoft.com/office/powerpoint/2010/main" val="463090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Only</a:t>
            </a:r>
            <a:r>
              <a:rPr lang="en-GB" baseline="0" dirty="0" smtClean="0"/>
              <a:t> 50 posts available across UK – v competitive</a:t>
            </a:r>
          </a:p>
          <a:p>
            <a:pPr marL="171450" indent="-171450">
              <a:buFont typeface="Arial" panose="020B0604020202020204" pitchFamily="34" charset="0"/>
              <a:buChar char="•"/>
            </a:pPr>
            <a:r>
              <a:rPr lang="en-GB" baseline="0" dirty="0" smtClean="0"/>
              <a:t>Very limited no of primary posts</a:t>
            </a:r>
          </a:p>
          <a:p>
            <a:pPr marL="171450" indent="-171450">
              <a:buFont typeface="Arial" panose="020B0604020202020204" pitchFamily="34" charset="0"/>
              <a:buChar char="•"/>
            </a:pPr>
            <a:r>
              <a:rPr lang="en-GB" baseline="0" dirty="0" smtClean="0"/>
              <a:t>Undergraduates on compulsory year abroad prioritised but others welcome to apply </a:t>
            </a:r>
          </a:p>
          <a:p>
            <a:pPr marL="171450" indent="-171450">
              <a:buFont typeface="Arial" panose="020B0604020202020204" pitchFamily="34" charset="0"/>
              <a:buChar char="•"/>
            </a:pPr>
            <a:r>
              <a:rPr lang="en-GB" baseline="0" dirty="0" smtClean="0"/>
              <a:t>Likely to have to provide a medical certificate upon starting assistantship – more info on website and nearer time</a:t>
            </a:r>
          </a:p>
          <a:p>
            <a:pPr marL="171450" indent="-171450">
              <a:buFont typeface="Arial" panose="020B0604020202020204" pitchFamily="34" charset="0"/>
              <a:buChar char="•"/>
            </a:pPr>
            <a:r>
              <a:rPr lang="en-GB" baseline="0" dirty="0" smtClean="0"/>
              <a:t>Some posts available in German-speaking regions in northern Italy (Alto Adige / </a:t>
            </a:r>
            <a:r>
              <a:rPr lang="en-GB" baseline="0" dirty="0" err="1" smtClean="0"/>
              <a:t>Trentino</a:t>
            </a:r>
            <a:r>
              <a:rPr lang="en-GB" baseline="0" dirty="0" smtClean="0"/>
              <a:t>). Italian/German joint honours students given priority for these.</a:t>
            </a:r>
          </a:p>
          <a:p>
            <a:pPr marL="171450" indent="-171450">
              <a:buFont typeface="Arial" panose="020B0604020202020204" pitchFamily="34" charset="0"/>
              <a:buChar char="•"/>
            </a:pPr>
            <a:r>
              <a:rPr lang="en-GB" baseline="0" dirty="0" smtClean="0"/>
              <a:t>Many posts in small, isolated towns</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17</a:t>
            </a:fld>
            <a:endParaRPr lang="en-GB"/>
          </a:p>
        </p:txBody>
      </p:sp>
    </p:spTree>
    <p:extLst>
      <p:ext uri="{BB962C8B-B14F-4D97-AF65-F5344CB8AC3E}">
        <p14:creationId xmlns:p14="http://schemas.microsoft.com/office/powerpoint/2010/main" val="1081672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No language skills required for China</a:t>
            </a:r>
          </a:p>
          <a:p>
            <a:pPr marL="171450" indent="-171450">
              <a:buFont typeface="Arial" panose="020B0604020202020204" pitchFamily="34" charset="0"/>
              <a:buChar char="•"/>
            </a:pPr>
            <a:r>
              <a:rPr lang="en-GB" dirty="0" smtClean="0"/>
              <a:t>Like all our countries, no fee to apply (unlike other</a:t>
            </a:r>
            <a:r>
              <a:rPr lang="en-GB" baseline="0" dirty="0" smtClean="0"/>
              <a:t> private China programmes)</a:t>
            </a:r>
            <a:endParaRPr lang="en-GB" dirty="0" smtClean="0"/>
          </a:p>
          <a:p>
            <a:pPr marL="171450" indent="-171450">
              <a:buFont typeface="Arial" panose="020B0604020202020204" pitchFamily="34" charset="0"/>
              <a:buChar char="•"/>
            </a:pPr>
            <a:r>
              <a:rPr lang="en-GB" dirty="0" smtClean="0"/>
              <a:t>Must have graduated</a:t>
            </a:r>
            <a:r>
              <a:rPr lang="en-GB" baseline="0" dirty="0" smtClean="0"/>
              <a:t> by time you take up post (visa requirement)</a:t>
            </a:r>
          </a:p>
          <a:p>
            <a:pPr marL="171450" indent="-171450">
              <a:buFont typeface="Arial" panose="020B0604020202020204" pitchFamily="34" charset="0"/>
              <a:buChar char="•"/>
            </a:pPr>
            <a:r>
              <a:rPr lang="en-GB" baseline="0" dirty="0" smtClean="0"/>
              <a:t>More responsibility in classroom – working with large classes of up to 50 students</a:t>
            </a:r>
          </a:p>
          <a:p>
            <a:pPr marL="171450" indent="-171450">
              <a:buFont typeface="Arial" panose="020B0604020202020204" pitchFamily="34" charset="0"/>
              <a:buChar char="•"/>
            </a:pPr>
            <a:r>
              <a:rPr lang="en-GB" baseline="0" dirty="0" smtClean="0"/>
              <a:t>2 week induction course upon arrival, including TEFL course and basic mandarin</a:t>
            </a:r>
          </a:p>
          <a:p>
            <a:pPr marL="171450" indent="-171450">
              <a:buFont typeface="Arial" panose="020B0604020202020204" pitchFamily="34" charset="0"/>
              <a:buChar char="•"/>
            </a:pPr>
            <a:r>
              <a:rPr lang="en-GB" baseline="0" dirty="0" smtClean="0"/>
              <a:t>Free shared accommodation provided (usually on site of school) and utilities usually included</a:t>
            </a:r>
          </a:p>
          <a:p>
            <a:pPr marL="171450" indent="-171450">
              <a:buFont typeface="Arial" panose="020B0604020202020204" pitchFamily="34" charset="0"/>
              <a:buChar char="•"/>
            </a:pPr>
            <a:r>
              <a:rPr lang="en-GB" baseline="0" dirty="0" smtClean="0"/>
              <a:t>Return flight reimbursed upon completion of assistantship</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18</a:t>
            </a:fld>
            <a:endParaRPr lang="en-GB"/>
          </a:p>
        </p:txBody>
      </p:sp>
    </p:spTree>
    <p:extLst>
      <p:ext uri="{BB962C8B-B14F-4D97-AF65-F5344CB8AC3E}">
        <p14:creationId xmlns:p14="http://schemas.microsoft.com/office/powerpoint/2010/main" val="1486423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Strongly</a:t>
            </a:r>
            <a:r>
              <a:rPr lang="en-GB" baseline="0" dirty="0" smtClean="0"/>
              <a:t> recommended you have travel and medical insurance that covers you for repatriation (this can cost in region of £30,000 if uninsured)</a:t>
            </a:r>
          </a:p>
          <a:p>
            <a:pPr marL="171450" indent="-171450">
              <a:buFont typeface="Arial" panose="020B0604020202020204" pitchFamily="34" charset="0"/>
              <a:buChar char="•"/>
            </a:pPr>
            <a:r>
              <a:rPr lang="en-GB" baseline="0" dirty="0" smtClean="0"/>
              <a:t>Police check (ICPC) a requirement for all candidates. You will receive instructions on how to apply for this upon receipt of your regional allocation details. DBS/PVG/Access NI </a:t>
            </a:r>
            <a:r>
              <a:rPr lang="en-GB" u="sng" baseline="0" dirty="0" smtClean="0"/>
              <a:t>not accepted </a:t>
            </a:r>
            <a:r>
              <a:rPr lang="en-GB" baseline="0" dirty="0" smtClean="0"/>
              <a:t>as equivalent.</a:t>
            </a:r>
          </a:p>
          <a:p>
            <a:pPr marL="171450" indent="-171450">
              <a:buFont typeface="Arial" panose="020B0604020202020204" pitchFamily="34" charset="0"/>
              <a:buChar char="•"/>
            </a:pPr>
            <a:r>
              <a:rPr lang="en-GB" baseline="0" dirty="0" smtClean="0"/>
              <a:t>Travel</a:t>
            </a:r>
          </a:p>
          <a:p>
            <a:pPr marL="628650" lvl="1" indent="-171450">
              <a:buFont typeface="Arial" panose="020B0604020202020204" pitchFamily="34" charset="0"/>
              <a:buChar char="•"/>
            </a:pPr>
            <a:r>
              <a:rPr lang="en-GB" baseline="0" dirty="0" smtClean="0"/>
              <a:t>To and from post (bear in mind might not find out exact location or receive visa until later in summer when flights more expensive)</a:t>
            </a:r>
          </a:p>
          <a:p>
            <a:pPr marL="628650" lvl="1" indent="-171450">
              <a:buFont typeface="Arial" panose="020B0604020202020204" pitchFamily="34" charset="0"/>
              <a:buChar char="•"/>
            </a:pPr>
            <a:r>
              <a:rPr lang="en-GB" baseline="0" dirty="0" smtClean="0"/>
              <a:t>To and from any interviews</a:t>
            </a:r>
          </a:p>
          <a:p>
            <a:pPr marL="628650" lvl="1" indent="-171450">
              <a:buFont typeface="Arial" panose="020B0604020202020204" pitchFamily="34" charset="0"/>
              <a:buChar char="•"/>
            </a:pPr>
            <a:r>
              <a:rPr lang="en-GB" baseline="0" dirty="0" smtClean="0"/>
              <a:t>Travel to visa appointments / pre departure days in London (if applicable)</a:t>
            </a:r>
          </a:p>
          <a:p>
            <a:pPr marL="171450" indent="-171450">
              <a:buFont typeface="Arial" panose="020B0604020202020204" pitchFamily="34" charset="0"/>
              <a:buChar char="•"/>
            </a:pPr>
            <a:r>
              <a:rPr lang="en-GB" baseline="0" dirty="0" smtClean="0"/>
              <a:t>Visas – costs can vary significantly year on year (esp. Chile – have been free, have been £600!). Usually £2-300</a:t>
            </a:r>
          </a:p>
          <a:p>
            <a:pPr marL="171450" indent="-171450">
              <a:buFont typeface="Arial" panose="020B0604020202020204" pitchFamily="34" charset="0"/>
              <a:buChar char="•"/>
            </a:pPr>
            <a:r>
              <a:rPr lang="en-GB" baseline="0" dirty="0" smtClean="0"/>
              <a:t>Vaccinations/medical checks if required. Check country pages of website and FCO Fit for Travel</a:t>
            </a:r>
          </a:p>
        </p:txBody>
      </p:sp>
      <p:sp>
        <p:nvSpPr>
          <p:cNvPr id="4" name="Slide Number Placeholder 3"/>
          <p:cNvSpPr>
            <a:spLocks noGrp="1"/>
          </p:cNvSpPr>
          <p:nvPr>
            <p:ph type="sldNum" sz="quarter" idx="10"/>
          </p:nvPr>
        </p:nvSpPr>
        <p:spPr/>
        <p:txBody>
          <a:bodyPr/>
          <a:lstStyle/>
          <a:p>
            <a:fld id="{41FF0F12-93DD-48C3-9EC5-B50263F827A9}" type="slidenum">
              <a:rPr lang="en-GB" smtClean="0"/>
              <a:t>19</a:t>
            </a:fld>
            <a:endParaRPr lang="en-GB"/>
          </a:p>
        </p:txBody>
      </p:sp>
    </p:spTree>
    <p:extLst>
      <p:ext uri="{BB962C8B-B14F-4D97-AF65-F5344CB8AC3E}">
        <p14:creationId xmlns:p14="http://schemas.microsoft.com/office/powerpoint/2010/main" val="4056442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Key message – you must be flexible</a:t>
            </a:r>
          </a:p>
          <a:p>
            <a:pPr marL="171450" indent="-171450">
              <a:buFont typeface="Arial" panose="020B0604020202020204" pitchFamily="34" charset="0"/>
              <a:buChar char="•"/>
            </a:pPr>
            <a:r>
              <a:rPr lang="en-GB" dirty="0" smtClean="0"/>
              <a:t>Although you are invited to select preferences, there is no guarantee</a:t>
            </a:r>
            <a:r>
              <a:rPr lang="en-GB" baseline="0" dirty="0" smtClean="0"/>
              <a:t> these can be met and you must be prepared to accept a post wherever you are allocated – even if not in one of three regional preferences (this happens to a number of candidates each year)</a:t>
            </a:r>
            <a:endParaRPr lang="en-GB" dirty="0" smtClean="0"/>
          </a:p>
          <a:p>
            <a:pPr marL="171450" indent="-171450">
              <a:buFont typeface="Arial" panose="020B0604020202020204" pitchFamily="34" charset="0"/>
              <a:buChar char="•"/>
            </a:pPr>
            <a:r>
              <a:rPr lang="en-GB" dirty="0" smtClean="0"/>
              <a:t>Schools</a:t>
            </a:r>
            <a:r>
              <a:rPr lang="en-GB" baseline="0" dirty="0" smtClean="0"/>
              <a:t> in less popular areas just as entitled to an assistant as those in traditionally popular areas</a:t>
            </a:r>
            <a:endParaRPr lang="en-GB" dirty="0" smtClean="0"/>
          </a:p>
          <a:p>
            <a:pPr marL="171450" indent="-171450">
              <a:buFont typeface="Arial" panose="020B0604020202020204" pitchFamily="34" charset="0"/>
              <a:buChar char="•"/>
            </a:pPr>
            <a:r>
              <a:rPr lang="en-GB" dirty="0" smtClean="0"/>
              <a:t>Not acceptable to withdraw because you are not happy with location of</a:t>
            </a:r>
            <a:r>
              <a:rPr lang="en-GB" baseline="0" dirty="0" smtClean="0"/>
              <a:t> post. Often we do not have a waiting list and your school will be left without an assistant</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21</a:t>
            </a:fld>
            <a:endParaRPr lang="en-GB"/>
          </a:p>
        </p:txBody>
      </p:sp>
    </p:spTree>
    <p:extLst>
      <p:ext uri="{BB962C8B-B14F-4D97-AF65-F5344CB8AC3E}">
        <p14:creationId xmlns:p14="http://schemas.microsoft.com/office/powerpoint/2010/main" val="3977060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Support teaching</a:t>
            </a:r>
            <a:r>
              <a:rPr lang="en-GB" baseline="0" dirty="0" smtClean="0"/>
              <a:t> of English – you are not a teacher and shouldn’t have sole responsibility for classes (some exceptions – will come on to that later)</a:t>
            </a:r>
          </a:p>
          <a:p>
            <a:pPr marL="171450" indent="-171450">
              <a:buFont typeface="Arial" panose="020B0604020202020204" pitchFamily="34" charset="0"/>
              <a:buChar char="•"/>
            </a:pPr>
            <a:r>
              <a:rPr lang="en-GB" baseline="0" dirty="0" smtClean="0"/>
              <a:t>Plan activities – games, songs, presentations, quizzes, listening/reading etc…use your imagination! And be guided by teacher</a:t>
            </a:r>
          </a:p>
          <a:p>
            <a:pPr marL="171450" indent="-171450">
              <a:buFont typeface="Arial" panose="020B0604020202020204" pitchFamily="34" charset="0"/>
              <a:buChar char="•"/>
            </a:pPr>
            <a:r>
              <a:rPr lang="en-GB" baseline="0" dirty="0" smtClean="0"/>
              <a:t>Not only there to teach English but to share knowledge of what it’s like to live in modern day UK</a:t>
            </a:r>
          </a:p>
          <a:p>
            <a:pPr marL="171450" indent="-171450">
              <a:buFont typeface="Arial" panose="020B0604020202020204" pitchFamily="34" charset="0"/>
              <a:buChar char="•"/>
            </a:pPr>
            <a:r>
              <a:rPr lang="en-GB" baseline="0" dirty="0" smtClean="0"/>
              <a:t>International projects and activities – pen pal exchange, e-twinning, school exchanges/visits…</a:t>
            </a:r>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3</a:t>
            </a:fld>
            <a:endParaRPr lang="en-GB"/>
          </a:p>
        </p:txBody>
      </p:sp>
    </p:spTree>
    <p:extLst>
      <p:ext uri="{BB962C8B-B14F-4D97-AF65-F5344CB8AC3E}">
        <p14:creationId xmlns:p14="http://schemas.microsoft.com/office/powerpoint/2010/main" val="3549087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Even though many of you applying as year abroad through university, remember</a:t>
            </a:r>
            <a:r>
              <a:rPr lang="en-GB" baseline="0" dirty="0" smtClean="0"/>
              <a:t> this is a j</a:t>
            </a:r>
            <a:r>
              <a:rPr lang="en-GB" dirty="0" smtClean="0"/>
              <a:t>ob app – same</a:t>
            </a:r>
            <a:r>
              <a:rPr lang="en-GB" baseline="0" dirty="0" smtClean="0"/>
              <a:t> care and attention as any other application</a:t>
            </a:r>
          </a:p>
          <a:p>
            <a:pPr marL="171450" indent="-171450">
              <a:buFont typeface="Arial" panose="020B0604020202020204" pitchFamily="34" charset="0"/>
              <a:buChar char="•"/>
            </a:pPr>
            <a:r>
              <a:rPr lang="en-GB" baseline="0" dirty="0" smtClean="0"/>
              <a:t>Remember your application will ultimately be seen by your host school</a:t>
            </a:r>
          </a:p>
          <a:p>
            <a:pPr marL="171450" indent="-171450">
              <a:buFont typeface="Arial" panose="020B0604020202020204" pitchFamily="34" charset="0"/>
              <a:buChar char="•"/>
            </a:pPr>
            <a:r>
              <a:rPr lang="en-GB" baseline="0" dirty="0" smtClean="0"/>
              <a:t>We have previously rejected applicants for poor spelling/grammar/general poor quality applications</a:t>
            </a:r>
          </a:p>
          <a:p>
            <a:pPr marL="171450" indent="-171450">
              <a:buFont typeface="Arial" panose="020B0604020202020204" pitchFamily="34" charset="0"/>
              <a:buChar char="•"/>
            </a:pPr>
            <a:r>
              <a:rPr lang="en-GB" baseline="0" dirty="0" smtClean="0"/>
              <a:t>Please remain professional and courteous in communications with us and your host school</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If selecting countries with assessment/interview (Canada, China, Latin America, Italy) you must select as first choice country or you won’t be considered</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r>
              <a:rPr lang="en-GB" baseline="0" dirty="0" smtClean="0"/>
              <a:t>Please tell us if you have any additional requirements </a:t>
            </a:r>
            <a:r>
              <a:rPr lang="en-GB" u="sng" baseline="0" dirty="0" smtClean="0"/>
              <a:t>at the point of application</a:t>
            </a:r>
            <a:r>
              <a:rPr lang="en-GB" baseline="0" dirty="0" smtClean="0"/>
              <a:t>. If you declare this later then we unfortunately cannot guarantee we can meet your requirements. Any information disclosed will not be used to discount you from programme but only to help us find a post that is suitable for you.</a:t>
            </a:r>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22</a:t>
            </a:fld>
            <a:endParaRPr lang="en-GB"/>
          </a:p>
        </p:txBody>
      </p:sp>
    </p:spTree>
    <p:extLst>
      <p:ext uri="{BB962C8B-B14F-4D97-AF65-F5344CB8AC3E}">
        <p14:creationId xmlns:p14="http://schemas.microsoft.com/office/powerpoint/2010/main" val="2708895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Very long</a:t>
            </a:r>
            <a:r>
              <a:rPr lang="en-GB" baseline="0" dirty="0" smtClean="0"/>
              <a:t> process! You apply Nov-Feb and don’t hear where you’re going until summer. Please be patient. We assess over 2,500 applications and await information from 14 partners (many of whom close down in the summer)</a:t>
            </a:r>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23</a:t>
            </a:fld>
            <a:endParaRPr lang="en-GB"/>
          </a:p>
        </p:txBody>
      </p:sp>
    </p:spTree>
    <p:extLst>
      <p:ext uri="{BB962C8B-B14F-4D97-AF65-F5344CB8AC3E}">
        <p14:creationId xmlns:p14="http://schemas.microsoft.com/office/powerpoint/2010/main" val="495200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Not just about teaching skills</a:t>
            </a:r>
          </a:p>
          <a:p>
            <a:pPr marL="171450" indent="-171450">
              <a:buFont typeface="Arial" panose="020B0604020202020204" pitchFamily="34" charset="0"/>
              <a:buChar char="•"/>
            </a:pPr>
            <a:r>
              <a:rPr lang="en-GB" dirty="0" smtClean="0"/>
              <a:t>Many</a:t>
            </a:r>
            <a:r>
              <a:rPr lang="en-GB" baseline="0" dirty="0" smtClean="0"/>
              <a:t> former ELAs go into teaching but many don’t</a:t>
            </a:r>
          </a:p>
          <a:p>
            <a:pPr marL="171450" indent="-171450">
              <a:buFont typeface="Arial" panose="020B0604020202020204" pitchFamily="34" charset="0"/>
              <a:buChar char="•"/>
            </a:pPr>
            <a:r>
              <a:rPr lang="en-GB" baseline="0" dirty="0" smtClean="0"/>
              <a:t>International work experience, independent living, cultural awareness, time management – transferrable skills valued in many workplaces</a:t>
            </a:r>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4</a:t>
            </a:fld>
            <a:endParaRPr lang="en-GB"/>
          </a:p>
        </p:txBody>
      </p:sp>
    </p:spTree>
    <p:extLst>
      <p:ext uri="{BB962C8B-B14F-4D97-AF65-F5344CB8AC3E}">
        <p14:creationId xmlns:p14="http://schemas.microsoft.com/office/powerpoint/2010/main" val="157772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You’ll be helping to teach </a:t>
            </a:r>
            <a:r>
              <a:rPr lang="en-GB" dirty="0" err="1" smtClean="0"/>
              <a:t>english</a:t>
            </a:r>
            <a:r>
              <a:rPr lang="en-GB" dirty="0" smtClean="0"/>
              <a:t> so must be</a:t>
            </a:r>
            <a:r>
              <a:rPr lang="en-GB" baseline="0" dirty="0" smtClean="0"/>
              <a:t> native level</a:t>
            </a:r>
          </a:p>
          <a:p>
            <a:pPr marL="171450" indent="-171450">
              <a:buFont typeface="Arial" panose="020B0604020202020204" pitchFamily="34" charset="0"/>
              <a:buChar char="•"/>
            </a:pPr>
            <a:r>
              <a:rPr lang="en-GB" baseline="0" dirty="0" smtClean="0"/>
              <a:t>Must have UK/Irish/other EU passport (travel restrictions)</a:t>
            </a:r>
          </a:p>
          <a:p>
            <a:pPr marL="171450" indent="-171450">
              <a:buFont typeface="Arial" panose="020B0604020202020204" pitchFamily="34" charset="0"/>
              <a:buChar char="•"/>
            </a:pPr>
            <a:r>
              <a:rPr lang="en-GB" baseline="0" dirty="0" smtClean="0"/>
              <a:t>Secondary education:</a:t>
            </a:r>
          </a:p>
          <a:p>
            <a:pPr marL="628650" lvl="1" indent="-171450">
              <a:buFontTx/>
              <a:buChar char="-"/>
            </a:pPr>
            <a:r>
              <a:rPr lang="en-GB" baseline="0" dirty="0" smtClean="0"/>
              <a:t>this is because our partners request British Council assistants as they want the UK </a:t>
            </a:r>
            <a:r>
              <a:rPr lang="en-GB" baseline="0" dirty="0" err="1" smtClean="0"/>
              <a:t>cuktural</a:t>
            </a:r>
            <a:r>
              <a:rPr lang="en-GB" baseline="0" dirty="0" smtClean="0"/>
              <a:t> element</a:t>
            </a:r>
          </a:p>
          <a:p>
            <a:pPr marL="628650" lvl="1" indent="-171450">
              <a:buFontTx/>
              <a:buChar char="-"/>
            </a:pPr>
            <a:r>
              <a:rPr lang="en-GB" baseline="0" dirty="0" smtClean="0"/>
              <a:t>Not fair on class or on you if asked to talk about life in UK/</a:t>
            </a:r>
            <a:r>
              <a:rPr lang="en-GB" baseline="0" dirty="0" err="1" smtClean="0"/>
              <a:t>Uk</a:t>
            </a:r>
            <a:r>
              <a:rPr lang="en-GB" baseline="0" dirty="0" smtClean="0"/>
              <a:t> </a:t>
            </a:r>
            <a:r>
              <a:rPr lang="en-GB" baseline="0" dirty="0" err="1" smtClean="0"/>
              <a:t>edication</a:t>
            </a:r>
            <a:r>
              <a:rPr lang="en-GB" baseline="0" dirty="0" smtClean="0"/>
              <a:t> system and you’re not able to!</a:t>
            </a:r>
          </a:p>
          <a:p>
            <a:pPr marL="628650" lvl="1" indent="-171450">
              <a:buFontTx/>
              <a:buChar char="-"/>
            </a:pPr>
            <a:r>
              <a:rPr lang="en-GB" baseline="0" dirty="0" smtClean="0"/>
              <a:t>If UK passport and educated abroad, you may be eligible but we may conduct short phone interview</a:t>
            </a:r>
          </a:p>
          <a:p>
            <a:pPr marL="628650" lvl="1" indent="-171450">
              <a:buFontTx/>
              <a:buChar char="-"/>
            </a:pPr>
            <a:r>
              <a:rPr lang="en-GB" baseline="0" dirty="0" smtClean="0"/>
              <a:t>If other EU passport and not educated in UK, unfortunately not eligible (apart from ROI if studying at a UK university)</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Must have minimum level of language of host country (usually B1 but some exceptions). No language required for China. </a:t>
            </a:r>
          </a:p>
          <a:p>
            <a:pPr marL="628650" marR="0" lvl="2"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No formal qualifications required</a:t>
            </a:r>
          </a:p>
          <a:p>
            <a:pPr marL="628650" marR="0" lvl="2"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May conduct telephone language tests if no evidence of how you learnt </a:t>
            </a:r>
            <a:r>
              <a:rPr lang="en-GB" baseline="0" dirty="0" err="1" smtClean="0"/>
              <a:t>lamguage</a:t>
            </a:r>
            <a:r>
              <a:rPr lang="en-GB" baseline="0" dirty="0" smtClean="0"/>
              <a:t> in application (e.g. studies, travel, family, </a:t>
            </a:r>
            <a:r>
              <a:rPr lang="en-GB" baseline="0" dirty="0" err="1" smtClean="0"/>
              <a:t>etc</a:t>
            </a:r>
            <a:r>
              <a:rPr lang="en-GB" baseline="0" dirty="0" smtClean="0"/>
              <a: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Must be flexible with regards to location/age group of post and be available for whole period of appointment of host country (more on that later)</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Won’t be allowed to start your post until we have received ICPC from you (again more later)</a:t>
            </a:r>
          </a:p>
          <a:p>
            <a:pPr marL="628650" lvl="1" indent="-171450">
              <a:buFontTx/>
              <a:buChar char="-"/>
            </a:pPr>
            <a:endParaRPr lang="en-GB" baseline="0" dirty="0" smtClean="0"/>
          </a:p>
          <a:p>
            <a:pPr marL="628650" lvl="1" indent="-171450">
              <a:buFontTx/>
              <a:buChar char="-"/>
            </a:pPr>
            <a:endParaRPr lang="en-GB" baseline="0" dirty="0" smtClean="0"/>
          </a:p>
          <a:p>
            <a:pPr marL="628650" lvl="1" indent="-171450">
              <a:buFontTx/>
              <a:buChar char="-"/>
            </a:pPr>
            <a:endParaRPr lang="en-GB" baseline="0" dirty="0" smtClean="0"/>
          </a:p>
          <a:p>
            <a:pPr marL="628650" lvl="1" indent="-171450">
              <a:buFontTx/>
              <a:buChar char="-"/>
            </a:pPr>
            <a:endParaRPr lang="en-GB" baseline="0" dirty="0" smtClean="0"/>
          </a:p>
          <a:p>
            <a:pPr marL="628650" lvl="1" indent="-171450">
              <a:buFontTx/>
              <a:buChar char="-"/>
            </a:pPr>
            <a:endParaRPr lang="en-GB" baseline="0" dirty="0" smtClean="0"/>
          </a:p>
          <a:p>
            <a:pPr marL="628650" lvl="1" indent="-171450">
              <a:buFontTx/>
              <a:buChar char="-"/>
            </a:pPr>
            <a:endParaRPr lang="en-GB" baseline="0" dirty="0" smtClean="0"/>
          </a:p>
        </p:txBody>
      </p:sp>
      <p:sp>
        <p:nvSpPr>
          <p:cNvPr id="4" name="Slide Number Placeholder 3"/>
          <p:cNvSpPr>
            <a:spLocks noGrp="1"/>
          </p:cNvSpPr>
          <p:nvPr>
            <p:ph type="sldNum" sz="quarter" idx="10"/>
          </p:nvPr>
        </p:nvSpPr>
        <p:spPr/>
        <p:txBody>
          <a:bodyPr/>
          <a:lstStyle/>
          <a:p>
            <a:fld id="{41FF0F12-93DD-48C3-9EC5-B50263F827A9}" type="slidenum">
              <a:rPr lang="en-GB" smtClean="0"/>
              <a:t>5</a:t>
            </a:fld>
            <a:endParaRPr lang="en-GB"/>
          </a:p>
        </p:txBody>
      </p:sp>
    </p:spTree>
    <p:extLst>
      <p:ext uri="{BB962C8B-B14F-4D97-AF65-F5344CB8AC3E}">
        <p14:creationId xmlns:p14="http://schemas.microsoft.com/office/powerpoint/2010/main" val="15793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Lots</a:t>
            </a:r>
            <a:r>
              <a:rPr lang="en-GB" baseline="0" dirty="0" smtClean="0"/>
              <a:t> of host country options!</a:t>
            </a:r>
          </a:p>
          <a:p>
            <a:pPr marL="171450" indent="-171450">
              <a:buFont typeface="Arial" panose="020B0604020202020204" pitchFamily="34" charset="0"/>
              <a:buChar char="•"/>
            </a:pPr>
            <a:r>
              <a:rPr lang="en-GB" baseline="0" dirty="0" smtClean="0"/>
              <a:t>Going to go into more detail now</a:t>
            </a:r>
          </a:p>
          <a:p>
            <a:pPr marL="171450" indent="-171450">
              <a:buFont typeface="Arial" panose="020B0604020202020204" pitchFamily="34" charset="0"/>
              <a:buChar char="•"/>
            </a:pPr>
            <a:r>
              <a:rPr lang="en-GB" baseline="0" dirty="0" smtClean="0"/>
              <a:t>Note some specific eligibility criteria for some countries – note these are set by overseas partners and not by British Council</a:t>
            </a:r>
          </a:p>
          <a:p>
            <a:pPr marL="171450" indent="-171450">
              <a:buFont typeface="Arial" panose="020B0604020202020204" pitchFamily="34" charset="0"/>
              <a:buChar char="•"/>
            </a:pPr>
            <a:r>
              <a:rPr lang="en-GB" baseline="0" dirty="0" smtClean="0"/>
              <a:t>Some countries where the posts are more challenging have an additional round of assessment (this is noted under each country if applicable). Traditionally this has been in the form of a face-to-face assessment day however this year may be online – we’ll keep you posted.</a:t>
            </a:r>
          </a:p>
          <a:p>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6</a:t>
            </a:fld>
            <a:endParaRPr lang="en-GB"/>
          </a:p>
        </p:txBody>
      </p:sp>
    </p:spTree>
    <p:extLst>
      <p:ext uri="{BB962C8B-B14F-4D97-AF65-F5344CB8AC3E}">
        <p14:creationId xmlns:p14="http://schemas.microsoft.com/office/powerpoint/2010/main" val="1528147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Firstly, French speaking countries (ask who’s thinking of a Francophone</a:t>
            </a:r>
            <a:r>
              <a:rPr lang="en-GB" baseline="0" dirty="0" smtClean="0"/>
              <a:t> country…do this for all languages, as if not applicable can skip some bits)</a:t>
            </a:r>
          </a:p>
          <a:p>
            <a:pPr marL="0" indent="0">
              <a:buFont typeface="Arial" panose="020B0604020202020204" pitchFamily="34" charset="0"/>
              <a:buNone/>
            </a:pPr>
            <a:endParaRPr lang="en-GB" baseline="0" dirty="0" smtClean="0"/>
          </a:p>
          <a:p>
            <a:pPr marL="0" indent="0">
              <a:buFont typeface="Arial" panose="020B0604020202020204" pitchFamily="34" charset="0"/>
              <a:buNone/>
            </a:pPr>
            <a:r>
              <a:rPr lang="en-GB" u="sng" baseline="0" dirty="0" smtClean="0"/>
              <a:t>France</a:t>
            </a:r>
          </a:p>
          <a:p>
            <a:pPr marL="171450" indent="-171450">
              <a:buFont typeface="Arial" panose="020B0604020202020204" pitchFamily="34" charset="0"/>
              <a:buChar char="•"/>
            </a:pPr>
            <a:r>
              <a:rPr lang="en-GB" dirty="0" smtClean="0"/>
              <a:t>Posts in primary and secondary schools (note if allocated to primary you often won’t find out exact</a:t>
            </a:r>
            <a:r>
              <a:rPr lang="en-GB" baseline="0" dirty="0" smtClean="0"/>
              <a:t> location of schools until you arrive)</a:t>
            </a:r>
            <a:endParaRPr lang="en-GB" dirty="0" smtClean="0"/>
          </a:p>
          <a:p>
            <a:pPr marL="171450" indent="-171450">
              <a:buFont typeface="Arial" panose="020B0604020202020204" pitchFamily="34" charset="0"/>
              <a:buChar char="•"/>
            </a:pPr>
            <a:r>
              <a:rPr lang="en-GB" dirty="0" smtClean="0"/>
              <a:t>Posts in all regions,</a:t>
            </a:r>
            <a:r>
              <a:rPr lang="en-GB" baseline="0" dirty="0" smtClean="0"/>
              <a:t> including Corsica and </a:t>
            </a:r>
            <a:r>
              <a:rPr lang="en-GB" baseline="0" dirty="0" err="1" smtClean="0"/>
              <a:t>Outre</a:t>
            </a:r>
            <a:r>
              <a:rPr lang="en-GB" baseline="0" dirty="0" smtClean="0"/>
              <a:t> Mere (Guadeloupe, French Guiana, </a:t>
            </a:r>
            <a:r>
              <a:rPr lang="en-GB" baseline="0" dirty="0" err="1" smtClean="0"/>
              <a:t>Réunion</a:t>
            </a:r>
            <a:r>
              <a:rPr lang="en-GB" baseline="0" dirty="0" smtClean="0"/>
              <a:t> and Martinique)</a:t>
            </a:r>
          </a:p>
          <a:p>
            <a:pPr marL="171450" indent="-171450">
              <a:buFont typeface="Arial" panose="020B0604020202020204" pitchFamily="34" charset="0"/>
              <a:buChar char="•"/>
            </a:pPr>
            <a:r>
              <a:rPr lang="en-GB" baseline="0" dirty="0" smtClean="0"/>
              <a:t>Majority of posts in France in smaller towns and villages</a:t>
            </a:r>
          </a:p>
          <a:p>
            <a:pPr marL="171450" indent="-171450">
              <a:buFont typeface="Arial" panose="020B0604020202020204" pitchFamily="34" charset="0"/>
              <a:buChar char="•"/>
            </a:pPr>
            <a:r>
              <a:rPr lang="en-GB" baseline="0" dirty="0" smtClean="0"/>
              <a:t>Accommodation in Paris v expensive and difficult to find – do your research before applying</a:t>
            </a:r>
          </a:p>
          <a:p>
            <a:pPr marL="171450" indent="-171450">
              <a:buFont typeface="Arial" panose="020B0604020202020204" pitchFamily="34" charset="0"/>
              <a:buChar char="•"/>
            </a:pPr>
            <a:r>
              <a:rPr lang="en-GB" baseline="0" dirty="0" smtClean="0"/>
              <a:t>Very small number of posts available Nice and </a:t>
            </a:r>
            <a:r>
              <a:rPr lang="en-GB" baseline="0" dirty="0" err="1" smtClean="0"/>
              <a:t>Monpellier</a:t>
            </a:r>
            <a:r>
              <a:rPr lang="en-GB" baseline="0" dirty="0" smtClean="0"/>
              <a:t> - competitive</a:t>
            </a:r>
          </a:p>
          <a:p>
            <a:pPr marL="171450" indent="-171450">
              <a:buFont typeface="Arial" panose="020B0604020202020204" pitchFamily="34" charset="0"/>
              <a:buChar char="•"/>
            </a:pPr>
            <a:r>
              <a:rPr lang="en-GB" baseline="0" dirty="0" smtClean="0"/>
              <a:t>Only around 6 posts in </a:t>
            </a:r>
            <a:r>
              <a:rPr lang="en-GB" baseline="0" dirty="0" err="1" smtClean="0"/>
              <a:t>outre</a:t>
            </a:r>
            <a:r>
              <a:rPr lang="en-GB" baseline="0" dirty="0" smtClean="0"/>
              <a:t> mere – competitive, Give good reasons!</a:t>
            </a:r>
          </a:p>
          <a:p>
            <a:pPr marL="171450" indent="-171450">
              <a:buFont typeface="Arial" panose="020B0604020202020204" pitchFamily="34" charset="0"/>
              <a:buChar char="•"/>
            </a:pPr>
            <a:r>
              <a:rPr lang="en-GB" baseline="0" dirty="0" err="1" smtClean="0"/>
              <a:t>Outre</a:t>
            </a:r>
            <a:r>
              <a:rPr lang="en-GB" baseline="0" dirty="0" smtClean="0"/>
              <a:t>-mere has higher cost of living and travel costs more expensive so take into account before applying</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u="sng" baseline="0" dirty="0" smtClean="0"/>
              <a:t>Belgium</a:t>
            </a:r>
          </a:p>
          <a:p>
            <a:pPr marL="171450" indent="-171450">
              <a:buFont typeface="Arial" panose="020B0604020202020204" pitchFamily="34" charset="0"/>
              <a:buChar char="•"/>
            </a:pPr>
            <a:r>
              <a:rPr lang="en-GB" baseline="0" dirty="0" smtClean="0"/>
              <a:t>Only around 7 posts available</a:t>
            </a:r>
          </a:p>
          <a:p>
            <a:pPr marL="171450" indent="-171450">
              <a:buFont typeface="Arial" panose="020B0604020202020204" pitchFamily="34" charset="0"/>
              <a:buChar char="•"/>
            </a:pPr>
            <a:r>
              <a:rPr lang="en-GB" baseline="0" dirty="0" smtClean="0"/>
              <a:t>Secondary schools and higher education institutes</a:t>
            </a:r>
          </a:p>
          <a:p>
            <a:pPr marL="171450" indent="-171450">
              <a:buFont typeface="Arial" panose="020B0604020202020204" pitchFamily="34" charset="0"/>
              <a:buChar char="•"/>
            </a:pPr>
            <a:r>
              <a:rPr lang="en-GB" baseline="0" dirty="0" smtClean="0"/>
              <a:t>All posts in </a:t>
            </a:r>
            <a:r>
              <a:rPr lang="en-GB" sz="1200" b="0" i="0" kern="1200" dirty="0" err="1" smtClean="0">
                <a:solidFill>
                  <a:schemeClr val="tx1"/>
                </a:solidFill>
                <a:effectLst/>
                <a:latin typeface="+mn-lt"/>
                <a:ea typeface="+mn-ea"/>
                <a:cs typeface="+mn-cs"/>
              </a:rPr>
              <a:t>Fédération</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Wallonie-Bruxelles</a:t>
            </a:r>
            <a:r>
              <a:rPr lang="en-GB" sz="1200" b="0" i="0" kern="1200" dirty="0" smtClean="0">
                <a:solidFill>
                  <a:schemeClr val="tx1"/>
                </a:solidFill>
                <a:effectLst/>
                <a:latin typeface="+mn-lt"/>
                <a:ea typeface="+mn-ea"/>
                <a:cs typeface="+mn-cs"/>
              </a:rPr>
              <a:t> (consisting</a:t>
            </a:r>
            <a:r>
              <a:rPr lang="en-GB" sz="1200" b="0" i="0" kern="1200" baseline="0" dirty="0" smtClean="0">
                <a:solidFill>
                  <a:schemeClr val="tx1"/>
                </a:solidFill>
                <a:effectLst/>
                <a:latin typeface="+mn-lt"/>
                <a:ea typeface="+mn-ea"/>
                <a:cs typeface="+mn-cs"/>
              </a:rPr>
              <a:t> of  the Wallonia and Brussels regions)</a:t>
            </a:r>
          </a:p>
          <a:p>
            <a:pPr marL="171450" indent="-171450">
              <a:buFont typeface="Arial" panose="020B0604020202020204" pitchFamily="34" charset="0"/>
              <a:buChar char="•"/>
            </a:pPr>
            <a:r>
              <a:rPr lang="en-GB" sz="1200" b="0" i="0" kern="1200" baseline="0" dirty="0" smtClean="0">
                <a:solidFill>
                  <a:schemeClr val="tx1"/>
                </a:solidFill>
                <a:effectLst/>
                <a:latin typeface="+mn-lt"/>
                <a:ea typeface="+mn-ea"/>
                <a:cs typeface="+mn-cs"/>
              </a:rPr>
              <a:t>Note very few posts available in city of </a:t>
            </a:r>
            <a:r>
              <a:rPr lang="en-GB" sz="1200" b="0" i="0" kern="1200" baseline="0" dirty="0" err="1" smtClean="0">
                <a:solidFill>
                  <a:schemeClr val="tx1"/>
                </a:solidFill>
                <a:effectLst/>
                <a:latin typeface="+mn-lt"/>
                <a:ea typeface="+mn-ea"/>
                <a:cs typeface="+mn-cs"/>
              </a:rPr>
              <a:t>Brussells</a:t>
            </a:r>
            <a:r>
              <a:rPr lang="en-GB" sz="1200" b="0" i="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GB" baseline="0" dirty="0" smtClean="0"/>
          </a:p>
          <a:p>
            <a:pPr marL="171450" indent="-171450">
              <a:buFont typeface="Arial" panose="020B0604020202020204" pitchFamily="34" charset="0"/>
              <a:buChar char="•"/>
            </a:pPr>
            <a:endParaRPr lang="en-GB" baseline="0" dirty="0" smtClean="0"/>
          </a:p>
        </p:txBody>
      </p:sp>
      <p:sp>
        <p:nvSpPr>
          <p:cNvPr id="4" name="Slide Number Placeholder 3"/>
          <p:cNvSpPr>
            <a:spLocks noGrp="1"/>
          </p:cNvSpPr>
          <p:nvPr>
            <p:ph type="sldNum" sz="quarter" idx="10"/>
          </p:nvPr>
        </p:nvSpPr>
        <p:spPr/>
        <p:txBody>
          <a:bodyPr/>
          <a:lstStyle/>
          <a:p>
            <a:fld id="{41FF0F12-93DD-48C3-9EC5-B50263F827A9}" type="slidenum">
              <a:rPr lang="en-GB" smtClean="0"/>
              <a:t>7</a:t>
            </a:fld>
            <a:endParaRPr lang="en-GB"/>
          </a:p>
        </p:txBody>
      </p:sp>
    </p:spTree>
    <p:extLst>
      <p:ext uri="{BB962C8B-B14F-4D97-AF65-F5344CB8AC3E}">
        <p14:creationId xmlns:p14="http://schemas.microsoft.com/office/powerpoint/2010/main" val="1417882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u="sng" dirty="0" smtClean="0"/>
              <a:t>Canada</a:t>
            </a:r>
          </a:p>
          <a:p>
            <a:pPr marL="171450" indent="-171450">
              <a:buFont typeface="Arial" panose="020B0604020202020204" pitchFamily="34" charset="0"/>
              <a:buChar char="•"/>
            </a:pPr>
            <a:r>
              <a:rPr lang="en-GB" dirty="0" smtClean="0"/>
              <a:t>Posts available in primary and secondary schools, and small number in adult education centres</a:t>
            </a:r>
          </a:p>
          <a:p>
            <a:pPr marL="171450" indent="-171450">
              <a:buFont typeface="Arial" panose="020B0604020202020204" pitchFamily="34" charset="0"/>
              <a:buChar char="•"/>
            </a:pPr>
            <a:r>
              <a:rPr lang="en-GB" dirty="0" smtClean="0"/>
              <a:t>Note only usually 1 post each in</a:t>
            </a:r>
            <a:r>
              <a:rPr lang="en-GB" baseline="0" dirty="0" smtClean="0"/>
              <a:t> Montreal city and Quebec City. </a:t>
            </a:r>
            <a:endParaRPr lang="en-GB" dirty="0" smtClean="0"/>
          </a:p>
          <a:p>
            <a:pPr marL="171450" indent="-171450">
              <a:buFont typeface="Arial" panose="020B0604020202020204" pitchFamily="34" charset="0"/>
              <a:buChar char="•"/>
            </a:pPr>
            <a:r>
              <a:rPr lang="en-GB" dirty="0" smtClean="0"/>
              <a:t>Majority of posts in Canada very rural – some 8-10 hours drive from Quebec City</a:t>
            </a:r>
          </a:p>
          <a:p>
            <a:pPr marL="171450" indent="-171450">
              <a:buFont typeface="Arial" panose="020B0604020202020204" pitchFamily="34" charset="0"/>
              <a:buChar char="•"/>
            </a:pPr>
            <a:endParaRPr lang="en-GB" dirty="0" smtClean="0"/>
          </a:p>
          <a:p>
            <a:pPr marL="0" indent="0">
              <a:buFont typeface="Arial" panose="020B0604020202020204" pitchFamily="34" charset="0"/>
              <a:buNone/>
            </a:pPr>
            <a:r>
              <a:rPr lang="en-GB" u="sng" dirty="0" smtClean="0"/>
              <a:t>Switzerland</a:t>
            </a:r>
          </a:p>
          <a:p>
            <a:pPr marL="171450" indent="-171450">
              <a:buFont typeface="Arial" panose="020B0604020202020204" pitchFamily="34" charset="0"/>
              <a:buChar char="•"/>
            </a:pPr>
            <a:r>
              <a:rPr lang="en-GB" u="none" dirty="0" smtClean="0"/>
              <a:t>Posts in upper secondary schools only</a:t>
            </a:r>
          </a:p>
          <a:p>
            <a:pPr marL="171450" indent="-171450">
              <a:buFont typeface="Arial" panose="020B0604020202020204" pitchFamily="34" charset="0"/>
              <a:buChar char="•"/>
            </a:pPr>
            <a:r>
              <a:rPr lang="en-GB" u="none" dirty="0" smtClean="0"/>
              <a:t>Graduates and those with teaching experience have priority</a:t>
            </a:r>
          </a:p>
          <a:p>
            <a:pPr marL="171450" indent="-171450">
              <a:buFont typeface="Arial" panose="020B0604020202020204" pitchFamily="34" charset="0"/>
              <a:buChar char="•"/>
            </a:pPr>
            <a:r>
              <a:rPr lang="en-GB" u="none" dirty="0" smtClean="0"/>
              <a:t>More responsibility in classroom – suited to those intending on teaching in future</a:t>
            </a:r>
            <a:endParaRPr lang="en-GB" u="none" dirty="0"/>
          </a:p>
        </p:txBody>
      </p:sp>
      <p:sp>
        <p:nvSpPr>
          <p:cNvPr id="4" name="Slide Number Placeholder 3"/>
          <p:cNvSpPr>
            <a:spLocks noGrp="1"/>
          </p:cNvSpPr>
          <p:nvPr>
            <p:ph type="sldNum" sz="quarter" idx="10"/>
          </p:nvPr>
        </p:nvSpPr>
        <p:spPr/>
        <p:txBody>
          <a:bodyPr/>
          <a:lstStyle/>
          <a:p>
            <a:fld id="{41FF0F12-93DD-48C3-9EC5-B50263F827A9}" type="slidenum">
              <a:rPr lang="en-GB" smtClean="0"/>
              <a:t>8</a:t>
            </a:fld>
            <a:endParaRPr lang="en-GB"/>
          </a:p>
        </p:txBody>
      </p:sp>
    </p:spTree>
    <p:extLst>
      <p:ext uri="{BB962C8B-B14F-4D97-AF65-F5344CB8AC3E}">
        <p14:creationId xmlns:p14="http://schemas.microsoft.com/office/powerpoint/2010/main" val="3373855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smtClean="0"/>
              <a:t>Germany</a:t>
            </a:r>
          </a:p>
          <a:p>
            <a:pPr marL="171450" indent="-171450">
              <a:buFont typeface="Arial" panose="020B0604020202020204" pitchFamily="34" charset="0"/>
              <a:buChar char="•"/>
            </a:pPr>
            <a:r>
              <a:rPr lang="en-GB" u="none" dirty="0" smtClean="0"/>
              <a:t>Most posts in secondary schools – very small number in primaries/adult</a:t>
            </a:r>
            <a:r>
              <a:rPr lang="en-GB" u="none" baseline="0" dirty="0" smtClean="0"/>
              <a:t> education centres</a:t>
            </a:r>
          </a:p>
          <a:p>
            <a:pPr marL="171450" indent="-171450">
              <a:buFont typeface="Arial" panose="020B0604020202020204" pitchFamily="34" charset="0"/>
              <a:buChar char="•"/>
            </a:pPr>
            <a:r>
              <a:rPr lang="en-GB" u="none" baseline="0" dirty="0" smtClean="0"/>
              <a:t>6 month posts available for semester 1 only. Usually from 1 September – 28 February</a:t>
            </a:r>
          </a:p>
          <a:p>
            <a:pPr marL="171450" indent="-171450">
              <a:buFont typeface="Arial" panose="020B0604020202020204" pitchFamily="34" charset="0"/>
              <a:buChar char="•"/>
            </a:pPr>
            <a:endParaRPr lang="en-GB" u="none" baseline="0" dirty="0" smtClean="0"/>
          </a:p>
          <a:p>
            <a:pPr marL="0" indent="0">
              <a:buFont typeface="Arial" panose="020B0604020202020204" pitchFamily="34" charset="0"/>
              <a:buNone/>
            </a:pPr>
            <a:r>
              <a:rPr lang="en-GB" u="sng" baseline="0" dirty="0" smtClean="0"/>
              <a:t>Austria</a:t>
            </a:r>
          </a:p>
          <a:p>
            <a:pPr marL="171450" indent="-171450">
              <a:buFont typeface="Arial" panose="020B0604020202020204" pitchFamily="34" charset="0"/>
              <a:buChar char="•"/>
            </a:pPr>
            <a:r>
              <a:rPr lang="en-GB" u="none" baseline="0" dirty="0" smtClean="0"/>
              <a:t>Posts available in secondary and vocational schools</a:t>
            </a:r>
          </a:p>
          <a:p>
            <a:pPr marL="171450" indent="-171450">
              <a:buFont typeface="Arial" panose="020B0604020202020204" pitchFamily="34" charset="0"/>
              <a:buChar char="•"/>
            </a:pPr>
            <a:r>
              <a:rPr lang="en-GB" u="none" baseline="0" dirty="0" smtClean="0"/>
              <a:t>Candidates usually placed in two schools</a:t>
            </a:r>
          </a:p>
          <a:p>
            <a:pPr marL="171450" indent="-171450">
              <a:buFont typeface="Arial" panose="020B0604020202020204" pitchFamily="34" charset="0"/>
              <a:buChar char="•"/>
            </a:pPr>
            <a:r>
              <a:rPr lang="en-GB" u="none" baseline="0" dirty="0" smtClean="0"/>
              <a:t>Shorter posts available in semester 1 (usually end Sep – early/mid Feb) and Semester 2 (usually mid/late Feb to end May)</a:t>
            </a:r>
            <a:endParaRPr lang="en-GB" u="none" dirty="0"/>
          </a:p>
        </p:txBody>
      </p:sp>
      <p:sp>
        <p:nvSpPr>
          <p:cNvPr id="4" name="Slide Number Placeholder 3"/>
          <p:cNvSpPr>
            <a:spLocks noGrp="1"/>
          </p:cNvSpPr>
          <p:nvPr>
            <p:ph type="sldNum" sz="quarter" idx="10"/>
          </p:nvPr>
        </p:nvSpPr>
        <p:spPr/>
        <p:txBody>
          <a:bodyPr/>
          <a:lstStyle/>
          <a:p>
            <a:fld id="{41FF0F12-93DD-48C3-9EC5-B50263F827A9}" type="slidenum">
              <a:rPr lang="en-GB" smtClean="0"/>
              <a:t>9</a:t>
            </a:fld>
            <a:endParaRPr lang="en-GB"/>
          </a:p>
        </p:txBody>
      </p:sp>
    </p:spTree>
    <p:extLst>
      <p:ext uri="{BB962C8B-B14F-4D97-AF65-F5344CB8AC3E}">
        <p14:creationId xmlns:p14="http://schemas.microsoft.com/office/powerpoint/2010/main" val="1258674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Can also go to German-speaking Switzerland!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bg1"/>
                </a:solidFill>
              </a:rPr>
              <a:t>Aged 21-30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solidFill>
                  <a:schemeClr val="bg1"/>
                </a:solidFill>
              </a:rPr>
              <a:t>Same eligibility/conditions as French-speaking Switzerland</a:t>
            </a:r>
          </a:p>
          <a:p>
            <a:endParaRPr lang="en-GB" dirty="0"/>
          </a:p>
        </p:txBody>
      </p:sp>
      <p:sp>
        <p:nvSpPr>
          <p:cNvPr id="4" name="Slide Number Placeholder 3"/>
          <p:cNvSpPr>
            <a:spLocks noGrp="1"/>
          </p:cNvSpPr>
          <p:nvPr>
            <p:ph type="sldNum" sz="quarter" idx="10"/>
          </p:nvPr>
        </p:nvSpPr>
        <p:spPr/>
        <p:txBody>
          <a:bodyPr/>
          <a:lstStyle/>
          <a:p>
            <a:fld id="{41FF0F12-93DD-48C3-9EC5-B50263F827A9}" type="slidenum">
              <a:rPr lang="en-GB" smtClean="0"/>
              <a:t>10</a:t>
            </a:fld>
            <a:endParaRPr lang="en-GB"/>
          </a:p>
        </p:txBody>
      </p:sp>
    </p:spTree>
    <p:extLst>
      <p:ext uri="{BB962C8B-B14F-4D97-AF65-F5344CB8AC3E}">
        <p14:creationId xmlns:p14="http://schemas.microsoft.com/office/powerpoint/2010/main" val="19757095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45454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lumMod val="50000"/>
                </a:schemeClr>
              </a:solidFill>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2192B204-A8CB-4A4A-9D19-416621E7BA1B}"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F8727D-F187-4ED3-8B29-7E6C1F343A86}" type="slidenum">
              <a:rPr lang="en-GB" smtClean="0"/>
              <a:t>‹#›</a:t>
            </a:fld>
            <a:endParaRPr lang="en-GB"/>
          </a:p>
        </p:txBody>
      </p:sp>
      <p:pic>
        <p:nvPicPr>
          <p:cNvPr id="7" name="Picture 6" descr="British-Council-stacked-negativ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04664"/>
            <a:ext cx="1384300" cy="406400"/>
          </a:xfrm>
          <a:prstGeom prst="rect">
            <a:avLst/>
          </a:prstGeom>
        </p:spPr>
      </p:pic>
      <p:sp>
        <p:nvSpPr>
          <p:cNvPr id="9" name="Title 1"/>
          <p:cNvSpPr txBox="1">
            <a:spLocks/>
          </p:cNvSpPr>
          <p:nvPr userDrawn="1"/>
        </p:nvSpPr>
        <p:spPr>
          <a:xfrm>
            <a:off x="323528" y="2492896"/>
            <a:ext cx="493204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British Council Sans Black" panose="020B0A04020202020204" pitchFamily="34" charset="0"/>
                <a:ea typeface="+mj-ea"/>
                <a:cs typeface="+mj-cs"/>
              </a:defRPr>
            </a:lvl1pPr>
          </a:lstStyle>
          <a:p>
            <a:pPr algn="l"/>
            <a:r>
              <a:rPr lang="en-GB" smtClean="0">
                <a:solidFill>
                  <a:schemeClr val="bg1"/>
                </a:solidFill>
                <a:latin typeface="British Council Sans" panose="020B0504020202020204" pitchFamily="34" charset="0"/>
              </a:rPr>
              <a:t>Become a </a:t>
            </a:r>
            <a:r>
              <a:rPr lang="en-GB" smtClean="0">
                <a:solidFill>
                  <a:schemeClr val="bg1"/>
                </a:solidFill>
              </a:rPr>
              <a:t/>
            </a:r>
            <a:br>
              <a:rPr lang="en-GB" smtClean="0">
                <a:solidFill>
                  <a:schemeClr val="bg1"/>
                </a:solidFill>
              </a:rPr>
            </a:br>
            <a:r>
              <a:rPr lang="en-GB" sz="4800" smtClean="0">
                <a:solidFill>
                  <a:schemeClr val="bg1"/>
                </a:solidFill>
              </a:rPr>
              <a:t>Language Assistant</a:t>
            </a:r>
            <a:endParaRPr lang="en-GB" dirty="0">
              <a:solidFill>
                <a:schemeClr val="bg1"/>
              </a:solidFill>
            </a:endParaRPr>
          </a:p>
        </p:txBody>
      </p:sp>
      <p:pic>
        <p:nvPicPr>
          <p:cNvPr id="10" name="Picture 9"/>
          <p:cNvPicPr>
            <a:picLocks noChangeAspect="1"/>
          </p:cNvPicPr>
          <p:nvPr userDrawn="1"/>
        </p:nvPicPr>
        <p:blipFill>
          <a:blip r:embed="rId3"/>
          <a:stretch>
            <a:fillRect/>
          </a:stretch>
        </p:blipFill>
        <p:spPr>
          <a:xfrm>
            <a:off x="4126428" y="548680"/>
            <a:ext cx="5251392" cy="5383952"/>
          </a:xfrm>
          <a:prstGeom prst="rect">
            <a:avLst/>
          </a:prstGeom>
        </p:spPr>
      </p:pic>
    </p:spTree>
    <p:extLst>
      <p:ext uri="{BB962C8B-B14F-4D97-AF65-F5344CB8AC3E}">
        <p14:creationId xmlns:p14="http://schemas.microsoft.com/office/powerpoint/2010/main" val="3790062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92B204-A8CB-4A4A-9D19-416621E7BA1B}"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F8727D-F187-4ED3-8B29-7E6C1F343A86}" type="slidenum">
              <a:rPr lang="en-GB" smtClean="0"/>
              <a:t>‹#›</a:t>
            </a:fld>
            <a:endParaRPr lang="en-GB"/>
          </a:p>
        </p:txBody>
      </p:sp>
    </p:spTree>
    <p:extLst>
      <p:ext uri="{BB962C8B-B14F-4D97-AF65-F5344CB8AC3E}">
        <p14:creationId xmlns:p14="http://schemas.microsoft.com/office/powerpoint/2010/main" val="3207261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92B204-A8CB-4A4A-9D19-416621E7BA1B}"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F8727D-F187-4ED3-8B29-7E6C1F343A86}" type="slidenum">
              <a:rPr lang="en-GB" smtClean="0"/>
              <a:t>‹#›</a:t>
            </a:fld>
            <a:endParaRPr lang="en-GB"/>
          </a:p>
        </p:txBody>
      </p:sp>
    </p:spTree>
    <p:extLst>
      <p:ext uri="{BB962C8B-B14F-4D97-AF65-F5344CB8AC3E}">
        <p14:creationId xmlns:p14="http://schemas.microsoft.com/office/powerpoint/2010/main" val="335107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92B204-A8CB-4A4A-9D19-416621E7BA1B}"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F8727D-F187-4ED3-8B29-7E6C1F343A86}" type="slidenum">
              <a:rPr lang="en-GB" smtClean="0"/>
              <a:t>‹#›</a:t>
            </a:fld>
            <a:endParaRPr lang="en-GB"/>
          </a:p>
        </p:txBody>
      </p:sp>
    </p:spTree>
    <p:extLst>
      <p:ext uri="{BB962C8B-B14F-4D97-AF65-F5344CB8AC3E}">
        <p14:creationId xmlns:p14="http://schemas.microsoft.com/office/powerpoint/2010/main" val="8218301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192B204-A8CB-4A4A-9D19-416621E7BA1B}" type="datetimeFigureOut">
              <a:rPr lang="en-GB" smtClean="0"/>
              <a:t>18/11/2016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DF8727D-F187-4ED3-8B29-7E6C1F343A86}" type="slidenum">
              <a:rPr lang="en-GB" smtClean="0"/>
              <a:t>‹#›</a:t>
            </a:fld>
            <a:endParaRPr lang="en-GB"/>
          </a:p>
        </p:txBody>
      </p:sp>
    </p:spTree>
    <p:extLst>
      <p:ext uri="{BB962C8B-B14F-4D97-AF65-F5344CB8AC3E}">
        <p14:creationId xmlns:p14="http://schemas.microsoft.com/office/powerpoint/2010/main" val="3506295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8936" cy="114300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505090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796136" y="0"/>
            <a:ext cx="3347864" cy="6858000"/>
          </a:xfrm>
          <a:solidFill>
            <a:srgbClr val="454544"/>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2192B204-A8CB-4A4A-9D19-416621E7BA1B}" type="datetimeFigureOut">
              <a:rPr lang="en-GB" smtClean="0"/>
              <a:t>18/11/2016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F8727D-F187-4ED3-8B29-7E6C1F343A86}" type="slidenum">
              <a:rPr lang="en-GB" smtClean="0"/>
              <a:t>‹#›</a:t>
            </a:fld>
            <a:endParaRPr lang="en-GB"/>
          </a:p>
        </p:txBody>
      </p:sp>
    </p:spTree>
    <p:extLst>
      <p:ext uri="{BB962C8B-B14F-4D97-AF65-F5344CB8AC3E}">
        <p14:creationId xmlns:p14="http://schemas.microsoft.com/office/powerpoint/2010/main" val="39525331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192B204-A8CB-4A4A-9D19-416621E7BA1B}" type="datetimeFigureOut">
              <a:rPr lang="en-GB" smtClean="0"/>
              <a:t>18/11/2016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DF8727D-F187-4ED3-8B29-7E6C1F343A86}" type="slidenum">
              <a:rPr lang="en-GB" smtClean="0"/>
              <a:t>‹#›</a:t>
            </a:fld>
            <a:endParaRPr lang="en-GB"/>
          </a:p>
        </p:txBody>
      </p:sp>
    </p:spTree>
    <p:extLst>
      <p:ext uri="{BB962C8B-B14F-4D97-AF65-F5344CB8AC3E}">
        <p14:creationId xmlns:p14="http://schemas.microsoft.com/office/powerpoint/2010/main" val="39627660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92B204-A8CB-4A4A-9D19-416621E7BA1B}" type="datetimeFigureOut">
              <a:rPr lang="en-GB" smtClean="0"/>
              <a:t>18/11/2016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DF8727D-F187-4ED3-8B29-7E6C1F343A86}" type="slidenum">
              <a:rPr lang="en-GB" smtClean="0"/>
              <a:t>‹#›</a:t>
            </a:fld>
            <a:endParaRPr lang="en-GB"/>
          </a:p>
        </p:txBody>
      </p:sp>
      <p:pic>
        <p:nvPicPr>
          <p:cNvPr id="6" name="Picture 5" descr="British-Council-stacked-positiv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04664"/>
            <a:ext cx="1371600" cy="393700"/>
          </a:xfrm>
          <a:prstGeom prst="rect">
            <a:avLst/>
          </a:prstGeom>
        </p:spPr>
      </p:pic>
    </p:spTree>
    <p:extLst>
      <p:ext uri="{BB962C8B-B14F-4D97-AF65-F5344CB8AC3E}">
        <p14:creationId xmlns:p14="http://schemas.microsoft.com/office/powerpoint/2010/main" val="33620850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ey word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92B204-A8CB-4A4A-9D19-416621E7BA1B}" type="datetimeFigureOut">
              <a:rPr lang="en-GB" smtClean="0"/>
              <a:t>18/11/2016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DF8727D-F187-4ED3-8B29-7E6C1F343A86}" type="slidenum">
              <a:rPr lang="en-GB" smtClean="0"/>
              <a:t>‹#›</a:t>
            </a:fld>
            <a:endParaRPr lang="en-GB"/>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1093"/>
          <a:stretch/>
        </p:blipFill>
        <p:spPr>
          <a:xfrm>
            <a:off x="-19596" y="868"/>
            <a:ext cx="9163596" cy="6871320"/>
          </a:xfrm>
          <a:prstGeom prst="rect">
            <a:avLst/>
          </a:prstGeom>
        </p:spPr>
      </p:pic>
    </p:spTree>
    <p:extLst>
      <p:ext uri="{BB962C8B-B14F-4D97-AF65-F5344CB8AC3E}">
        <p14:creationId xmlns:p14="http://schemas.microsoft.com/office/powerpoint/2010/main" val="39551020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untry theme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2B204-A8CB-4A4A-9D19-416621E7BA1B}" type="datetimeFigureOut">
              <a:rPr lang="en-GB" smtClean="0"/>
              <a:t>18/11/2016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F8727D-F187-4ED3-8B29-7E6C1F343A86}" type="slidenum">
              <a:rPr lang="en-GB" smtClean="0"/>
              <a:t>‹#›</a:t>
            </a:fld>
            <a:endParaRPr lang="en-GB"/>
          </a:p>
        </p:txBody>
      </p:sp>
    </p:spTree>
    <p:extLst>
      <p:ext uri="{BB962C8B-B14F-4D97-AF65-F5344CB8AC3E}">
        <p14:creationId xmlns:p14="http://schemas.microsoft.com/office/powerpoint/2010/main" val="35445361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2B204-A8CB-4A4A-9D19-416621E7BA1B}" type="datetimeFigureOut">
              <a:rPr lang="en-GB" smtClean="0"/>
              <a:t>18/11/2016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DF8727D-F187-4ED3-8B29-7E6C1F343A86}" type="slidenum">
              <a:rPr lang="en-GB" smtClean="0"/>
              <a:t>‹#›</a:t>
            </a:fld>
            <a:endParaRPr lang="en-GB"/>
          </a:p>
        </p:txBody>
      </p:sp>
    </p:spTree>
    <p:extLst>
      <p:ext uri="{BB962C8B-B14F-4D97-AF65-F5344CB8AC3E}">
        <p14:creationId xmlns:p14="http://schemas.microsoft.com/office/powerpoint/2010/main" val="68450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2B204-A8CB-4A4A-9D19-416621E7BA1B}" type="datetimeFigureOut">
              <a:rPr lang="en-GB" smtClean="0"/>
              <a:t>18/11/2016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8727D-F187-4ED3-8B29-7E6C1F343A86}" type="slidenum">
              <a:rPr lang="en-GB" smtClean="0"/>
              <a:t>‹#›</a:t>
            </a:fld>
            <a:endParaRPr lang="en-GB"/>
          </a:p>
        </p:txBody>
      </p:sp>
    </p:spTree>
    <p:extLst>
      <p:ext uri="{BB962C8B-B14F-4D97-AF65-F5344CB8AC3E}">
        <p14:creationId xmlns:p14="http://schemas.microsoft.com/office/powerpoint/2010/main" val="70686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British Council Sans Black" panose="020B0A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British Council Sans" panose="020B05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British Council Sans" panose="020B05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British Council Sans" panose="020B05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British Council Sans" panose="020B05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British Council Sans" panose="020B05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1324" y="5445224"/>
            <a:ext cx="6400800" cy="1752600"/>
          </a:xfrm>
        </p:spPr>
        <p:txBody>
          <a:bodyPr/>
          <a:lstStyle/>
          <a:p>
            <a:pPr algn="l"/>
            <a:endParaRPr lang="en-GB" dirty="0" smtClean="0"/>
          </a:p>
          <a:p>
            <a:endParaRPr lang="en-GB" dirty="0"/>
          </a:p>
        </p:txBody>
      </p:sp>
    </p:spTree>
    <p:extLst>
      <p:ext uri="{BB962C8B-B14F-4D97-AF65-F5344CB8AC3E}">
        <p14:creationId xmlns:p14="http://schemas.microsoft.com/office/powerpoint/2010/main" val="2051874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K_EDI1B_MS002\HOME$\lynseypilcher\Desktop\wengen-switzerland_630x3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613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199" y="404664"/>
            <a:ext cx="5338936" cy="1143000"/>
          </a:xfrm>
        </p:spPr>
        <p:txBody>
          <a:bodyPr>
            <a:normAutofit fontScale="90000"/>
          </a:bodyPr>
          <a:lstStyle/>
          <a:p>
            <a:r>
              <a:rPr lang="en-GB" dirty="0" smtClean="0"/>
              <a:t>German Speaking Countries</a:t>
            </a:r>
            <a:endParaRPr lang="en-GB" dirty="0"/>
          </a:p>
        </p:txBody>
      </p:sp>
      <p:sp>
        <p:nvSpPr>
          <p:cNvPr id="19" name="Content Placeholder 6"/>
          <p:cNvSpPr>
            <a:spLocks noGrp="1"/>
          </p:cNvSpPr>
          <p:nvPr>
            <p:ph sz="half" idx="2"/>
          </p:nvPr>
        </p:nvSpPr>
        <p:spPr/>
        <p:txBody>
          <a:bodyPr/>
          <a:lstStyle/>
          <a:p>
            <a:pPr marL="0" indent="0">
              <a:buNone/>
            </a:pPr>
            <a:endParaRPr lang="en-GB" sz="2000" b="1" dirty="0" smtClean="0">
              <a:solidFill>
                <a:schemeClr val="bg1"/>
              </a:solidFill>
            </a:endParaRPr>
          </a:p>
          <a:p>
            <a:pPr marL="0" indent="0">
              <a:buNone/>
            </a:pPr>
            <a:r>
              <a:rPr lang="en-GB" sz="2000" b="1" dirty="0" smtClean="0">
                <a:solidFill>
                  <a:schemeClr val="bg1"/>
                </a:solidFill>
              </a:rPr>
              <a:t>B1 level German</a:t>
            </a:r>
          </a:p>
          <a:p>
            <a:endParaRPr lang="en-GB" sz="2000" dirty="0">
              <a:solidFill>
                <a:schemeClr val="bg1"/>
              </a:solidFill>
            </a:endParaRPr>
          </a:p>
          <a:p>
            <a:pPr marL="0" indent="0">
              <a:buNone/>
            </a:pPr>
            <a:r>
              <a:rPr lang="en-GB" sz="2000" b="1" dirty="0" smtClean="0">
                <a:solidFill>
                  <a:schemeClr val="bg1"/>
                </a:solidFill>
              </a:rPr>
              <a:t>Switzerland</a:t>
            </a:r>
          </a:p>
          <a:p>
            <a:pPr>
              <a:buFontTx/>
              <a:buChar char="-"/>
            </a:pPr>
            <a:r>
              <a:rPr lang="en-GB" sz="2000" dirty="0" smtClean="0">
                <a:solidFill>
                  <a:schemeClr val="bg1"/>
                </a:solidFill>
              </a:rPr>
              <a:t>c.7 posts available</a:t>
            </a:r>
          </a:p>
          <a:p>
            <a:pPr>
              <a:buFontTx/>
              <a:buChar char="-"/>
            </a:pPr>
            <a:r>
              <a:rPr lang="en-GB" sz="2000" dirty="0" smtClean="0">
                <a:solidFill>
                  <a:schemeClr val="bg1"/>
                </a:solidFill>
              </a:rPr>
              <a:t>August/September – June/July</a:t>
            </a:r>
          </a:p>
          <a:p>
            <a:pPr>
              <a:buFontTx/>
              <a:buChar char="-"/>
            </a:pPr>
            <a:r>
              <a:rPr lang="en-GB" sz="2000" dirty="0" smtClean="0">
                <a:solidFill>
                  <a:schemeClr val="bg1"/>
                </a:solidFill>
              </a:rPr>
              <a:t>12 hours per week</a:t>
            </a:r>
          </a:p>
          <a:p>
            <a:pPr>
              <a:buFontTx/>
              <a:buChar char="-"/>
            </a:pPr>
            <a:r>
              <a:rPr lang="en-GB" sz="2000" dirty="0" smtClean="0">
                <a:solidFill>
                  <a:schemeClr val="bg1"/>
                </a:solidFill>
              </a:rPr>
              <a:t>2600 SF per month net</a:t>
            </a:r>
          </a:p>
          <a:p>
            <a:pPr>
              <a:buFontTx/>
              <a:buChar char="-"/>
            </a:pPr>
            <a:r>
              <a:rPr lang="en-GB" sz="2000" dirty="0" smtClean="0">
                <a:solidFill>
                  <a:schemeClr val="bg1"/>
                </a:solidFill>
              </a:rPr>
              <a:t>Aged 21-30</a:t>
            </a:r>
          </a:p>
          <a:p>
            <a:pPr marL="0" indent="0">
              <a:buNone/>
            </a:pPr>
            <a:endParaRPr lang="en-GB" sz="2000" dirty="0">
              <a:solidFill>
                <a:schemeClr val="bg1"/>
              </a:solidFill>
            </a:endParaRPr>
          </a:p>
          <a:p>
            <a:pPr>
              <a:buFontTx/>
              <a:buChar char="-"/>
            </a:pPr>
            <a:endParaRPr lang="en-GB" sz="2000" dirty="0" smtClean="0">
              <a:solidFill>
                <a:schemeClr val="bg1"/>
              </a:solidFill>
            </a:endParaRPr>
          </a:p>
          <a:p>
            <a:pPr marL="0" indent="0">
              <a:buNone/>
            </a:pPr>
            <a:endParaRPr lang="en-GB" dirty="0"/>
          </a:p>
        </p:txBody>
      </p:sp>
    </p:spTree>
    <p:extLst>
      <p:ext uri="{BB962C8B-B14F-4D97-AF65-F5344CB8AC3E}">
        <p14:creationId xmlns:p14="http://schemas.microsoft.com/office/powerpoint/2010/main" val="2543646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UK_EDI1B_MS002\HOME$\lynseypilcher\Desktop\mercado_spain_630x3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68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smtClean="0">
                <a:solidFill>
                  <a:schemeClr val="bg1"/>
                </a:solidFill>
              </a:rPr>
              <a:t>Spanish Speaking Countries</a:t>
            </a:r>
            <a:endParaRPr lang="en-GB" dirty="0">
              <a:solidFill>
                <a:schemeClr val="bg1"/>
              </a:solidFill>
            </a:endParaRPr>
          </a:p>
        </p:txBody>
      </p:sp>
      <p:sp>
        <p:nvSpPr>
          <p:cNvPr id="4" name="Content Placeholder 3"/>
          <p:cNvSpPr>
            <a:spLocks noGrp="1"/>
          </p:cNvSpPr>
          <p:nvPr>
            <p:ph sz="half" idx="2"/>
          </p:nvPr>
        </p:nvSpPr>
        <p:spPr/>
        <p:txBody>
          <a:bodyPr>
            <a:normAutofit/>
          </a:bodyPr>
          <a:lstStyle/>
          <a:p>
            <a:pPr marL="0" indent="0">
              <a:buNone/>
            </a:pPr>
            <a:r>
              <a:rPr lang="en-GB" sz="2000" b="1" dirty="0" smtClean="0">
                <a:solidFill>
                  <a:schemeClr val="bg1"/>
                </a:solidFill>
              </a:rPr>
              <a:t>Spain</a:t>
            </a:r>
          </a:p>
          <a:p>
            <a:pPr marL="0" indent="0">
              <a:buNone/>
            </a:pPr>
            <a:endParaRPr lang="en-GB" sz="2000" b="1" dirty="0">
              <a:solidFill>
                <a:schemeClr val="bg1"/>
              </a:solidFill>
            </a:endParaRPr>
          </a:p>
          <a:p>
            <a:pPr marL="0" indent="0">
              <a:buNone/>
            </a:pPr>
            <a:endParaRPr lang="en-GB" sz="2000" b="1" dirty="0" smtClean="0">
              <a:solidFill>
                <a:schemeClr val="bg1"/>
              </a:solidFill>
            </a:endParaRPr>
          </a:p>
          <a:p>
            <a:r>
              <a:rPr lang="en-GB" sz="2000" dirty="0" smtClean="0">
                <a:solidFill>
                  <a:schemeClr val="bg1"/>
                </a:solidFill>
              </a:rPr>
              <a:t>A2 level Spanish</a:t>
            </a:r>
          </a:p>
          <a:p>
            <a:r>
              <a:rPr lang="en-GB" sz="2000" dirty="0" smtClean="0">
                <a:solidFill>
                  <a:schemeClr val="bg1"/>
                </a:solidFill>
              </a:rPr>
              <a:t>c. 1000 posts available</a:t>
            </a:r>
          </a:p>
          <a:p>
            <a:r>
              <a:rPr lang="en-GB" sz="2000" dirty="0" smtClean="0">
                <a:solidFill>
                  <a:schemeClr val="bg1"/>
                </a:solidFill>
              </a:rPr>
              <a:t>1 October – 31 May</a:t>
            </a:r>
          </a:p>
          <a:p>
            <a:r>
              <a:rPr lang="en-GB" sz="2000" dirty="0" smtClean="0">
                <a:solidFill>
                  <a:schemeClr val="bg1"/>
                </a:solidFill>
              </a:rPr>
              <a:t>12 hours per week (16 in </a:t>
            </a:r>
            <a:r>
              <a:rPr lang="en-GB" sz="2000" dirty="0">
                <a:solidFill>
                  <a:schemeClr val="bg1"/>
                </a:solidFill>
              </a:rPr>
              <a:t>M</a:t>
            </a:r>
            <a:r>
              <a:rPr lang="en-GB" sz="2000" dirty="0" smtClean="0">
                <a:solidFill>
                  <a:schemeClr val="bg1"/>
                </a:solidFill>
              </a:rPr>
              <a:t>adrid)</a:t>
            </a:r>
          </a:p>
          <a:p>
            <a:r>
              <a:rPr lang="en-GB" sz="2000" dirty="0" smtClean="0">
                <a:solidFill>
                  <a:schemeClr val="bg1"/>
                </a:solidFill>
              </a:rPr>
              <a:t>€700 per month net (€1000 in Madrid)</a:t>
            </a:r>
          </a:p>
          <a:p>
            <a:r>
              <a:rPr lang="en-GB" sz="2000" dirty="0" smtClean="0">
                <a:solidFill>
                  <a:schemeClr val="bg1"/>
                </a:solidFill>
              </a:rPr>
              <a:t>Aged 60 or under</a:t>
            </a:r>
          </a:p>
          <a:p>
            <a:endParaRPr lang="en-GB" sz="2000" dirty="0">
              <a:solidFill>
                <a:schemeClr val="bg1"/>
              </a:solidFill>
            </a:endParaRPr>
          </a:p>
          <a:p>
            <a:endParaRPr lang="en-GB" sz="2000" dirty="0" smtClean="0">
              <a:solidFill>
                <a:schemeClr val="bg1"/>
              </a:solidFill>
            </a:endParaRPr>
          </a:p>
          <a:p>
            <a:pPr marL="0" indent="0">
              <a:buNone/>
            </a:pPr>
            <a:endParaRPr lang="en-GB" sz="2000" b="1" dirty="0">
              <a:solidFill>
                <a:schemeClr val="bg1"/>
              </a:solidFill>
            </a:endParaRPr>
          </a:p>
          <a:p>
            <a:endParaRPr lang="en-GB" sz="2000" dirty="0" smtClean="0">
              <a:solidFill>
                <a:schemeClr val="bg1"/>
              </a:solidFill>
            </a:endParaRPr>
          </a:p>
        </p:txBody>
      </p:sp>
    </p:spTree>
    <p:extLst>
      <p:ext uri="{BB962C8B-B14F-4D97-AF65-F5344CB8AC3E}">
        <p14:creationId xmlns:p14="http://schemas.microsoft.com/office/powerpoint/2010/main" val="3757427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UK_EDI1B_MS002\HOME$\lynseypilcher\Desktop\argent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2022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GB" dirty="0" smtClean="0">
                <a:solidFill>
                  <a:schemeClr val="bg1"/>
                </a:solidFill>
              </a:rPr>
              <a:t>Spanish Speaking Countries</a:t>
            </a:r>
            <a:endParaRPr lang="en-GB" dirty="0">
              <a:solidFill>
                <a:schemeClr val="bg1"/>
              </a:solidFill>
            </a:endParaRPr>
          </a:p>
        </p:txBody>
      </p:sp>
      <p:sp>
        <p:nvSpPr>
          <p:cNvPr id="4" name="Content Placeholder 3"/>
          <p:cNvSpPr>
            <a:spLocks noGrp="1"/>
          </p:cNvSpPr>
          <p:nvPr>
            <p:ph sz="half" idx="2"/>
          </p:nvPr>
        </p:nvSpPr>
        <p:spPr/>
        <p:txBody>
          <a:bodyPr>
            <a:normAutofit/>
          </a:bodyPr>
          <a:lstStyle/>
          <a:p>
            <a:pPr marL="0" indent="0">
              <a:buNone/>
            </a:pPr>
            <a:r>
              <a:rPr lang="en-GB" sz="2000" b="1" dirty="0" smtClean="0">
                <a:solidFill>
                  <a:schemeClr val="bg1"/>
                </a:solidFill>
              </a:rPr>
              <a:t>B1 level Spanish</a:t>
            </a:r>
          </a:p>
          <a:p>
            <a:pPr marL="0" lvl="1" indent="0">
              <a:buNone/>
            </a:pPr>
            <a:r>
              <a:rPr lang="en-GB" sz="2000" b="1" dirty="0">
                <a:solidFill>
                  <a:schemeClr val="bg1"/>
                </a:solidFill>
              </a:rPr>
              <a:t>A</a:t>
            </a:r>
            <a:r>
              <a:rPr lang="en-GB" sz="2000" b="1" dirty="0" smtClean="0">
                <a:solidFill>
                  <a:schemeClr val="bg1"/>
                </a:solidFill>
              </a:rPr>
              <a:t>ssessment </a:t>
            </a:r>
            <a:r>
              <a:rPr lang="en-GB" sz="2000" b="1" dirty="0">
                <a:solidFill>
                  <a:schemeClr val="bg1"/>
                </a:solidFill>
              </a:rPr>
              <a:t>/ interview</a:t>
            </a:r>
          </a:p>
          <a:p>
            <a:pPr marL="0" indent="0">
              <a:buNone/>
            </a:pPr>
            <a:endParaRPr lang="en-GB" sz="2000" b="1" dirty="0">
              <a:solidFill>
                <a:schemeClr val="bg1"/>
              </a:solidFill>
            </a:endParaRPr>
          </a:p>
          <a:p>
            <a:pPr marL="0" indent="0">
              <a:buNone/>
            </a:pPr>
            <a:r>
              <a:rPr lang="en-GB" sz="2000" b="1" dirty="0" smtClean="0">
                <a:solidFill>
                  <a:schemeClr val="bg1"/>
                </a:solidFill>
              </a:rPr>
              <a:t>Argentina</a:t>
            </a:r>
            <a:endParaRPr lang="en-GB" sz="2000" b="1" dirty="0">
              <a:solidFill>
                <a:schemeClr val="bg1"/>
              </a:solidFill>
            </a:endParaRPr>
          </a:p>
          <a:p>
            <a:r>
              <a:rPr lang="en-GB" sz="2000" dirty="0">
                <a:solidFill>
                  <a:schemeClr val="bg1"/>
                </a:solidFill>
              </a:rPr>
              <a:t>c. </a:t>
            </a:r>
            <a:r>
              <a:rPr lang="en-GB" sz="2000" dirty="0" smtClean="0">
                <a:solidFill>
                  <a:schemeClr val="bg1"/>
                </a:solidFill>
              </a:rPr>
              <a:t>10 </a:t>
            </a:r>
            <a:r>
              <a:rPr lang="en-GB" sz="2000" dirty="0">
                <a:solidFill>
                  <a:schemeClr val="bg1"/>
                </a:solidFill>
              </a:rPr>
              <a:t>posts available</a:t>
            </a:r>
          </a:p>
          <a:p>
            <a:r>
              <a:rPr lang="en-GB" sz="2000" dirty="0">
                <a:solidFill>
                  <a:schemeClr val="bg1"/>
                </a:solidFill>
              </a:rPr>
              <a:t>Mid- March – mid-Sep 2018</a:t>
            </a:r>
          </a:p>
          <a:p>
            <a:r>
              <a:rPr lang="en-GB" sz="2000" dirty="0">
                <a:solidFill>
                  <a:schemeClr val="bg1"/>
                </a:solidFill>
              </a:rPr>
              <a:t>12-18 hours per week</a:t>
            </a:r>
          </a:p>
          <a:p>
            <a:r>
              <a:rPr lang="en-GB" sz="2000" dirty="0">
                <a:solidFill>
                  <a:schemeClr val="bg1"/>
                </a:solidFill>
              </a:rPr>
              <a:t>Approx. ARS 4,600 per month</a:t>
            </a:r>
          </a:p>
          <a:p>
            <a:r>
              <a:rPr lang="en-GB" sz="2000" dirty="0">
                <a:solidFill>
                  <a:schemeClr val="bg1"/>
                </a:solidFill>
              </a:rPr>
              <a:t>Double language students have priority</a:t>
            </a:r>
          </a:p>
          <a:p>
            <a:endParaRPr lang="en-GB" sz="2000" dirty="0">
              <a:solidFill>
                <a:schemeClr val="bg1"/>
              </a:solidFill>
            </a:endParaRPr>
          </a:p>
          <a:p>
            <a:endParaRPr lang="en-GB" sz="2000" dirty="0">
              <a:solidFill>
                <a:schemeClr val="bg1"/>
              </a:solidFill>
            </a:endParaRPr>
          </a:p>
          <a:p>
            <a:endParaRPr lang="en-GB" dirty="0"/>
          </a:p>
        </p:txBody>
      </p:sp>
    </p:spTree>
    <p:extLst>
      <p:ext uri="{BB962C8B-B14F-4D97-AF65-F5344CB8AC3E}">
        <p14:creationId xmlns:p14="http://schemas.microsoft.com/office/powerpoint/2010/main" val="2996082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UK_EDI1B_MS002\HOME$\lynseypilcher\Desktop\chi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613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260648"/>
            <a:ext cx="5338936" cy="1143000"/>
          </a:xfrm>
        </p:spPr>
        <p:txBody>
          <a:bodyPr>
            <a:normAutofit fontScale="90000"/>
          </a:bodyPr>
          <a:lstStyle/>
          <a:p>
            <a:r>
              <a:rPr lang="en-GB" b="1" dirty="0" smtClean="0">
                <a:solidFill>
                  <a:schemeClr val="bg1"/>
                </a:solidFill>
              </a:rPr>
              <a:t>Spanish Speaking Countries</a:t>
            </a:r>
            <a:endParaRPr lang="en-GB" b="1" dirty="0">
              <a:solidFill>
                <a:schemeClr val="bg1"/>
              </a:solidFill>
            </a:endParaRPr>
          </a:p>
        </p:txBody>
      </p:sp>
      <p:sp>
        <p:nvSpPr>
          <p:cNvPr id="4" name="Content Placeholder 3"/>
          <p:cNvSpPr>
            <a:spLocks noGrp="1"/>
          </p:cNvSpPr>
          <p:nvPr>
            <p:ph sz="half" idx="2"/>
          </p:nvPr>
        </p:nvSpPr>
        <p:spPr/>
        <p:txBody>
          <a:bodyPr>
            <a:normAutofit/>
          </a:bodyPr>
          <a:lstStyle/>
          <a:p>
            <a:pPr marL="0" indent="0">
              <a:buNone/>
            </a:pPr>
            <a:endParaRPr lang="en-GB" sz="2000" b="1" dirty="0" smtClean="0">
              <a:solidFill>
                <a:schemeClr val="bg1"/>
              </a:solidFill>
            </a:endParaRPr>
          </a:p>
          <a:p>
            <a:pPr marL="0" indent="0">
              <a:buNone/>
            </a:pPr>
            <a:r>
              <a:rPr lang="en-GB" sz="2000" b="1" dirty="0" smtClean="0">
                <a:solidFill>
                  <a:schemeClr val="bg1"/>
                </a:solidFill>
              </a:rPr>
              <a:t>B1 level Spanish</a:t>
            </a:r>
          </a:p>
          <a:p>
            <a:pPr marL="0" lvl="1" indent="0">
              <a:buNone/>
            </a:pPr>
            <a:r>
              <a:rPr lang="en-GB" sz="2000" b="1" dirty="0">
                <a:solidFill>
                  <a:schemeClr val="bg1"/>
                </a:solidFill>
              </a:rPr>
              <a:t>A</a:t>
            </a:r>
            <a:r>
              <a:rPr lang="en-GB" sz="2000" b="1" dirty="0" smtClean="0">
                <a:solidFill>
                  <a:schemeClr val="bg1"/>
                </a:solidFill>
              </a:rPr>
              <a:t>ssessment </a:t>
            </a:r>
            <a:r>
              <a:rPr lang="en-GB" sz="2000" b="1" dirty="0">
                <a:solidFill>
                  <a:schemeClr val="bg1"/>
                </a:solidFill>
              </a:rPr>
              <a:t>/ interview</a:t>
            </a:r>
          </a:p>
          <a:p>
            <a:pPr marL="0" indent="0">
              <a:buNone/>
            </a:pPr>
            <a:endParaRPr lang="en-GB" sz="2000" b="1" dirty="0">
              <a:solidFill>
                <a:schemeClr val="bg1"/>
              </a:solidFill>
            </a:endParaRPr>
          </a:p>
          <a:p>
            <a:pPr marL="0" indent="0">
              <a:buNone/>
            </a:pPr>
            <a:r>
              <a:rPr lang="en-GB" sz="2000" b="1" dirty="0" smtClean="0">
                <a:solidFill>
                  <a:schemeClr val="bg1"/>
                </a:solidFill>
              </a:rPr>
              <a:t>Chile</a:t>
            </a:r>
          </a:p>
          <a:p>
            <a:r>
              <a:rPr lang="en-GB" sz="2000" dirty="0" smtClean="0">
                <a:solidFill>
                  <a:schemeClr val="bg1"/>
                </a:solidFill>
              </a:rPr>
              <a:t>c. 35 posts available</a:t>
            </a:r>
          </a:p>
          <a:p>
            <a:r>
              <a:rPr lang="en-GB" sz="2000" dirty="0" smtClean="0">
                <a:solidFill>
                  <a:schemeClr val="bg1"/>
                </a:solidFill>
              </a:rPr>
              <a:t>July/Aug – June/July</a:t>
            </a:r>
            <a:endParaRPr lang="en-GB" sz="1600" dirty="0" smtClean="0">
              <a:solidFill>
                <a:schemeClr val="bg1"/>
              </a:solidFill>
            </a:endParaRPr>
          </a:p>
          <a:p>
            <a:pPr marL="285750" lvl="1">
              <a:buFont typeface="Arial" panose="020B0604020202020204" pitchFamily="34" charset="0"/>
              <a:buChar char="•"/>
            </a:pPr>
            <a:r>
              <a:rPr lang="en-GB" sz="2000" dirty="0" smtClean="0">
                <a:solidFill>
                  <a:schemeClr val="bg1"/>
                </a:solidFill>
              </a:rPr>
              <a:t>Max 18 hours per week</a:t>
            </a:r>
          </a:p>
          <a:p>
            <a:pPr marL="285750" lvl="1">
              <a:buFont typeface="Arial" panose="020B0604020202020204" pitchFamily="34" charset="0"/>
              <a:buChar char="•"/>
            </a:pPr>
            <a:r>
              <a:rPr lang="en-GB" sz="2000" dirty="0" smtClean="0">
                <a:solidFill>
                  <a:schemeClr val="bg1"/>
                </a:solidFill>
              </a:rPr>
              <a:t>398.000 CP per month net</a:t>
            </a:r>
          </a:p>
          <a:p>
            <a:pPr marL="285750" lvl="1">
              <a:buFont typeface="Arial" panose="020B0604020202020204" pitchFamily="34" charset="0"/>
              <a:buChar char="•"/>
            </a:pPr>
            <a:r>
              <a:rPr lang="en-GB" sz="2000" dirty="0">
                <a:solidFill>
                  <a:schemeClr val="bg1"/>
                </a:solidFill>
              </a:rPr>
              <a:t>Further assessment / interview</a:t>
            </a:r>
          </a:p>
          <a:p>
            <a:pPr marL="285750" lvl="1">
              <a:buFont typeface="Arial" panose="020B0604020202020204" pitchFamily="34" charset="0"/>
              <a:buChar char="•"/>
            </a:pPr>
            <a:endParaRPr lang="en-GB" sz="2000" dirty="0" smtClean="0">
              <a:solidFill>
                <a:schemeClr val="bg1"/>
              </a:solidFill>
            </a:endParaRPr>
          </a:p>
          <a:p>
            <a:pPr marL="285750" lvl="1">
              <a:buFont typeface="Arial" panose="020B0604020202020204" pitchFamily="34" charset="0"/>
              <a:buChar char="•"/>
            </a:pPr>
            <a:endParaRPr lang="en-GB" sz="2000" dirty="0">
              <a:solidFill>
                <a:schemeClr val="bg1"/>
              </a:solidFill>
            </a:endParaRPr>
          </a:p>
        </p:txBody>
      </p:sp>
    </p:spTree>
    <p:extLst>
      <p:ext uri="{BB962C8B-B14F-4D97-AF65-F5344CB8AC3E}">
        <p14:creationId xmlns:p14="http://schemas.microsoft.com/office/powerpoint/2010/main" val="1457389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UK_EDI1B_MS002\HOME$\lynseypilcher\Desktop\colomb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613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953" y="798364"/>
            <a:ext cx="5338936" cy="1143000"/>
          </a:xfrm>
        </p:spPr>
        <p:txBody>
          <a:bodyPr>
            <a:normAutofit fontScale="90000"/>
          </a:bodyPr>
          <a:lstStyle/>
          <a:p>
            <a:r>
              <a:rPr lang="en-GB" dirty="0" smtClean="0"/>
              <a:t>Spanish Speaking Countries</a:t>
            </a:r>
            <a:endParaRPr lang="en-GB" dirty="0"/>
          </a:p>
        </p:txBody>
      </p:sp>
      <p:sp>
        <p:nvSpPr>
          <p:cNvPr id="4" name="Content Placeholder 3"/>
          <p:cNvSpPr>
            <a:spLocks noGrp="1"/>
          </p:cNvSpPr>
          <p:nvPr>
            <p:ph sz="half" idx="2"/>
          </p:nvPr>
        </p:nvSpPr>
        <p:spPr/>
        <p:txBody>
          <a:bodyPr/>
          <a:lstStyle/>
          <a:p>
            <a:pPr marL="0" lvl="1" indent="0">
              <a:buNone/>
            </a:pPr>
            <a:r>
              <a:rPr lang="en-GB" sz="2000" b="1" dirty="0" smtClean="0">
                <a:solidFill>
                  <a:schemeClr val="bg1"/>
                </a:solidFill>
              </a:rPr>
              <a:t>B1 level Spanish</a:t>
            </a:r>
          </a:p>
          <a:p>
            <a:pPr marL="0" lvl="1" indent="0">
              <a:buNone/>
            </a:pPr>
            <a:r>
              <a:rPr lang="en-GB" sz="2000" b="1" dirty="0">
                <a:solidFill>
                  <a:schemeClr val="bg1"/>
                </a:solidFill>
              </a:rPr>
              <a:t>A</a:t>
            </a:r>
            <a:r>
              <a:rPr lang="en-GB" sz="2000" b="1" dirty="0" smtClean="0">
                <a:solidFill>
                  <a:schemeClr val="bg1"/>
                </a:solidFill>
              </a:rPr>
              <a:t>ssessment </a:t>
            </a:r>
            <a:r>
              <a:rPr lang="en-GB" sz="2000" b="1" dirty="0">
                <a:solidFill>
                  <a:schemeClr val="bg1"/>
                </a:solidFill>
              </a:rPr>
              <a:t>/ interview</a:t>
            </a:r>
          </a:p>
          <a:p>
            <a:pPr marL="0" lvl="1" indent="0">
              <a:buNone/>
            </a:pPr>
            <a:endParaRPr lang="en-GB" sz="2000" b="1" dirty="0">
              <a:solidFill>
                <a:schemeClr val="bg1"/>
              </a:solidFill>
            </a:endParaRPr>
          </a:p>
          <a:p>
            <a:pPr marL="0" lvl="1" indent="0">
              <a:buNone/>
            </a:pPr>
            <a:r>
              <a:rPr lang="en-GB" sz="2000" b="1" dirty="0" smtClean="0">
                <a:solidFill>
                  <a:schemeClr val="bg1"/>
                </a:solidFill>
              </a:rPr>
              <a:t>Colombia </a:t>
            </a:r>
            <a:endParaRPr lang="en-GB" sz="2000" b="1" dirty="0">
              <a:solidFill>
                <a:schemeClr val="bg1"/>
              </a:solidFill>
            </a:endParaRPr>
          </a:p>
          <a:p>
            <a:pPr marL="342900" lvl="1" indent="-342900">
              <a:buFont typeface="Wingdings" panose="05000000000000000000" pitchFamily="2" charset="2"/>
              <a:buChar char="§"/>
            </a:pPr>
            <a:r>
              <a:rPr lang="en-GB" sz="2000" dirty="0">
                <a:solidFill>
                  <a:schemeClr val="bg1"/>
                </a:solidFill>
              </a:rPr>
              <a:t>c. 30 posts available</a:t>
            </a:r>
          </a:p>
          <a:p>
            <a:pPr marL="342900" lvl="1" indent="-342900">
              <a:buFont typeface="Wingdings" panose="05000000000000000000" pitchFamily="2" charset="2"/>
              <a:buChar char="§"/>
            </a:pPr>
            <a:r>
              <a:rPr lang="en-GB" sz="2000" dirty="0" smtClean="0">
                <a:solidFill>
                  <a:schemeClr val="bg1"/>
                </a:solidFill>
              </a:rPr>
              <a:t>1,768,500 </a:t>
            </a:r>
            <a:r>
              <a:rPr lang="en-GB" sz="2000" dirty="0">
                <a:solidFill>
                  <a:schemeClr val="bg1"/>
                </a:solidFill>
              </a:rPr>
              <a:t>COP per month net</a:t>
            </a:r>
          </a:p>
          <a:p>
            <a:pPr marL="342900" lvl="1" indent="-342900">
              <a:buFont typeface="Wingdings" panose="05000000000000000000" pitchFamily="2" charset="2"/>
              <a:buChar char="§"/>
            </a:pPr>
            <a:r>
              <a:rPr lang="en-GB" sz="2000" dirty="0" smtClean="0">
                <a:solidFill>
                  <a:schemeClr val="bg1"/>
                </a:solidFill>
              </a:rPr>
              <a:t>July 2017 – May 2018</a:t>
            </a:r>
            <a:endParaRPr lang="en-GB" sz="2000" dirty="0">
              <a:solidFill>
                <a:schemeClr val="bg1"/>
              </a:solidFill>
            </a:endParaRPr>
          </a:p>
          <a:p>
            <a:pPr marL="342900" lvl="1" indent="-342900">
              <a:buFont typeface="Wingdings" panose="05000000000000000000" pitchFamily="2" charset="2"/>
              <a:buChar char="§"/>
            </a:pPr>
            <a:r>
              <a:rPr lang="en-GB" sz="2000" dirty="0" smtClean="0">
                <a:solidFill>
                  <a:schemeClr val="bg1"/>
                </a:solidFill>
              </a:rPr>
              <a:t>Aged 20+ </a:t>
            </a:r>
          </a:p>
          <a:p>
            <a:pPr marL="342900" lvl="1" indent="-342900">
              <a:buFont typeface="Wingdings" panose="05000000000000000000" pitchFamily="2" charset="2"/>
              <a:buChar char="§"/>
            </a:pPr>
            <a:r>
              <a:rPr lang="en-GB" sz="2000" dirty="0" smtClean="0">
                <a:solidFill>
                  <a:schemeClr val="bg1"/>
                </a:solidFill>
              </a:rPr>
              <a:t>Teaching experience</a:t>
            </a:r>
          </a:p>
          <a:p>
            <a:pPr marL="342900" lvl="1" indent="-342900">
              <a:buFont typeface="Wingdings" panose="05000000000000000000" pitchFamily="2" charset="2"/>
              <a:buChar char="§"/>
            </a:pPr>
            <a:r>
              <a:rPr lang="en-GB" sz="2000" dirty="0" smtClean="0">
                <a:solidFill>
                  <a:schemeClr val="bg1"/>
                </a:solidFill>
              </a:rPr>
              <a:t>Subject requirements</a:t>
            </a:r>
          </a:p>
          <a:p>
            <a:pPr marL="342900" lvl="1" indent="-342900">
              <a:buFont typeface="Wingdings" panose="05000000000000000000" pitchFamily="2" charset="2"/>
              <a:buChar char="§"/>
            </a:pPr>
            <a:r>
              <a:rPr lang="en-GB" sz="2000" dirty="0" smtClean="0">
                <a:solidFill>
                  <a:schemeClr val="bg1"/>
                </a:solidFill>
              </a:rPr>
              <a:t>Colombian passport holders not eligible</a:t>
            </a:r>
          </a:p>
          <a:p>
            <a:pPr marL="342900" lvl="1" indent="-342900">
              <a:buFont typeface="Wingdings" panose="05000000000000000000" pitchFamily="2" charset="2"/>
              <a:buChar char="§"/>
            </a:pPr>
            <a:endParaRPr lang="en-GB" sz="2000" dirty="0">
              <a:solidFill>
                <a:schemeClr val="bg1"/>
              </a:solidFill>
            </a:endParaRPr>
          </a:p>
          <a:p>
            <a:endParaRPr lang="en-GB" dirty="0"/>
          </a:p>
        </p:txBody>
      </p:sp>
      <p:pic>
        <p:nvPicPr>
          <p:cNvPr id="6" name="Picture 5" descr="British-Council-stacked-positiv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07814"/>
            <a:ext cx="1371600" cy="393700"/>
          </a:xfrm>
          <a:prstGeom prst="rect">
            <a:avLst/>
          </a:prstGeom>
        </p:spPr>
      </p:pic>
    </p:spTree>
    <p:extLst>
      <p:ext uri="{BB962C8B-B14F-4D97-AF65-F5344CB8AC3E}">
        <p14:creationId xmlns:p14="http://schemas.microsoft.com/office/powerpoint/2010/main" val="1205313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K_EDI1B_MS002\HOME$\lynseypilcher\Desktop\ecuador_630x3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0"/>
            <a:ext cx="5976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29208" y="620688"/>
            <a:ext cx="5338936" cy="1143000"/>
          </a:xfrm>
        </p:spPr>
        <p:txBody>
          <a:bodyPr>
            <a:normAutofit fontScale="90000"/>
          </a:bodyPr>
          <a:lstStyle/>
          <a:p>
            <a:r>
              <a:rPr lang="en-GB" dirty="0" smtClean="0">
                <a:solidFill>
                  <a:schemeClr val="bg1"/>
                </a:solidFill>
              </a:rPr>
              <a:t>Spanish Speaking Countries</a:t>
            </a:r>
            <a:endParaRPr lang="en-GB" dirty="0">
              <a:solidFill>
                <a:schemeClr val="bg1"/>
              </a:solidFill>
            </a:endParaRPr>
          </a:p>
        </p:txBody>
      </p:sp>
      <p:sp>
        <p:nvSpPr>
          <p:cNvPr id="4" name="Content Placeholder 3"/>
          <p:cNvSpPr>
            <a:spLocks noGrp="1"/>
          </p:cNvSpPr>
          <p:nvPr>
            <p:ph sz="half" idx="2"/>
          </p:nvPr>
        </p:nvSpPr>
        <p:spPr/>
        <p:txBody>
          <a:bodyPr>
            <a:normAutofit/>
          </a:bodyPr>
          <a:lstStyle/>
          <a:p>
            <a:pPr marL="0" lvl="1" indent="0">
              <a:buNone/>
            </a:pPr>
            <a:r>
              <a:rPr lang="en-GB" sz="2000" b="1" dirty="0">
                <a:solidFill>
                  <a:schemeClr val="bg1"/>
                </a:solidFill>
              </a:rPr>
              <a:t>B1 level </a:t>
            </a:r>
            <a:r>
              <a:rPr lang="en-GB" sz="2000" b="1" dirty="0" smtClean="0">
                <a:solidFill>
                  <a:schemeClr val="bg1"/>
                </a:solidFill>
              </a:rPr>
              <a:t>Spanish</a:t>
            </a:r>
          </a:p>
          <a:p>
            <a:pPr marL="0" lvl="1" indent="0">
              <a:buNone/>
            </a:pPr>
            <a:r>
              <a:rPr lang="en-GB" sz="2000" b="1" dirty="0">
                <a:solidFill>
                  <a:schemeClr val="bg1"/>
                </a:solidFill>
              </a:rPr>
              <a:t>A</a:t>
            </a:r>
            <a:r>
              <a:rPr lang="en-GB" sz="2000" b="1" dirty="0" smtClean="0">
                <a:solidFill>
                  <a:schemeClr val="bg1"/>
                </a:solidFill>
              </a:rPr>
              <a:t>ssessment </a:t>
            </a:r>
            <a:r>
              <a:rPr lang="en-GB" sz="2000" b="1" dirty="0">
                <a:solidFill>
                  <a:schemeClr val="bg1"/>
                </a:solidFill>
              </a:rPr>
              <a:t>/ interview</a:t>
            </a:r>
          </a:p>
          <a:p>
            <a:pPr marL="0" lvl="1" indent="0">
              <a:buNone/>
            </a:pPr>
            <a:endParaRPr lang="en-GB" sz="2000" b="1" dirty="0">
              <a:solidFill>
                <a:schemeClr val="bg1"/>
              </a:solidFill>
            </a:endParaRPr>
          </a:p>
          <a:p>
            <a:pPr marL="0" indent="0">
              <a:buNone/>
            </a:pPr>
            <a:r>
              <a:rPr lang="en-GB" sz="2000" b="1" dirty="0" smtClean="0">
                <a:solidFill>
                  <a:schemeClr val="bg1"/>
                </a:solidFill>
              </a:rPr>
              <a:t>Ecuador</a:t>
            </a:r>
          </a:p>
          <a:p>
            <a:r>
              <a:rPr lang="en-GB" sz="2000" dirty="0" smtClean="0">
                <a:solidFill>
                  <a:schemeClr val="bg1"/>
                </a:solidFill>
              </a:rPr>
              <a:t>3 posts available</a:t>
            </a:r>
          </a:p>
          <a:p>
            <a:r>
              <a:rPr lang="es-ES_tradnl" sz="2000" dirty="0" smtClean="0">
                <a:solidFill>
                  <a:schemeClr val="bg1"/>
                </a:solidFill>
              </a:rPr>
              <a:t>Pontificia Universidad Católica de Ecuador (Ambato)</a:t>
            </a:r>
          </a:p>
          <a:p>
            <a:r>
              <a:rPr lang="en-GB" sz="2000" dirty="0" smtClean="0">
                <a:solidFill>
                  <a:schemeClr val="bg1"/>
                </a:solidFill>
              </a:rPr>
              <a:t>October 2017 – May 2018</a:t>
            </a:r>
          </a:p>
          <a:p>
            <a:r>
              <a:rPr lang="en-GB" sz="2000" dirty="0" smtClean="0">
                <a:solidFill>
                  <a:schemeClr val="bg1"/>
                </a:solidFill>
              </a:rPr>
              <a:t>Approx. 450 USD per month</a:t>
            </a:r>
          </a:p>
          <a:p>
            <a:r>
              <a:rPr lang="en-GB" sz="2000" dirty="0" smtClean="0">
                <a:solidFill>
                  <a:schemeClr val="bg1"/>
                </a:solidFill>
              </a:rPr>
              <a:t>15-18 hours per week</a:t>
            </a:r>
          </a:p>
          <a:p>
            <a:r>
              <a:rPr lang="en-GB" sz="2000" dirty="0">
                <a:solidFill>
                  <a:schemeClr val="bg1"/>
                </a:solidFill>
              </a:rPr>
              <a:t>Accommodation provided</a:t>
            </a:r>
          </a:p>
          <a:p>
            <a:r>
              <a:rPr lang="en-GB" sz="2000" dirty="0" smtClean="0">
                <a:solidFill>
                  <a:schemeClr val="bg1"/>
                </a:solidFill>
              </a:rPr>
              <a:t>Visa costs reimbursed</a:t>
            </a:r>
          </a:p>
          <a:p>
            <a:endParaRPr lang="en-GB" sz="2000" dirty="0">
              <a:solidFill>
                <a:schemeClr val="bg1"/>
              </a:solidFill>
            </a:endParaRPr>
          </a:p>
        </p:txBody>
      </p:sp>
    </p:spTree>
    <p:extLst>
      <p:ext uri="{BB962C8B-B14F-4D97-AF65-F5344CB8AC3E}">
        <p14:creationId xmlns:p14="http://schemas.microsoft.com/office/powerpoint/2010/main" val="1231635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UK_EDI1B_MS002\HOME$\lynseypilcher\Desktop\mexico_630x3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613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30439" y="620688"/>
            <a:ext cx="5338936" cy="1143000"/>
          </a:xfrm>
        </p:spPr>
        <p:txBody>
          <a:bodyPr>
            <a:normAutofit fontScale="90000"/>
          </a:bodyPr>
          <a:lstStyle/>
          <a:p>
            <a:r>
              <a:rPr lang="en-GB" dirty="0" smtClean="0">
                <a:solidFill>
                  <a:schemeClr val="bg1"/>
                </a:solidFill>
              </a:rPr>
              <a:t>Spanish Speaking Countries</a:t>
            </a:r>
            <a:endParaRPr lang="en-GB" dirty="0">
              <a:solidFill>
                <a:schemeClr val="bg1"/>
              </a:solidFill>
            </a:endParaRPr>
          </a:p>
        </p:txBody>
      </p:sp>
      <p:sp>
        <p:nvSpPr>
          <p:cNvPr id="4" name="Content Placeholder 3"/>
          <p:cNvSpPr>
            <a:spLocks noGrp="1"/>
          </p:cNvSpPr>
          <p:nvPr>
            <p:ph sz="half" idx="2"/>
          </p:nvPr>
        </p:nvSpPr>
        <p:spPr/>
        <p:txBody>
          <a:bodyPr>
            <a:normAutofit/>
          </a:bodyPr>
          <a:lstStyle/>
          <a:p>
            <a:pPr marL="0" lvl="1" indent="0">
              <a:buNone/>
            </a:pPr>
            <a:r>
              <a:rPr lang="en-GB" sz="2000" b="1" dirty="0">
                <a:solidFill>
                  <a:schemeClr val="bg1"/>
                </a:solidFill>
              </a:rPr>
              <a:t>B1 level Spanish </a:t>
            </a:r>
          </a:p>
          <a:p>
            <a:pPr marL="0" lvl="1" indent="0">
              <a:buNone/>
            </a:pPr>
            <a:r>
              <a:rPr lang="en-GB" sz="2000" b="1" dirty="0">
                <a:solidFill>
                  <a:schemeClr val="bg1"/>
                </a:solidFill>
              </a:rPr>
              <a:t>A</a:t>
            </a:r>
            <a:r>
              <a:rPr lang="en-GB" sz="2000" b="1" dirty="0" smtClean="0">
                <a:solidFill>
                  <a:schemeClr val="bg1"/>
                </a:solidFill>
              </a:rPr>
              <a:t>ssessment </a:t>
            </a:r>
            <a:r>
              <a:rPr lang="en-GB" sz="2000" b="1" dirty="0">
                <a:solidFill>
                  <a:schemeClr val="bg1"/>
                </a:solidFill>
              </a:rPr>
              <a:t>/ interview</a:t>
            </a:r>
          </a:p>
          <a:p>
            <a:pPr marL="0" lvl="1" indent="0">
              <a:buNone/>
            </a:pPr>
            <a:endParaRPr lang="en-GB" sz="2000" b="1" dirty="0" smtClean="0">
              <a:solidFill>
                <a:schemeClr val="bg1"/>
              </a:solidFill>
            </a:endParaRPr>
          </a:p>
          <a:p>
            <a:pPr marL="0" indent="0">
              <a:buNone/>
            </a:pPr>
            <a:endParaRPr lang="en-GB" sz="2000" b="1" dirty="0">
              <a:solidFill>
                <a:schemeClr val="bg1"/>
              </a:solidFill>
            </a:endParaRPr>
          </a:p>
          <a:p>
            <a:pPr marL="0" indent="0">
              <a:buNone/>
            </a:pPr>
            <a:r>
              <a:rPr lang="en-GB" sz="2000" b="1" dirty="0" smtClean="0">
                <a:solidFill>
                  <a:schemeClr val="bg1"/>
                </a:solidFill>
              </a:rPr>
              <a:t>Mexico</a:t>
            </a:r>
          </a:p>
          <a:p>
            <a:r>
              <a:rPr lang="en-GB" sz="2000" dirty="0" smtClean="0">
                <a:solidFill>
                  <a:schemeClr val="bg1"/>
                </a:solidFill>
              </a:rPr>
              <a:t>c. 35 posts available</a:t>
            </a:r>
          </a:p>
          <a:p>
            <a:r>
              <a:rPr lang="en-GB" sz="2000" dirty="0" smtClean="0">
                <a:solidFill>
                  <a:schemeClr val="bg1"/>
                </a:solidFill>
              </a:rPr>
              <a:t>August 2017 – June 2018</a:t>
            </a:r>
          </a:p>
          <a:p>
            <a:r>
              <a:rPr lang="en-GB" sz="2000" dirty="0" smtClean="0">
                <a:solidFill>
                  <a:schemeClr val="bg1"/>
                </a:solidFill>
              </a:rPr>
              <a:t>Approx. 8,000 Mexican pesos per month</a:t>
            </a:r>
          </a:p>
          <a:p>
            <a:r>
              <a:rPr lang="en-GB" sz="2000" dirty="0" smtClean="0">
                <a:solidFill>
                  <a:schemeClr val="bg1"/>
                </a:solidFill>
              </a:rPr>
              <a:t>Up to 14 hours per week</a:t>
            </a:r>
          </a:p>
          <a:p>
            <a:r>
              <a:rPr lang="en-GB" sz="2000" dirty="0" smtClean="0">
                <a:solidFill>
                  <a:schemeClr val="bg1"/>
                </a:solidFill>
              </a:rPr>
              <a:t>Aged 30 and under</a:t>
            </a:r>
          </a:p>
          <a:p>
            <a:r>
              <a:rPr lang="en-GB" sz="2000" dirty="0" smtClean="0">
                <a:solidFill>
                  <a:schemeClr val="bg1"/>
                </a:solidFill>
              </a:rPr>
              <a:t>UK/Irish passport</a:t>
            </a:r>
            <a:endParaRPr lang="en-GB" sz="2000" dirty="0">
              <a:solidFill>
                <a:schemeClr val="bg1"/>
              </a:solidFill>
            </a:endParaRPr>
          </a:p>
        </p:txBody>
      </p:sp>
      <p:pic>
        <p:nvPicPr>
          <p:cNvPr id="6" name="Picture 5" descr="British-Council-stacked-positiv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20" y="207814"/>
            <a:ext cx="1371600" cy="393700"/>
          </a:xfrm>
          <a:prstGeom prst="rect">
            <a:avLst/>
          </a:prstGeom>
        </p:spPr>
      </p:pic>
    </p:spTree>
    <p:extLst>
      <p:ext uri="{BB962C8B-B14F-4D97-AF65-F5344CB8AC3E}">
        <p14:creationId xmlns:p14="http://schemas.microsoft.com/office/powerpoint/2010/main" val="3505333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UK_EDI1B_MS002\HOME$\lynseypilcher\Desktop\r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613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Italy</a:t>
            </a:r>
            <a:endParaRPr lang="en-GB" dirty="0"/>
          </a:p>
        </p:txBody>
      </p:sp>
      <p:sp>
        <p:nvSpPr>
          <p:cNvPr id="4" name="Content Placeholder 3"/>
          <p:cNvSpPr>
            <a:spLocks noGrp="1"/>
          </p:cNvSpPr>
          <p:nvPr>
            <p:ph sz="half" idx="2"/>
          </p:nvPr>
        </p:nvSpPr>
        <p:spPr/>
        <p:txBody>
          <a:bodyPr>
            <a:normAutofit/>
          </a:bodyPr>
          <a:lstStyle/>
          <a:p>
            <a:pPr marL="0" indent="0">
              <a:buNone/>
            </a:pPr>
            <a:r>
              <a:rPr lang="en-GB" sz="2000" b="1" dirty="0" smtClean="0">
                <a:solidFill>
                  <a:schemeClr val="bg1"/>
                </a:solidFill>
              </a:rPr>
              <a:t>B1 level Italian</a:t>
            </a:r>
          </a:p>
          <a:p>
            <a:pPr marL="0" lvl="1" indent="0">
              <a:buNone/>
            </a:pPr>
            <a:r>
              <a:rPr lang="en-GB" sz="2000" b="1" dirty="0">
                <a:solidFill>
                  <a:schemeClr val="bg1"/>
                </a:solidFill>
              </a:rPr>
              <a:t>Assessment / interview</a:t>
            </a:r>
          </a:p>
          <a:p>
            <a:pPr marL="0" indent="0">
              <a:buNone/>
            </a:pPr>
            <a:endParaRPr lang="en-GB" sz="2000" b="1" dirty="0" smtClean="0">
              <a:solidFill>
                <a:schemeClr val="bg1"/>
              </a:solidFill>
            </a:endParaRPr>
          </a:p>
          <a:p>
            <a:pPr marL="0" indent="0">
              <a:buNone/>
            </a:pPr>
            <a:endParaRPr lang="en-GB" sz="2000" b="1" dirty="0">
              <a:solidFill>
                <a:schemeClr val="bg1"/>
              </a:solidFill>
            </a:endParaRPr>
          </a:p>
          <a:p>
            <a:r>
              <a:rPr lang="en-GB" sz="2000" dirty="0" smtClean="0">
                <a:solidFill>
                  <a:schemeClr val="bg1"/>
                </a:solidFill>
              </a:rPr>
              <a:t>c. 50 posts available</a:t>
            </a:r>
          </a:p>
          <a:p>
            <a:r>
              <a:rPr lang="en-GB" sz="2000" dirty="0" smtClean="0">
                <a:solidFill>
                  <a:schemeClr val="bg1"/>
                </a:solidFill>
              </a:rPr>
              <a:t>1 October – 31 May</a:t>
            </a:r>
          </a:p>
          <a:p>
            <a:r>
              <a:rPr lang="en-GB" sz="2000" dirty="0" smtClean="0">
                <a:solidFill>
                  <a:schemeClr val="bg1"/>
                </a:solidFill>
              </a:rPr>
              <a:t>12 hours per week</a:t>
            </a:r>
          </a:p>
          <a:p>
            <a:r>
              <a:rPr lang="en-GB" sz="2000" dirty="0" smtClean="0">
                <a:solidFill>
                  <a:schemeClr val="bg1"/>
                </a:solidFill>
              </a:rPr>
              <a:t>€850 net per month</a:t>
            </a:r>
          </a:p>
          <a:p>
            <a:r>
              <a:rPr lang="en-GB" sz="2000" dirty="0" smtClean="0">
                <a:solidFill>
                  <a:schemeClr val="bg1"/>
                </a:solidFill>
              </a:rPr>
              <a:t>Aged 30 or under</a:t>
            </a:r>
          </a:p>
          <a:p>
            <a:r>
              <a:rPr lang="en-GB" sz="2000" dirty="0" smtClean="0">
                <a:solidFill>
                  <a:schemeClr val="bg1"/>
                </a:solidFill>
              </a:rPr>
              <a:t>UK or Irish passport</a:t>
            </a:r>
          </a:p>
          <a:p>
            <a:endParaRPr lang="en-GB" sz="2000" dirty="0">
              <a:solidFill>
                <a:schemeClr val="bg1"/>
              </a:solidFill>
            </a:endParaRPr>
          </a:p>
        </p:txBody>
      </p:sp>
      <p:pic>
        <p:nvPicPr>
          <p:cNvPr id="6" name="Picture 5" descr="British-Council-stacked-positiv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04664"/>
            <a:ext cx="1371600" cy="393700"/>
          </a:xfrm>
          <a:prstGeom prst="rect">
            <a:avLst/>
          </a:prstGeom>
        </p:spPr>
      </p:pic>
    </p:spTree>
    <p:extLst>
      <p:ext uri="{BB962C8B-B14F-4D97-AF65-F5344CB8AC3E}">
        <p14:creationId xmlns:p14="http://schemas.microsoft.com/office/powerpoint/2010/main" val="4268958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UK_EDI1B_MS002\HOME$\lynseypilcher\Desktop\tianjin_630x3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6814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4604" y="226864"/>
            <a:ext cx="5338936" cy="1143000"/>
          </a:xfrm>
        </p:spPr>
        <p:txBody>
          <a:bodyPr/>
          <a:lstStyle/>
          <a:p>
            <a:r>
              <a:rPr lang="en-GB" b="1" dirty="0" smtClean="0"/>
              <a:t>China</a:t>
            </a:r>
            <a:endParaRPr lang="en-GB" b="1" dirty="0"/>
          </a:p>
        </p:txBody>
      </p:sp>
      <p:sp>
        <p:nvSpPr>
          <p:cNvPr id="4" name="Content Placeholder 3"/>
          <p:cNvSpPr>
            <a:spLocks noGrp="1"/>
          </p:cNvSpPr>
          <p:nvPr>
            <p:ph sz="half" idx="2"/>
          </p:nvPr>
        </p:nvSpPr>
        <p:spPr/>
        <p:txBody>
          <a:bodyPr>
            <a:normAutofit lnSpcReduction="10000"/>
          </a:bodyPr>
          <a:lstStyle/>
          <a:p>
            <a:pPr marL="0" indent="0">
              <a:buNone/>
            </a:pPr>
            <a:r>
              <a:rPr lang="en-GB" sz="2000" b="1" dirty="0" smtClean="0">
                <a:solidFill>
                  <a:schemeClr val="bg1"/>
                </a:solidFill>
              </a:rPr>
              <a:t>No language skills required</a:t>
            </a:r>
          </a:p>
          <a:p>
            <a:pPr marL="0" lvl="1" indent="0">
              <a:buNone/>
            </a:pPr>
            <a:r>
              <a:rPr lang="en-GB" sz="2000" b="1" dirty="0">
                <a:solidFill>
                  <a:schemeClr val="bg1"/>
                </a:solidFill>
              </a:rPr>
              <a:t>Assessment / interview</a:t>
            </a:r>
          </a:p>
          <a:p>
            <a:pPr marL="0" indent="0">
              <a:buNone/>
            </a:pPr>
            <a:endParaRPr lang="en-GB" sz="2000" b="1" dirty="0" smtClean="0">
              <a:solidFill>
                <a:schemeClr val="bg1"/>
              </a:solidFill>
            </a:endParaRPr>
          </a:p>
          <a:p>
            <a:pPr marL="0" indent="0">
              <a:buNone/>
            </a:pPr>
            <a:endParaRPr lang="en-GB" sz="2000" b="1" dirty="0">
              <a:solidFill>
                <a:schemeClr val="bg1"/>
              </a:solidFill>
            </a:endParaRPr>
          </a:p>
          <a:p>
            <a:r>
              <a:rPr lang="en-GB" sz="1800" dirty="0" smtClean="0">
                <a:solidFill>
                  <a:schemeClr val="bg1"/>
                </a:solidFill>
              </a:rPr>
              <a:t>c</a:t>
            </a:r>
            <a:r>
              <a:rPr lang="en-GB" sz="2000" dirty="0" smtClean="0">
                <a:solidFill>
                  <a:schemeClr val="bg1"/>
                </a:solidFill>
              </a:rPr>
              <a:t>. 100 posts available</a:t>
            </a:r>
          </a:p>
          <a:p>
            <a:r>
              <a:rPr lang="en-GB" sz="2000" dirty="0" smtClean="0">
                <a:solidFill>
                  <a:schemeClr val="bg1"/>
                </a:solidFill>
              </a:rPr>
              <a:t>1 Sep – 30 June</a:t>
            </a:r>
          </a:p>
          <a:p>
            <a:r>
              <a:rPr lang="en-GB" sz="2000" dirty="0" smtClean="0">
                <a:solidFill>
                  <a:schemeClr val="bg1"/>
                </a:solidFill>
              </a:rPr>
              <a:t>4000 – 1300 RMB per month </a:t>
            </a:r>
          </a:p>
          <a:p>
            <a:r>
              <a:rPr lang="en-GB" sz="2000" dirty="0" smtClean="0">
                <a:solidFill>
                  <a:schemeClr val="bg1"/>
                </a:solidFill>
              </a:rPr>
              <a:t>20 hours per week</a:t>
            </a:r>
          </a:p>
          <a:p>
            <a:r>
              <a:rPr lang="en-GB" sz="2000" dirty="0" smtClean="0">
                <a:solidFill>
                  <a:schemeClr val="bg1"/>
                </a:solidFill>
              </a:rPr>
              <a:t>Accommodation provided</a:t>
            </a:r>
          </a:p>
          <a:p>
            <a:r>
              <a:rPr lang="en-GB" sz="2000" dirty="0" smtClean="0">
                <a:solidFill>
                  <a:schemeClr val="bg1"/>
                </a:solidFill>
              </a:rPr>
              <a:t>Return flight reimbursed</a:t>
            </a:r>
          </a:p>
          <a:p>
            <a:r>
              <a:rPr lang="en-GB" sz="2000" dirty="0">
                <a:solidFill>
                  <a:schemeClr val="bg1"/>
                </a:solidFill>
              </a:rPr>
              <a:t>P</a:t>
            </a:r>
            <a:r>
              <a:rPr lang="en-GB" sz="2000" dirty="0" smtClean="0">
                <a:solidFill>
                  <a:schemeClr val="bg1"/>
                </a:solidFill>
              </a:rPr>
              <a:t>roduce graduation certificate by 15 July</a:t>
            </a:r>
          </a:p>
          <a:p>
            <a:r>
              <a:rPr lang="en-GB" sz="2000" dirty="0" smtClean="0">
                <a:solidFill>
                  <a:schemeClr val="bg1"/>
                </a:solidFill>
              </a:rPr>
              <a:t>UK passport / resident / degree from UK university</a:t>
            </a:r>
          </a:p>
          <a:p>
            <a:r>
              <a:rPr lang="en-GB" sz="2000" dirty="0" smtClean="0">
                <a:solidFill>
                  <a:schemeClr val="bg1"/>
                </a:solidFill>
              </a:rPr>
              <a:t>Aged 55 and under</a:t>
            </a:r>
          </a:p>
        </p:txBody>
      </p:sp>
      <p:pic>
        <p:nvPicPr>
          <p:cNvPr id="6" name="Picture 5" descr="British-Council-stacked-positiv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04664"/>
            <a:ext cx="1371600" cy="393700"/>
          </a:xfrm>
          <a:prstGeom prst="rect">
            <a:avLst/>
          </a:prstGeom>
        </p:spPr>
      </p:pic>
    </p:spTree>
    <p:extLst>
      <p:ext uri="{BB962C8B-B14F-4D97-AF65-F5344CB8AC3E}">
        <p14:creationId xmlns:p14="http://schemas.microsoft.com/office/powerpoint/2010/main" val="1211950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9"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British Council Sans Black" panose="020B0A04020202020204" pitchFamily="34" charset="0"/>
                <a:ea typeface="+mj-ea"/>
                <a:cs typeface="+mj-cs"/>
              </a:defRPr>
            </a:lvl1pPr>
          </a:lstStyle>
          <a:p>
            <a:r>
              <a:rPr lang="en-GB" dirty="0" smtClean="0">
                <a:solidFill>
                  <a:schemeClr val="bg1"/>
                </a:solidFill>
              </a:rPr>
              <a:t>How much does it cost?</a:t>
            </a:r>
            <a:endParaRPr lang="en-GB" dirty="0">
              <a:solidFill>
                <a:schemeClr val="bg1"/>
              </a:solidFill>
            </a:endParaRPr>
          </a:p>
        </p:txBody>
      </p:sp>
      <p:sp>
        <p:nvSpPr>
          <p:cNvPr id="10" name="TextBox 9"/>
          <p:cNvSpPr txBox="1"/>
          <p:nvPr/>
        </p:nvSpPr>
        <p:spPr>
          <a:xfrm>
            <a:off x="611560" y="1268760"/>
            <a:ext cx="3456384" cy="830997"/>
          </a:xfrm>
          <a:prstGeom prst="rect">
            <a:avLst/>
          </a:prstGeom>
          <a:solidFill>
            <a:srgbClr val="454544"/>
          </a:solidFill>
        </p:spPr>
        <p:txBody>
          <a:bodyPr wrap="square" rtlCol="0">
            <a:spAutoFit/>
          </a:bodyPr>
          <a:lstStyle/>
          <a:p>
            <a:r>
              <a:rPr lang="en-GB" sz="2400" dirty="0" smtClean="0">
                <a:solidFill>
                  <a:schemeClr val="bg1"/>
                </a:solidFill>
              </a:rPr>
              <a:t>You get paid – there is no programme fee.</a:t>
            </a:r>
            <a:endParaRPr lang="en-GB" sz="2400" dirty="0">
              <a:solidFill>
                <a:schemeClr val="bg1"/>
              </a:solidFill>
            </a:endParaRPr>
          </a:p>
        </p:txBody>
      </p:sp>
      <p:sp>
        <p:nvSpPr>
          <p:cNvPr id="12" name="TextBox 11"/>
          <p:cNvSpPr txBox="1"/>
          <p:nvPr/>
        </p:nvSpPr>
        <p:spPr>
          <a:xfrm>
            <a:off x="1907704" y="2452319"/>
            <a:ext cx="3744416" cy="1569660"/>
          </a:xfrm>
          <a:prstGeom prst="rect">
            <a:avLst/>
          </a:prstGeom>
          <a:solidFill>
            <a:srgbClr val="454544"/>
          </a:solidFill>
        </p:spPr>
        <p:txBody>
          <a:bodyPr wrap="square" rtlCol="0">
            <a:spAutoFit/>
          </a:bodyPr>
          <a:lstStyle/>
          <a:p>
            <a:r>
              <a:rPr lang="en-GB" sz="2400" dirty="0" smtClean="0">
                <a:solidFill>
                  <a:schemeClr val="bg1"/>
                </a:solidFill>
              </a:rPr>
              <a:t>You’ll always need to cover:</a:t>
            </a:r>
          </a:p>
          <a:p>
            <a:pPr marL="457200" indent="-457200">
              <a:buFontTx/>
              <a:buChar char="-"/>
            </a:pPr>
            <a:r>
              <a:rPr lang="en-GB" sz="2400" dirty="0" smtClean="0">
                <a:solidFill>
                  <a:schemeClr val="bg1"/>
                </a:solidFill>
              </a:rPr>
              <a:t>Travel Insurance</a:t>
            </a:r>
          </a:p>
          <a:p>
            <a:pPr marL="457200" indent="-457200">
              <a:buFontTx/>
              <a:buChar char="-"/>
            </a:pPr>
            <a:r>
              <a:rPr lang="en-GB" sz="2400" dirty="0" smtClean="0">
                <a:solidFill>
                  <a:schemeClr val="bg1"/>
                </a:solidFill>
              </a:rPr>
              <a:t>Medical Insurance</a:t>
            </a:r>
          </a:p>
          <a:p>
            <a:pPr marL="457200" indent="-457200">
              <a:buFontTx/>
              <a:buChar char="-"/>
            </a:pPr>
            <a:r>
              <a:rPr lang="en-GB" sz="2400" dirty="0" smtClean="0">
                <a:solidFill>
                  <a:schemeClr val="bg1"/>
                </a:solidFill>
              </a:rPr>
              <a:t>Police check (£60)</a:t>
            </a:r>
            <a:endParaRPr lang="en-GB" sz="2400" dirty="0">
              <a:solidFill>
                <a:schemeClr val="bg1"/>
              </a:solidFill>
            </a:endParaRPr>
          </a:p>
        </p:txBody>
      </p:sp>
      <p:sp>
        <p:nvSpPr>
          <p:cNvPr id="13" name="TextBox 12"/>
          <p:cNvSpPr txBox="1"/>
          <p:nvPr/>
        </p:nvSpPr>
        <p:spPr>
          <a:xfrm>
            <a:off x="4067944" y="4059344"/>
            <a:ext cx="4176464" cy="2308324"/>
          </a:xfrm>
          <a:prstGeom prst="rect">
            <a:avLst/>
          </a:prstGeom>
          <a:solidFill>
            <a:srgbClr val="454544"/>
          </a:solidFill>
        </p:spPr>
        <p:txBody>
          <a:bodyPr wrap="square" rtlCol="0">
            <a:spAutoFit/>
          </a:bodyPr>
          <a:lstStyle/>
          <a:p>
            <a:r>
              <a:rPr lang="en-GB" sz="2400" dirty="0" smtClean="0">
                <a:solidFill>
                  <a:schemeClr val="bg1"/>
                </a:solidFill>
              </a:rPr>
              <a:t>In most countries you’ll need to cover:</a:t>
            </a:r>
          </a:p>
          <a:p>
            <a:pPr marL="457200" indent="-457200">
              <a:buFontTx/>
              <a:buChar char="-"/>
            </a:pPr>
            <a:r>
              <a:rPr lang="en-GB" sz="2400" dirty="0" smtClean="0">
                <a:solidFill>
                  <a:schemeClr val="bg1"/>
                </a:solidFill>
              </a:rPr>
              <a:t>Accommodation</a:t>
            </a:r>
          </a:p>
          <a:p>
            <a:pPr marL="457200" indent="-457200">
              <a:buFontTx/>
              <a:buChar char="-"/>
            </a:pPr>
            <a:r>
              <a:rPr lang="en-GB" sz="2400" dirty="0" smtClean="0">
                <a:solidFill>
                  <a:schemeClr val="bg1"/>
                </a:solidFill>
              </a:rPr>
              <a:t>Travel costs</a:t>
            </a:r>
          </a:p>
          <a:p>
            <a:pPr marL="457200" indent="-457200">
              <a:buFontTx/>
              <a:buChar char="-"/>
            </a:pPr>
            <a:r>
              <a:rPr lang="en-GB" sz="2400" dirty="0" smtClean="0">
                <a:solidFill>
                  <a:schemeClr val="bg1"/>
                </a:solidFill>
              </a:rPr>
              <a:t>Visa</a:t>
            </a:r>
          </a:p>
          <a:p>
            <a:pPr marL="457200" indent="-457200">
              <a:buFontTx/>
              <a:buChar char="-"/>
            </a:pPr>
            <a:r>
              <a:rPr lang="en-GB" sz="2400" dirty="0" smtClean="0">
                <a:solidFill>
                  <a:schemeClr val="bg1"/>
                </a:solidFill>
              </a:rPr>
              <a:t>Vaccinations</a:t>
            </a:r>
          </a:p>
        </p:txBody>
      </p:sp>
      <p:sp>
        <p:nvSpPr>
          <p:cNvPr id="2" name="TextBox 1"/>
          <p:cNvSpPr txBox="1"/>
          <p:nvPr/>
        </p:nvSpPr>
        <p:spPr>
          <a:xfrm>
            <a:off x="1259632" y="6487067"/>
            <a:ext cx="6552728" cy="369332"/>
          </a:xfrm>
          <a:prstGeom prst="rect">
            <a:avLst/>
          </a:prstGeom>
          <a:noFill/>
        </p:spPr>
        <p:txBody>
          <a:bodyPr wrap="square" rtlCol="0">
            <a:spAutoFit/>
          </a:bodyPr>
          <a:lstStyle/>
          <a:p>
            <a:r>
              <a:rPr lang="en-GB" dirty="0"/>
              <a:t>https://www.britishcouncil.org/language-assistants/become/costs</a:t>
            </a:r>
          </a:p>
        </p:txBody>
      </p:sp>
    </p:spTree>
    <p:extLst>
      <p:ext uri="{BB962C8B-B14F-4D97-AF65-F5344CB8AC3E}">
        <p14:creationId xmlns:p14="http://schemas.microsoft.com/office/powerpoint/2010/main" val="414187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we’ll cover</a:t>
            </a:r>
            <a:endParaRPr lang="en-GB" dirty="0"/>
          </a:p>
        </p:txBody>
      </p:sp>
      <p:sp>
        <p:nvSpPr>
          <p:cNvPr id="5" name="Content Placeholder 4"/>
          <p:cNvSpPr>
            <a:spLocks noGrp="1"/>
          </p:cNvSpPr>
          <p:nvPr>
            <p:ph idx="1"/>
          </p:nvPr>
        </p:nvSpPr>
        <p:spPr/>
        <p:txBody>
          <a:bodyPr/>
          <a:lstStyle/>
          <a:p>
            <a:r>
              <a:rPr lang="en-GB" dirty="0" smtClean="0"/>
              <a:t>What’s on offer?</a:t>
            </a:r>
          </a:p>
          <a:p>
            <a:r>
              <a:rPr lang="en-GB" dirty="0" smtClean="0"/>
              <a:t>What would I do?</a:t>
            </a:r>
          </a:p>
          <a:p>
            <a:r>
              <a:rPr lang="en-GB" dirty="0" smtClean="0"/>
              <a:t>Where could I go?</a:t>
            </a:r>
          </a:p>
          <a:p>
            <a:r>
              <a:rPr lang="en-GB" dirty="0" smtClean="0"/>
              <a:t>How much does it cost?</a:t>
            </a:r>
          </a:p>
          <a:p>
            <a:r>
              <a:rPr lang="en-GB" dirty="0" smtClean="0"/>
              <a:t>Am I eligible?</a:t>
            </a:r>
          </a:p>
          <a:p>
            <a:r>
              <a:rPr lang="en-GB" dirty="0" smtClean="0"/>
              <a:t>How do I apply?</a:t>
            </a:r>
          </a:p>
          <a:p>
            <a:r>
              <a:rPr lang="en-GB" dirty="0" smtClean="0"/>
              <a:t>What are you looking for?</a:t>
            </a:r>
            <a:endParaRPr lang="en-GB" dirty="0"/>
          </a:p>
        </p:txBody>
      </p:sp>
      <p:pic>
        <p:nvPicPr>
          <p:cNvPr id="6" name="Picture 5" descr="British-Council-stacked-positiv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04664"/>
            <a:ext cx="1371600" cy="393700"/>
          </a:xfrm>
          <a:prstGeom prst="rect">
            <a:avLst/>
          </a:prstGeom>
        </p:spPr>
      </p:pic>
    </p:spTree>
    <p:extLst>
      <p:ext uri="{BB962C8B-B14F-4D97-AF65-F5344CB8AC3E}">
        <p14:creationId xmlns:p14="http://schemas.microsoft.com/office/powerpoint/2010/main" val="1363801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GB" dirty="0" smtClean="0">
                <a:solidFill>
                  <a:schemeClr val="bg1"/>
                </a:solidFill>
              </a:rPr>
              <a:t>How do I apply?</a:t>
            </a:r>
            <a:endParaRPr lang="en-GB" dirty="0">
              <a:solidFill>
                <a:schemeClr val="bg1"/>
              </a:solidFill>
            </a:endParaRPr>
          </a:p>
        </p:txBody>
      </p:sp>
      <p:sp>
        <p:nvSpPr>
          <p:cNvPr id="4" name="TextBox 3"/>
          <p:cNvSpPr txBox="1"/>
          <p:nvPr/>
        </p:nvSpPr>
        <p:spPr>
          <a:xfrm>
            <a:off x="539552" y="1556792"/>
            <a:ext cx="2808312" cy="830997"/>
          </a:xfrm>
          <a:prstGeom prst="rect">
            <a:avLst/>
          </a:prstGeom>
          <a:solidFill>
            <a:srgbClr val="454544"/>
          </a:solidFill>
        </p:spPr>
        <p:txBody>
          <a:bodyPr wrap="square" rtlCol="0">
            <a:spAutoFit/>
          </a:bodyPr>
          <a:lstStyle/>
          <a:p>
            <a:r>
              <a:rPr lang="en-GB" sz="2400" dirty="0" smtClean="0">
                <a:solidFill>
                  <a:schemeClr val="bg1"/>
                </a:solidFill>
              </a:rPr>
              <a:t>Online application procedure</a:t>
            </a:r>
            <a:endParaRPr lang="en-GB" sz="2400" dirty="0">
              <a:solidFill>
                <a:schemeClr val="bg1"/>
              </a:solidFill>
            </a:endParaRPr>
          </a:p>
        </p:txBody>
      </p:sp>
      <p:sp>
        <p:nvSpPr>
          <p:cNvPr id="5" name="TextBox 4"/>
          <p:cNvSpPr txBox="1"/>
          <p:nvPr/>
        </p:nvSpPr>
        <p:spPr>
          <a:xfrm>
            <a:off x="2699792" y="2564904"/>
            <a:ext cx="3888432" cy="1569660"/>
          </a:xfrm>
          <a:prstGeom prst="rect">
            <a:avLst/>
          </a:prstGeom>
          <a:solidFill>
            <a:srgbClr val="454544"/>
          </a:solidFill>
        </p:spPr>
        <p:txBody>
          <a:bodyPr wrap="square" rtlCol="0">
            <a:spAutoFit/>
          </a:bodyPr>
          <a:lstStyle/>
          <a:p>
            <a:pPr marL="342900" indent="-342900">
              <a:buFont typeface="Arial" panose="020B0604020202020204" pitchFamily="34" charset="0"/>
              <a:buChar char="•"/>
            </a:pPr>
            <a:r>
              <a:rPr lang="en-GB" sz="2400" dirty="0" smtClean="0">
                <a:solidFill>
                  <a:schemeClr val="bg1"/>
                </a:solidFill>
              </a:rPr>
              <a:t>University/employer reference</a:t>
            </a:r>
          </a:p>
          <a:p>
            <a:pPr marL="342900" indent="-342900">
              <a:buFont typeface="Arial" panose="020B0604020202020204" pitchFamily="34" charset="0"/>
              <a:buChar char="•"/>
            </a:pPr>
            <a:r>
              <a:rPr lang="en-GB" sz="2400" dirty="0" smtClean="0">
                <a:solidFill>
                  <a:schemeClr val="bg1"/>
                </a:solidFill>
              </a:rPr>
              <a:t>CV required for some applicants</a:t>
            </a:r>
            <a:endParaRPr lang="en-GB" sz="2400" dirty="0">
              <a:solidFill>
                <a:schemeClr val="bg1"/>
              </a:solidFill>
            </a:endParaRPr>
          </a:p>
        </p:txBody>
      </p:sp>
      <p:sp>
        <p:nvSpPr>
          <p:cNvPr id="6" name="TextBox 5"/>
          <p:cNvSpPr txBox="1"/>
          <p:nvPr/>
        </p:nvSpPr>
        <p:spPr>
          <a:xfrm>
            <a:off x="4662705" y="4293096"/>
            <a:ext cx="3888432" cy="1938992"/>
          </a:xfrm>
          <a:prstGeom prst="rect">
            <a:avLst/>
          </a:prstGeom>
          <a:solidFill>
            <a:srgbClr val="454544"/>
          </a:solidFill>
        </p:spPr>
        <p:txBody>
          <a:bodyPr wrap="square" rtlCol="0">
            <a:spAutoFit/>
          </a:bodyPr>
          <a:lstStyle/>
          <a:p>
            <a:pPr algn="ctr"/>
            <a:r>
              <a:rPr lang="en-GB" sz="2400" b="1" dirty="0" smtClean="0">
                <a:solidFill>
                  <a:schemeClr val="bg1"/>
                </a:solidFill>
              </a:rPr>
              <a:t>Deadline is 28 February 2017 for all countries</a:t>
            </a:r>
          </a:p>
          <a:p>
            <a:pPr marL="342900" indent="-342900">
              <a:buFont typeface="Arial" panose="020B0604020202020204" pitchFamily="34" charset="0"/>
              <a:buChar char="•"/>
            </a:pPr>
            <a:r>
              <a:rPr lang="en-GB" sz="2400" dirty="0" smtClean="0">
                <a:solidFill>
                  <a:schemeClr val="bg1"/>
                </a:solidFill>
              </a:rPr>
              <a:t>Check internal university deadlines – likely to be earlier</a:t>
            </a:r>
            <a:endParaRPr lang="en-GB" sz="2400" dirty="0">
              <a:solidFill>
                <a:schemeClr val="bg1"/>
              </a:solidFill>
            </a:endParaRPr>
          </a:p>
        </p:txBody>
      </p:sp>
    </p:spTree>
    <p:extLst>
      <p:ext uri="{BB962C8B-B14F-4D97-AF65-F5344CB8AC3E}">
        <p14:creationId xmlns:p14="http://schemas.microsoft.com/office/powerpoint/2010/main" val="297609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Preferences</a:t>
            </a:r>
            <a:endParaRPr lang="en-GB" dirty="0"/>
          </a:p>
        </p:txBody>
      </p:sp>
      <p:sp>
        <p:nvSpPr>
          <p:cNvPr id="3" name="Content Placeholder 2"/>
          <p:cNvSpPr>
            <a:spLocks noGrp="1"/>
          </p:cNvSpPr>
          <p:nvPr>
            <p:ph idx="1"/>
          </p:nvPr>
        </p:nvSpPr>
        <p:spPr/>
        <p:txBody>
          <a:bodyPr>
            <a:normAutofit fontScale="92500" lnSpcReduction="20000"/>
          </a:bodyPr>
          <a:lstStyle/>
          <a:p>
            <a:r>
              <a:rPr lang="en-GB" sz="2700" dirty="0" smtClean="0"/>
              <a:t>Preferences </a:t>
            </a:r>
            <a:r>
              <a:rPr lang="en-GB" sz="2700" dirty="0"/>
              <a:t>are for regions , </a:t>
            </a:r>
            <a:r>
              <a:rPr lang="en-GB" sz="2700" u="sng" dirty="0"/>
              <a:t>not </a:t>
            </a:r>
            <a:r>
              <a:rPr lang="en-GB" sz="2700" dirty="0"/>
              <a:t>specific </a:t>
            </a:r>
            <a:r>
              <a:rPr lang="en-GB" sz="2700" dirty="0" smtClean="0"/>
              <a:t>cities/areas</a:t>
            </a:r>
          </a:p>
          <a:p>
            <a:pPr marL="0" indent="0">
              <a:buNone/>
            </a:pPr>
            <a:endParaRPr lang="en-GB" sz="2700" dirty="0"/>
          </a:p>
          <a:p>
            <a:r>
              <a:rPr lang="en-GB" sz="2700" dirty="0" smtClean="0">
                <a:solidFill>
                  <a:srgbClr val="ED1FA8"/>
                </a:solidFill>
              </a:rPr>
              <a:t>Remember </a:t>
            </a:r>
            <a:r>
              <a:rPr lang="en-GB" sz="2700" dirty="0">
                <a:solidFill>
                  <a:srgbClr val="ED1FA8"/>
                </a:solidFill>
              </a:rPr>
              <a:t>that many posts are in smaller towns </a:t>
            </a:r>
          </a:p>
          <a:p>
            <a:endParaRPr lang="en-GB" sz="2700" dirty="0" smtClean="0"/>
          </a:p>
          <a:p>
            <a:pPr marL="0" indent="0">
              <a:buNone/>
            </a:pPr>
            <a:endParaRPr lang="en-GB" sz="2700" dirty="0"/>
          </a:p>
          <a:p>
            <a:r>
              <a:rPr lang="en-GB" sz="2700" dirty="0"/>
              <a:t>Think carefully about your preferences: research each area and provide good </a:t>
            </a:r>
            <a:r>
              <a:rPr lang="en-GB" sz="2700" dirty="0" smtClean="0"/>
              <a:t>reasons</a:t>
            </a:r>
          </a:p>
          <a:p>
            <a:pPr marL="0" indent="0">
              <a:buNone/>
            </a:pPr>
            <a:endParaRPr lang="en-GB" sz="2700" dirty="0"/>
          </a:p>
          <a:p>
            <a:r>
              <a:rPr lang="en-GB" sz="2700" dirty="0" smtClean="0">
                <a:solidFill>
                  <a:srgbClr val="ED1FA8"/>
                </a:solidFill>
              </a:rPr>
              <a:t>Allocation </a:t>
            </a:r>
            <a:r>
              <a:rPr lang="en-GB" sz="2700" dirty="0">
                <a:solidFill>
                  <a:srgbClr val="ED1FA8"/>
                </a:solidFill>
              </a:rPr>
              <a:t>to preferences is not guaranteed –  you must be prepared to accept a post wherever you are allocated </a:t>
            </a:r>
            <a:endParaRPr lang="en-GB" sz="2700" dirty="0"/>
          </a:p>
          <a:p>
            <a:endParaRPr lang="en-GB" dirty="0"/>
          </a:p>
        </p:txBody>
      </p:sp>
    </p:spTree>
    <p:extLst>
      <p:ext uri="{BB962C8B-B14F-4D97-AF65-F5344CB8AC3E}">
        <p14:creationId xmlns:p14="http://schemas.microsoft.com/office/powerpoint/2010/main" val="118843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Points to remember</a:t>
            </a:r>
            <a:endParaRPr lang="en-GB" dirty="0"/>
          </a:p>
        </p:txBody>
      </p:sp>
      <p:sp>
        <p:nvSpPr>
          <p:cNvPr id="3" name="Content Placeholder 2"/>
          <p:cNvSpPr>
            <a:spLocks noGrp="1"/>
          </p:cNvSpPr>
          <p:nvPr>
            <p:ph idx="1"/>
          </p:nvPr>
        </p:nvSpPr>
        <p:spPr/>
        <p:txBody>
          <a:bodyPr>
            <a:normAutofit/>
          </a:bodyPr>
          <a:lstStyle/>
          <a:p>
            <a:r>
              <a:rPr lang="en-GB" sz="2500" dirty="0" smtClean="0"/>
              <a:t>Remember this is a </a:t>
            </a:r>
            <a:r>
              <a:rPr lang="en-GB" sz="2500" dirty="0"/>
              <a:t>job </a:t>
            </a:r>
            <a:r>
              <a:rPr lang="en-GB" sz="2500" dirty="0" smtClean="0"/>
              <a:t>application </a:t>
            </a:r>
          </a:p>
          <a:p>
            <a:pPr marL="0" indent="0">
              <a:buNone/>
            </a:pPr>
            <a:endParaRPr lang="en-GB" sz="2500" dirty="0" smtClean="0"/>
          </a:p>
          <a:p>
            <a:r>
              <a:rPr lang="en-GB" sz="2400" dirty="0" smtClean="0">
                <a:solidFill>
                  <a:srgbClr val="ED1FA8"/>
                </a:solidFill>
              </a:rPr>
              <a:t>Countries </a:t>
            </a:r>
            <a:r>
              <a:rPr lang="en-GB" sz="2400" dirty="0">
                <a:solidFill>
                  <a:srgbClr val="ED1FA8"/>
                </a:solidFill>
              </a:rPr>
              <a:t>requiring assessment/interview should be selected as your first </a:t>
            </a:r>
            <a:r>
              <a:rPr lang="en-GB" sz="2400" dirty="0" smtClean="0">
                <a:solidFill>
                  <a:srgbClr val="ED1FA8"/>
                </a:solidFill>
              </a:rPr>
              <a:t>choice</a:t>
            </a:r>
            <a:endParaRPr lang="en-GB" sz="2400" dirty="0">
              <a:solidFill>
                <a:srgbClr val="ED1FA8"/>
              </a:solidFill>
            </a:endParaRPr>
          </a:p>
          <a:p>
            <a:endParaRPr lang="en-GB" sz="2400" dirty="0">
              <a:solidFill>
                <a:srgbClr val="ED1FA8"/>
              </a:solidFill>
            </a:endParaRPr>
          </a:p>
          <a:p>
            <a:pPr marL="0" indent="0">
              <a:buNone/>
            </a:pPr>
            <a:endParaRPr lang="en-GB" sz="2500" u="sng" dirty="0" smtClean="0"/>
          </a:p>
          <a:p>
            <a:r>
              <a:rPr lang="en-GB" sz="2500" dirty="0"/>
              <a:t>Please tell us about any additional requirements (disability, medical factors, dependents, </a:t>
            </a:r>
            <a:r>
              <a:rPr lang="en-GB" sz="2500" dirty="0" smtClean="0"/>
              <a:t>etc.) </a:t>
            </a:r>
            <a:r>
              <a:rPr lang="en-GB" sz="2500" dirty="0"/>
              <a:t>at the point of application </a:t>
            </a:r>
          </a:p>
          <a:p>
            <a:endParaRPr lang="en-GB" sz="2500" u="sng" dirty="0" smtClean="0"/>
          </a:p>
          <a:p>
            <a:pPr marL="0" indent="0" algn="ctr">
              <a:buNone/>
            </a:pPr>
            <a:endParaRPr lang="en-GB" sz="2500" dirty="0">
              <a:solidFill>
                <a:srgbClr val="ED1FA8"/>
              </a:solidFill>
            </a:endParaRPr>
          </a:p>
          <a:p>
            <a:pPr marL="0" indent="0">
              <a:buNone/>
            </a:pPr>
            <a:endParaRPr lang="en-GB" sz="2200" dirty="0"/>
          </a:p>
        </p:txBody>
      </p:sp>
    </p:spTree>
    <p:extLst>
      <p:ext uri="{BB962C8B-B14F-4D97-AF65-F5344CB8AC3E}">
        <p14:creationId xmlns:p14="http://schemas.microsoft.com/office/powerpoint/2010/main" val="1728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056" y="491624"/>
            <a:ext cx="8496944" cy="369332"/>
          </a:xfrm>
          <a:prstGeom prst="rect">
            <a:avLst/>
          </a:prstGeom>
          <a:noFill/>
        </p:spPr>
        <p:txBody>
          <a:bodyPr wrap="square" rtlCol="0">
            <a:spAutoFit/>
          </a:bodyPr>
          <a:lstStyle/>
          <a:p>
            <a:endParaRPr lang="en-GB" dirty="0">
              <a:solidFill>
                <a:schemeClr val="bg1"/>
              </a:solidFill>
            </a:endParaRPr>
          </a:p>
        </p:txBody>
      </p:sp>
      <p:sp>
        <p:nvSpPr>
          <p:cNvPr id="6" name="Title 1"/>
          <p:cNvSpPr txBox="1">
            <a:spLocks/>
          </p:cNvSpPr>
          <p:nvPr/>
        </p:nvSpPr>
        <p:spPr>
          <a:xfrm>
            <a:off x="323528" y="10479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British Council Sans Black" panose="020B0A04020202020204" pitchFamily="34" charset="0"/>
                <a:ea typeface="+mj-ea"/>
                <a:cs typeface="+mj-cs"/>
              </a:defRPr>
            </a:lvl1pPr>
          </a:lstStyle>
          <a:p>
            <a:r>
              <a:rPr lang="en-GB" dirty="0" smtClean="0">
                <a:solidFill>
                  <a:schemeClr val="bg1"/>
                </a:solidFill>
              </a:rPr>
              <a:t>When will I hear back?</a:t>
            </a:r>
            <a:endParaRPr lang="en-GB" dirty="0">
              <a:solidFill>
                <a:schemeClr val="bg1"/>
              </a:solidFill>
            </a:endParaRPr>
          </a:p>
        </p:txBody>
      </p:sp>
      <p:sp>
        <p:nvSpPr>
          <p:cNvPr id="7" name="TextBox 6"/>
          <p:cNvSpPr txBox="1"/>
          <p:nvPr/>
        </p:nvSpPr>
        <p:spPr>
          <a:xfrm>
            <a:off x="1043608" y="2479075"/>
            <a:ext cx="6336704" cy="1107996"/>
          </a:xfrm>
          <a:prstGeom prst="rect">
            <a:avLst/>
          </a:prstGeom>
          <a:solidFill>
            <a:srgbClr val="454544"/>
          </a:solidFill>
        </p:spPr>
        <p:txBody>
          <a:bodyPr wrap="square" rtlCol="0">
            <a:spAutoFit/>
          </a:bodyPr>
          <a:lstStyle/>
          <a:p>
            <a:pPr algn="ctr"/>
            <a:r>
              <a:rPr lang="en-GB" sz="2200" b="1" dirty="0" smtClean="0">
                <a:solidFill>
                  <a:schemeClr val="bg1"/>
                </a:solidFill>
              </a:rPr>
              <a:t>2. End April</a:t>
            </a:r>
          </a:p>
          <a:p>
            <a:pPr algn="ctr"/>
            <a:r>
              <a:rPr lang="en-GB" sz="2200" dirty="0" smtClean="0">
                <a:solidFill>
                  <a:schemeClr val="bg1"/>
                </a:solidFill>
              </a:rPr>
              <a:t>Confirmation that application has been accepted by British Council</a:t>
            </a:r>
            <a:endParaRPr lang="en-GB" sz="2200" dirty="0">
              <a:solidFill>
                <a:schemeClr val="bg1"/>
              </a:solidFill>
            </a:endParaRPr>
          </a:p>
        </p:txBody>
      </p:sp>
      <p:sp>
        <p:nvSpPr>
          <p:cNvPr id="8" name="TextBox 7"/>
          <p:cNvSpPr txBox="1"/>
          <p:nvPr/>
        </p:nvSpPr>
        <p:spPr>
          <a:xfrm>
            <a:off x="1074334" y="3923852"/>
            <a:ext cx="6336704" cy="1446550"/>
          </a:xfrm>
          <a:prstGeom prst="rect">
            <a:avLst/>
          </a:prstGeom>
          <a:solidFill>
            <a:srgbClr val="454544"/>
          </a:solidFill>
        </p:spPr>
        <p:txBody>
          <a:bodyPr wrap="square" rtlCol="0">
            <a:spAutoFit/>
          </a:bodyPr>
          <a:lstStyle/>
          <a:p>
            <a:pPr algn="ctr"/>
            <a:r>
              <a:rPr lang="en-GB" sz="2200" b="1" dirty="0" smtClean="0">
                <a:solidFill>
                  <a:schemeClr val="bg1"/>
                </a:solidFill>
              </a:rPr>
              <a:t>3. End May / Start June</a:t>
            </a:r>
          </a:p>
          <a:p>
            <a:pPr algn="ctr"/>
            <a:r>
              <a:rPr lang="en-GB" sz="2200" dirty="0" smtClean="0">
                <a:solidFill>
                  <a:schemeClr val="bg1"/>
                </a:solidFill>
              </a:rPr>
              <a:t>- Confirmation that application has been accepted by overseas partners</a:t>
            </a:r>
          </a:p>
          <a:p>
            <a:pPr algn="ctr"/>
            <a:r>
              <a:rPr lang="en-GB" sz="2200" dirty="0" smtClean="0">
                <a:solidFill>
                  <a:schemeClr val="bg1"/>
                </a:solidFill>
              </a:rPr>
              <a:t>- Regional allocation details from British Council</a:t>
            </a:r>
            <a:endParaRPr lang="en-GB" sz="2200" dirty="0">
              <a:solidFill>
                <a:schemeClr val="bg1"/>
              </a:solidFill>
            </a:endParaRPr>
          </a:p>
        </p:txBody>
      </p:sp>
      <p:sp>
        <p:nvSpPr>
          <p:cNvPr id="9" name="TextBox 8"/>
          <p:cNvSpPr txBox="1"/>
          <p:nvPr/>
        </p:nvSpPr>
        <p:spPr>
          <a:xfrm>
            <a:off x="1043608" y="1180667"/>
            <a:ext cx="6336704" cy="1107996"/>
          </a:xfrm>
          <a:prstGeom prst="rect">
            <a:avLst/>
          </a:prstGeom>
          <a:solidFill>
            <a:srgbClr val="454544"/>
          </a:solidFill>
        </p:spPr>
        <p:txBody>
          <a:bodyPr wrap="square" rtlCol="0">
            <a:spAutoFit/>
          </a:bodyPr>
          <a:lstStyle/>
          <a:p>
            <a:pPr algn="ctr"/>
            <a:r>
              <a:rPr lang="en-GB" sz="2200" b="1" dirty="0" smtClean="0">
                <a:solidFill>
                  <a:schemeClr val="bg1"/>
                </a:solidFill>
              </a:rPr>
              <a:t> 1. March - April</a:t>
            </a:r>
          </a:p>
          <a:p>
            <a:pPr algn="ctr"/>
            <a:r>
              <a:rPr lang="en-GB" sz="2200" dirty="0" smtClean="0">
                <a:solidFill>
                  <a:schemeClr val="bg1"/>
                </a:solidFill>
              </a:rPr>
              <a:t>Invitation to assessment/interview for shortlisted candidates (if applicable)</a:t>
            </a:r>
            <a:endParaRPr lang="en-GB" sz="2200" dirty="0">
              <a:solidFill>
                <a:schemeClr val="bg1"/>
              </a:solidFill>
            </a:endParaRPr>
          </a:p>
        </p:txBody>
      </p:sp>
      <p:sp>
        <p:nvSpPr>
          <p:cNvPr id="10" name="TextBox 9"/>
          <p:cNvSpPr txBox="1"/>
          <p:nvPr/>
        </p:nvSpPr>
        <p:spPr>
          <a:xfrm>
            <a:off x="1074334" y="5576878"/>
            <a:ext cx="6336704" cy="769441"/>
          </a:xfrm>
          <a:prstGeom prst="rect">
            <a:avLst/>
          </a:prstGeom>
          <a:solidFill>
            <a:srgbClr val="454544"/>
          </a:solidFill>
        </p:spPr>
        <p:txBody>
          <a:bodyPr wrap="square" rtlCol="0">
            <a:spAutoFit/>
          </a:bodyPr>
          <a:lstStyle/>
          <a:p>
            <a:pPr algn="ctr"/>
            <a:r>
              <a:rPr lang="en-GB" sz="2200" b="1" dirty="0" smtClean="0">
                <a:solidFill>
                  <a:schemeClr val="bg1"/>
                </a:solidFill>
              </a:rPr>
              <a:t>4. June - September</a:t>
            </a:r>
          </a:p>
          <a:p>
            <a:pPr algn="ctr"/>
            <a:r>
              <a:rPr lang="en-GB" sz="2200" dirty="0" smtClean="0">
                <a:solidFill>
                  <a:schemeClr val="bg1"/>
                </a:solidFill>
              </a:rPr>
              <a:t>School allocation details from overseas partners</a:t>
            </a:r>
            <a:endParaRPr lang="en-GB" sz="2200" dirty="0">
              <a:solidFill>
                <a:schemeClr val="bg1"/>
              </a:solidFill>
            </a:endParaRPr>
          </a:p>
        </p:txBody>
      </p:sp>
    </p:spTree>
    <p:extLst>
      <p:ext uri="{BB962C8B-B14F-4D97-AF65-F5344CB8AC3E}">
        <p14:creationId xmlns:p14="http://schemas.microsoft.com/office/powerpoint/2010/main" val="12244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a:t>
            </a:r>
            <a:endParaRPr lang="en-GB" dirty="0"/>
          </a:p>
        </p:txBody>
      </p:sp>
      <p:pic>
        <p:nvPicPr>
          <p:cNvPr id="4" name="Picture 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5525" y="1484784"/>
            <a:ext cx="6667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529604"/>
            <a:ext cx="6667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573016"/>
            <a:ext cx="6667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931" y="4653136"/>
            <a:ext cx="6667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2021036" y="3762712"/>
            <a:ext cx="6284734" cy="477054"/>
          </a:xfrm>
          <a:prstGeom prst="rect">
            <a:avLst/>
          </a:prstGeom>
        </p:spPr>
        <p:txBody>
          <a:bodyPr wrap="none">
            <a:spAutoFit/>
          </a:bodyPr>
          <a:lstStyle/>
          <a:p>
            <a:r>
              <a:rPr lang="en-GB" sz="2500" dirty="0" smtClean="0">
                <a:solidFill>
                  <a:srgbClr val="ED1FA8"/>
                </a:solidFill>
                <a:latin typeface="British Council Sans" panose="020B0504020202020204" pitchFamily="34" charset="0"/>
              </a:rPr>
              <a:t>languageassistants.uk@britishcouncil.org</a:t>
            </a:r>
            <a:endParaRPr lang="en-GB" sz="2500" dirty="0">
              <a:latin typeface="British Council Sans" panose="020B0504020202020204" pitchFamily="34" charset="0"/>
            </a:endParaRPr>
          </a:p>
        </p:txBody>
      </p:sp>
      <p:sp>
        <p:nvSpPr>
          <p:cNvPr id="13" name="Rectangle 12"/>
          <p:cNvSpPr/>
          <p:nvPr/>
        </p:nvSpPr>
        <p:spPr>
          <a:xfrm>
            <a:off x="2001382" y="2688604"/>
            <a:ext cx="2618024" cy="477054"/>
          </a:xfrm>
          <a:prstGeom prst="rect">
            <a:avLst/>
          </a:prstGeom>
        </p:spPr>
        <p:txBody>
          <a:bodyPr wrap="none">
            <a:spAutoFit/>
          </a:bodyPr>
          <a:lstStyle/>
          <a:p>
            <a:r>
              <a:rPr lang="en-GB" sz="2500" dirty="0">
                <a:solidFill>
                  <a:srgbClr val="ED1FA8"/>
                </a:solidFill>
                <a:latin typeface="British Council Sans" panose="020B0504020202020204" pitchFamily="34" charset="0"/>
              </a:rPr>
              <a:t>@</a:t>
            </a:r>
            <a:r>
              <a:rPr lang="en-GB" sz="2500" dirty="0" err="1" smtClean="0">
                <a:solidFill>
                  <a:srgbClr val="ED1FA8"/>
                </a:solidFill>
                <a:latin typeface="British Council Sans" panose="020B0504020202020204" pitchFamily="34" charset="0"/>
              </a:rPr>
              <a:t>Languageasst</a:t>
            </a:r>
            <a:r>
              <a:rPr lang="en-GB" sz="2500" dirty="0" smtClean="0">
                <a:solidFill>
                  <a:srgbClr val="ED1FA8"/>
                </a:solidFill>
                <a:latin typeface="British Council Sans" panose="020B0504020202020204" pitchFamily="34" charset="0"/>
              </a:rPr>
              <a:t> </a:t>
            </a:r>
            <a:endParaRPr lang="en-GB" sz="2500" dirty="0">
              <a:solidFill>
                <a:srgbClr val="ED1FA8"/>
              </a:solidFill>
              <a:latin typeface="British Council Sans" panose="020B0504020202020204" pitchFamily="34" charset="0"/>
            </a:endParaRPr>
          </a:p>
        </p:txBody>
      </p:sp>
      <p:sp>
        <p:nvSpPr>
          <p:cNvPr id="14" name="Rectangle 13"/>
          <p:cNvSpPr/>
          <p:nvPr/>
        </p:nvSpPr>
        <p:spPr>
          <a:xfrm>
            <a:off x="1907704" y="1700808"/>
            <a:ext cx="5567871" cy="754053"/>
          </a:xfrm>
          <a:prstGeom prst="rect">
            <a:avLst/>
          </a:prstGeom>
        </p:spPr>
        <p:txBody>
          <a:bodyPr wrap="none">
            <a:spAutoFit/>
          </a:bodyPr>
          <a:lstStyle/>
          <a:p>
            <a:r>
              <a:rPr lang="en-GB" sz="2500" dirty="0">
                <a:solidFill>
                  <a:srgbClr val="ED1FA8"/>
                </a:solidFill>
                <a:latin typeface="British Council Sans" panose="020B0504020202020204" pitchFamily="34" charset="0"/>
              </a:rPr>
              <a:t>Study Work Create – British Council  </a:t>
            </a:r>
          </a:p>
          <a:p>
            <a:endParaRPr lang="en-GB" dirty="0">
              <a:solidFill>
                <a:srgbClr val="ED1FA8"/>
              </a:solidFill>
              <a:latin typeface="British Council Sans" panose="020B0504020202020204" pitchFamily="34" charset="0"/>
            </a:endParaRPr>
          </a:p>
        </p:txBody>
      </p:sp>
      <p:sp>
        <p:nvSpPr>
          <p:cNvPr id="17" name="Rectangle 16"/>
          <p:cNvSpPr/>
          <p:nvPr/>
        </p:nvSpPr>
        <p:spPr>
          <a:xfrm>
            <a:off x="2001382" y="4863205"/>
            <a:ext cx="2456122" cy="477054"/>
          </a:xfrm>
          <a:prstGeom prst="rect">
            <a:avLst/>
          </a:prstGeom>
        </p:spPr>
        <p:txBody>
          <a:bodyPr wrap="none">
            <a:spAutoFit/>
          </a:bodyPr>
          <a:lstStyle/>
          <a:p>
            <a:r>
              <a:rPr lang="en-GB" sz="2500" dirty="0">
                <a:solidFill>
                  <a:srgbClr val="ED1FA8"/>
                </a:solidFill>
                <a:latin typeface="British Council Sans" panose="020B0504020202020204" pitchFamily="34" charset="0"/>
              </a:rPr>
              <a:t>0161 957 7755</a:t>
            </a:r>
          </a:p>
        </p:txBody>
      </p:sp>
    </p:spTree>
    <p:extLst>
      <p:ext uri="{BB962C8B-B14F-4D97-AF65-F5344CB8AC3E}">
        <p14:creationId xmlns:p14="http://schemas.microsoft.com/office/powerpoint/2010/main" val="2654347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would I do?</a:t>
            </a:r>
            <a:endParaRPr lang="en-GB" dirty="0"/>
          </a:p>
        </p:txBody>
      </p:sp>
      <p:sp>
        <p:nvSpPr>
          <p:cNvPr id="9" name="Content Placeholder 8"/>
          <p:cNvSpPr>
            <a:spLocks noGrp="1"/>
          </p:cNvSpPr>
          <p:nvPr>
            <p:ph idx="1"/>
          </p:nvPr>
        </p:nvSpPr>
        <p:spPr>
          <a:xfrm>
            <a:off x="457200" y="1600200"/>
            <a:ext cx="7859216" cy="4525963"/>
          </a:xfrm>
        </p:spPr>
        <p:txBody>
          <a:bodyPr>
            <a:noAutofit/>
          </a:bodyPr>
          <a:lstStyle/>
          <a:p>
            <a:pPr>
              <a:lnSpc>
                <a:spcPct val="150000"/>
              </a:lnSpc>
            </a:pPr>
            <a:r>
              <a:rPr lang="en-GB" sz="2500" dirty="0"/>
              <a:t>S</a:t>
            </a:r>
            <a:r>
              <a:rPr lang="en-GB" sz="2500" dirty="0" smtClean="0"/>
              <a:t>upport </a:t>
            </a:r>
            <a:r>
              <a:rPr lang="en-GB" sz="2500" dirty="0"/>
              <a:t>the teaching of English in an overseas school or university</a:t>
            </a:r>
          </a:p>
          <a:p>
            <a:pPr>
              <a:lnSpc>
                <a:spcPct val="150000"/>
              </a:lnSpc>
            </a:pPr>
            <a:r>
              <a:rPr lang="en-GB" sz="2500" dirty="0" smtClean="0"/>
              <a:t>Plan </a:t>
            </a:r>
            <a:r>
              <a:rPr lang="en-GB" sz="2500" dirty="0"/>
              <a:t>activities and </a:t>
            </a:r>
            <a:r>
              <a:rPr lang="en-GB" sz="2500" dirty="0" smtClean="0"/>
              <a:t>produce </a:t>
            </a:r>
            <a:r>
              <a:rPr lang="en-GB" sz="2500" dirty="0"/>
              <a:t>resources to help students improve their English</a:t>
            </a:r>
          </a:p>
          <a:p>
            <a:pPr>
              <a:lnSpc>
                <a:spcPct val="150000"/>
              </a:lnSpc>
            </a:pPr>
            <a:r>
              <a:rPr lang="en-GB" sz="2500" dirty="0" smtClean="0"/>
              <a:t>Introduce UK contemporary culture through classroom and extra-curricular activities</a:t>
            </a:r>
          </a:p>
          <a:p>
            <a:pPr>
              <a:lnSpc>
                <a:spcPct val="150000"/>
              </a:lnSpc>
            </a:pPr>
            <a:r>
              <a:rPr lang="en-GB" sz="2500" dirty="0" smtClean="0"/>
              <a:t>Support the running of international projects and activities</a:t>
            </a:r>
            <a:br>
              <a:rPr lang="en-GB" sz="2500" dirty="0" smtClean="0"/>
            </a:br>
            <a:endParaRPr lang="en-GB" sz="2500" dirty="0"/>
          </a:p>
        </p:txBody>
      </p:sp>
      <p:pic>
        <p:nvPicPr>
          <p:cNvPr id="5" name="Picture 4" descr="British-Council-stacked-positiv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04664"/>
            <a:ext cx="1371600" cy="393700"/>
          </a:xfrm>
          <a:prstGeom prst="rect">
            <a:avLst/>
          </a:prstGeom>
        </p:spPr>
      </p:pic>
    </p:spTree>
    <p:extLst>
      <p:ext uri="{BB962C8B-B14F-4D97-AF65-F5344CB8AC3E}">
        <p14:creationId xmlns:p14="http://schemas.microsoft.com/office/powerpoint/2010/main" val="222802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would I gain?</a:t>
            </a:r>
            <a:endParaRPr lang="en-GB" dirty="0"/>
          </a:p>
        </p:txBody>
      </p:sp>
      <p:sp>
        <p:nvSpPr>
          <p:cNvPr id="4" name="TextBox 3"/>
          <p:cNvSpPr txBox="1"/>
          <p:nvPr/>
        </p:nvSpPr>
        <p:spPr>
          <a:xfrm>
            <a:off x="-805" y="1628800"/>
            <a:ext cx="9144000" cy="4448013"/>
          </a:xfrm>
          <a:prstGeom prst="rect">
            <a:avLst/>
          </a:prstGeom>
          <a:noFill/>
        </p:spPr>
        <p:txBody>
          <a:bodyPr wrap="square" rtlCol="0">
            <a:spAutoFit/>
          </a:bodyPr>
          <a:lstStyle/>
          <a:p>
            <a:pPr algn="ctr">
              <a:lnSpc>
                <a:spcPct val="130000"/>
              </a:lnSpc>
              <a:buClr>
                <a:srgbClr val="0000FF"/>
              </a:buClr>
              <a:defRPr/>
            </a:pPr>
            <a:r>
              <a:rPr lang="en-GB" sz="2000" b="1" dirty="0">
                <a:solidFill>
                  <a:srgbClr val="ED1FA8"/>
                </a:solidFill>
                <a:latin typeface="British Council Sans" panose="020B0504020202020204" pitchFamily="34" charset="0"/>
              </a:rPr>
              <a:t>Confidence</a:t>
            </a:r>
            <a:r>
              <a:rPr lang="en-GB" sz="2000" b="1" dirty="0">
                <a:solidFill>
                  <a:srgbClr val="3C3C3B"/>
                </a:solidFill>
                <a:latin typeface="British Council Sans" panose="020B0504020202020204" pitchFamily="34" charset="0"/>
              </a:rPr>
              <a:t>, Independence, Social skills, Cultural awareness, Communication skills, Planning skills, </a:t>
            </a:r>
            <a:r>
              <a:rPr lang="en-GB" sz="2000" b="1" dirty="0">
                <a:solidFill>
                  <a:srgbClr val="ED1FA8"/>
                </a:solidFill>
                <a:latin typeface="British Council Sans" panose="020B0504020202020204" pitchFamily="34" charset="0"/>
              </a:rPr>
              <a:t>Organisational skills</a:t>
            </a:r>
            <a:r>
              <a:rPr lang="en-GB" sz="2000" b="1" dirty="0">
                <a:solidFill>
                  <a:srgbClr val="3C3C3B"/>
                </a:solidFill>
                <a:latin typeface="British Council Sans" panose="020B0504020202020204" pitchFamily="34" charset="0"/>
              </a:rPr>
              <a:t>, Patience, Adaptability, Public speaking experience, Ability to live abroad, </a:t>
            </a:r>
            <a:r>
              <a:rPr lang="en-GB" sz="2000" b="1" dirty="0">
                <a:solidFill>
                  <a:srgbClr val="ED1FA8"/>
                </a:solidFill>
                <a:latin typeface="British Council Sans" panose="020B0504020202020204" pitchFamily="34" charset="0"/>
              </a:rPr>
              <a:t>Improved language skills</a:t>
            </a:r>
            <a:r>
              <a:rPr lang="en-GB" sz="2000" b="1" dirty="0">
                <a:solidFill>
                  <a:srgbClr val="3C3C3B"/>
                </a:solidFill>
                <a:latin typeface="British Council Sans" panose="020B0504020202020204" pitchFamily="34" charset="0"/>
              </a:rPr>
              <a:t>, Self-sufficiency, Self-reliance, Budgeting skills, Ability to live alone, Maturity, Resilience, Initiative, Teamwork skills, Open-mindedness, </a:t>
            </a:r>
            <a:r>
              <a:rPr lang="en-GB" sz="2000" b="1" dirty="0">
                <a:solidFill>
                  <a:srgbClr val="ED1FA8"/>
                </a:solidFill>
                <a:latin typeface="British Council Sans" panose="020B0504020202020204" pitchFamily="34" charset="0"/>
              </a:rPr>
              <a:t>Time management skills</a:t>
            </a:r>
            <a:r>
              <a:rPr lang="en-GB" sz="2000" b="1" dirty="0">
                <a:solidFill>
                  <a:srgbClr val="3C3C3B"/>
                </a:solidFill>
                <a:latin typeface="British Council Sans" panose="020B0504020202020204" pitchFamily="34" charset="0"/>
              </a:rPr>
              <a:t>, Assertion, Self-Knowledge, Resourcefulness, Presentation skills, Perseverance, Ability to cope in a wide range of situations, Tolerance, Problem-solving, Self-motivation, Diplomacy, </a:t>
            </a:r>
            <a:r>
              <a:rPr lang="en-GB" sz="2000" b="1" dirty="0">
                <a:solidFill>
                  <a:srgbClr val="ED1FA8"/>
                </a:solidFill>
                <a:latin typeface="British Council Sans" panose="020B0504020202020204" pitchFamily="34" charset="0"/>
              </a:rPr>
              <a:t>Leadership,</a:t>
            </a:r>
            <a:r>
              <a:rPr lang="en-GB" sz="2000" b="1" dirty="0">
                <a:solidFill>
                  <a:srgbClr val="3C3C3B"/>
                </a:solidFill>
                <a:latin typeface="British Council Sans" panose="020B0504020202020204" pitchFamily="34" charset="0"/>
              </a:rPr>
              <a:t> Creativity, </a:t>
            </a:r>
            <a:r>
              <a:rPr lang="en-GB" sz="2000" b="1" dirty="0">
                <a:solidFill>
                  <a:srgbClr val="ED1FA8"/>
                </a:solidFill>
                <a:latin typeface="British Council Sans" panose="020B0504020202020204" pitchFamily="34" charset="0"/>
              </a:rPr>
              <a:t>Professional work experience</a:t>
            </a:r>
            <a:r>
              <a:rPr lang="en-GB" sz="2000" b="1" dirty="0">
                <a:solidFill>
                  <a:srgbClr val="3C3C3B"/>
                </a:solidFill>
                <a:latin typeface="British Council Sans" panose="020B0504020202020204" pitchFamily="34" charset="0"/>
              </a:rPr>
              <a:t>, Listening skills, Negotiation skills, Research skills, Ability to improvise</a:t>
            </a:r>
          </a:p>
        </p:txBody>
      </p:sp>
      <p:pic>
        <p:nvPicPr>
          <p:cNvPr id="5" name="Picture 4" descr="British-Council-stacked-positiv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04664"/>
            <a:ext cx="1371600" cy="393700"/>
          </a:xfrm>
          <a:prstGeom prst="rect">
            <a:avLst/>
          </a:prstGeom>
        </p:spPr>
      </p:pic>
    </p:spTree>
    <p:extLst>
      <p:ext uri="{BB962C8B-B14F-4D97-AF65-F5344CB8AC3E}">
        <p14:creationId xmlns:p14="http://schemas.microsoft.com/office/powerpoint/2010/main" val="2205990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Am I eligible?</a:t>
            </a:r>
            <a:endParaRPr lang="en-GB" dirty="0"/>
          </a:p>
        </p:txBody>
      </p:sp>
      <p:sp>
        <p:nvSpPr>
          <p:cNvPr id="3" name="Content Placeholder 2"/>
          <p:cNvSpPr>
            <a:spLocks noGrp="1"/>
          </p:cNvSpPr>
          <p:nvPr>
            <p:ph idx="1"/>
          </p:nvPr>
        </p:nvSpPr>
        <p:spPr/>
        <p:txBody>
          <a:bodyPr>
            <a:normAutofit/>
          </a:bodyPr>
          <a:lstStyle/>
          <a:p>
            <a:r>
              <a:rPr lang="en-GB" sz="2500" dirty="0" smtClean="0"/>
              <a:t>Native level English speakers</a:t>
            </a:r>
          </a:p>
          <a:p>
            <a:r>
              <a:rPr lang="en-GB" sz="2500" dirty="0"/>
              <a:t>Irish/EU/UK passport </a:t>
            </a:r>
            <a:r>
              <a:rPr lang="en-GB" sz="2500" dirty="0" smtClean="0"/>
              <a:t>holders</a:t>
            </a:r>
          </a:p>
          <a:p>
            <a:r>
              <a:rPr lang="en-GB" sz="2500" dirty="0" smtClean="0"/>
              <a:t>Secondary school education in UK/ROI</a:t>
            </a:r>
          </a:p>
          <a:p>
            <a:r>
              <a:rPr lang="en-GB" sz="2500" dirty="0" smtClean="0"/>
              <a:t>Completed 2 years of higher education</a:t>
            </a:r>
          </a:p>
          <a:p>
            <a:r>
              <a:rPr lang="en-GB" sz="2500" dirty="0" smtClean="0"/>
              <a:t>Target language level</a:t>
            </a:r>
          </a:p>
          <a:p>
            <a:r>
              <a:rPr lang="en-GB" sz="2500" dirty="0" smtClean="0"/>
              <a:t>Flexibility and availability</a:t>
            </a:r>
          </a:p>
          <a:p>
            <a:r>
              <a:rPr lang="en-GB" sz="2500" dirty="0" smtClean="0"/>
              <a:t>International Child Protection Certificate</a:t>
            </a:r>
          </a:p>
          <a:p>
            <a:pPr marL="0" indent="0">
              <a:buNone/>
            </a:pPr>
            <a:endParaRPr lang="en-GB" sz="2500" dirty="0" smtClean="0"/>
          </a:p>
          <a:p>
            <a:pPr marL="0" indent="0" algn="ctr">
              <a:buNone/>
            </a:pPr>
            <a:r>
              <a:rPr lang="en-GB" sz="2500" dirty="0" smtClean="0">
                <a:solidFill>
                  <a:srgbClr val="ED1FA8"/>
                </a:solidFill>
              </a:rPr>
              <a:t>Some country-specific eligibility criteria - see </a:t>
            </a:r>
            <a:r>
              <a:rPr lang="en-GB" sz="2500" dirty="0">
                <a:solidFill>
                  <a:srgbClr val="ED1FA8"/>
                </a:solidFill>
              </a:rPr>
              <a:t>country pages on </a:t>
            </a:r>
            <a:r>
              <a:rPr lang="en-GB" sz="2500" dirty="0" smtClean="0">
                <a:solidFill>
                  <a:srgbClr val="ED1FA8"/>
                </a:solidFill>
              </a:rPr>
              <a:t>website for details</a:t>
            </a:r>
            <a:endParaRPr lang="en-GB" sz="2500" dirty="0">
              <a:solidFill>
                <a:srgbClr val="ED1FA8"/>
              </a:solidFill>
            </a:endParaRPr>
          </a:p>
          <a:p>
            <a:pPr marL="0" indent="0">
              <a:buNone/>
            </a:pPr>
            <a:endParaRPr lang="en-GB" sz="2200" dirty="0"/>
          </a:p>
        </p:txBody>
      </p:sp>
      <p:pic>
        <p:nvPicPr>
          <p:cNvPr id="4" name="Picture 3" descr="British-Council-stacked-positiv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404664"/>
            <a:ext cx="1371600" cy="393700"/>
          </a:xfrm>
          <a:prstGeom prst="rect">
            <a:avLst/>
          </a:prstGeom>
        </p:spPr>
      </p:pic>
    </p:spTree>
    <p:extLst>
      <p:ext uri="{BB962C8B-B14F-4D97-AF65-F5344CB8AC3E}">
        <p14:creationId xmlns:p14="http://schemas.microsoft.com/office/powerpoint/2010/main" val="64988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 t="1" r="9655" b="-1"/>
          <a:stretch/>
        </p:blipFill>
        <p:spPr>
          <a:xfrm>
            <a:off x="-180528" y="-27384"/>
            <a:ext cx="9577064" cy="6885989"/>
          </a:xfrm>
        </p:spPr>
      </p:pic>
      <p:sp>
        <p:nvSpPr>
          <p:cNvPr id="2" name="Title 1"/>
          <p:cNvSpPr>
            <a:spLocks noGrp="1"/>
          </p:cNvSpPr>
          <p:nvPr>
            <p:ph type="title"/>
          </p:nvPr>
        </p:nvSpPr>
        <p:spPr/>
        <p:txBody>
          <a:bodyPr/>
          <a:lstStyle/>
          <a:p>
            <a:r>
              <a:rPr lang="en-GB" dirty="0" smtClean="0">
                <a:solidFill>
                  <a:schemeClr val="bg1"/>
                </a:solidFill>
              </a:rPr>
              <a:t>Where could I go?</a:t>
            </a:r>
            <a:endParaRPr lang="en-GB" dirty="0">
              <a:solidFill>
                <a:schemeClr val="bg1"/>
              </a:solidFill>
            </a:endParaRPr>
          </a:p>
        </p:txBody>
      </p:sp>
      <p:sp>
        <p:nvSpPr>
          <p:cNvPr id="7" name="TextBox 6"/>
          <p:cNvSpPr txBox="1"/>
          <p:nvPr/>
        </p:nvSpPr>
        <p:spPr>
          <a:xfrm>
            <a:off x="251520" y="1359927"/>
            <a:ext cx="8280920" cy="3293209"/>
          </a:xfrm>
          <a:prstGeom prst="rect">
            <a:avLst/>
          </a:prstGeom>
          <a:noFill/>
        </p:spPr>
        <p:txBody>
          <a:bodyPr wrap="square" rtlCol="0">
            <a:spAutoFit/>
          </a:bodyPr>
          <a:lstStyle/>
          <a:p>
            <a:pPr marL="342900" indent="-342900">
              <a:buFont typeface="Arial" panose="020B0604020202020204" pitchFamily="34" charset="0"/>
              <a:buChar char="•"/>
            </a:pPr>
            <a:r>
              <a:rPr lang="en-GB" sz="2800" dirty="0" smtClean="0">
                <a:solidFill>
                  <a:schemeClr val="bg1"/>
                </a:solidFill>
                <a:latin typeface="British Council Sans" panose="020B0504020202020204" pitchFamily="34" charset="0"/>
              </a:rPr>
              <a:t>14 countries on offer</a:t>
            </a:r>
          </a:p>
          <a:p>
            <a:pPr marL="342900" indent="-342900">
              <a:buFont typeface="Arial" panose="020B0604020202020204" pitchFamily="34" charset="0"/>
              <a:buChar char="•"/>
            </a:pPr>
            <a:r>
              <a:rPr lang="en-GB" sz="2800" dirty="0" smtClean="0">
                <a:solidFill>
                  <a:schemeClr val="bg1"/>
                </a:solidFill>
                <a:latin typeface="British Council Sans" panose="020B0504020202020204" pitchFamily="34" charset="0"/>
              </a:rPr>
              <a:t>French, German, Spanish, Italian and Mandarin speaking</a:t>
            </a:r>
          </a:p>
          <a:p>
            <a:endParaRPr lang="en-GB" sz="2800" dirty="0" smtClean="0">
              <a:solidFill>
                <a:schemeClr val="bg1"/>
              </a:solidFill>
              <a:latin typeface="British Council Sans" panose="020B0504020202020204" pitchFamily="34" charset="0"/>
            </a:endParaRPr>
          </a:p>
          <a:p>
            <a:r>
              <a:rPr lang="en-GB" sz="2400" dirty="0" smtClean="0">
                <a:solidFill>
                  <a:schemeClr val="bg1"/>
                </a:solidFill>
                <a:latin typeface="British Council Sans" panose="020B0504020202020204" pitchFamily="34" charset="0"/>
              </a:rPr>
              <a:t>Argentina, Austria, Belgium, Canada, Chile, China, Colombia, Ecuador, France, Germany, Italy, </a:t>
            </a:r>
          </a:p>
          <a:p>
            <a:r>
              <a:rPr lang="en-GB" sz="2400" dirty="0" smtClean="0">
                <a:solidFill>
                  <a:schemeClr val="bg1"/>
                </a:solidFill>
                <a:latin typeface="British Council Sans" panose="020B0504020202020204" pitchFamily="34" charset="0"/>
              </a:rPr>
              <a:t>Mexico, Spain, Switzerland</a:t>
            </a:r>
          </a:p>
          <a:p>
            <a:pPr marL="342900" indent="-342900">
              <a:buFont typeface="Arial" panose="020B0604020202020204" pitchFamily="34" charset="0"/>
              <a:buChar char="•"/>
            </a:pPr>
            <a:endParaRPr lang="en-GB" sz="2400" dirty="0">
              <a:solidFill>
                <a:schemeClr val="bg1"/>
              </a:solidFill>
              <a:latin typeface="British Council Sans" panose="020B0504020202020204" pitchFamily="34" charset="0"/>
            </a:endParaRPr>
          </a:p>
        </p:txBody>
      </p:sp>
    </p:spTree>
    <p:extLst>
      <p:ext uri="{BB962C8B-B14F-4D97-AF65-F5344CB8AC3E}">
        <p14:creationId xmlns:p14="http://schemas.microsoft.com/office/powerpoint/2010/main" val="1993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K_EDI1B_MS002\HOME$\lynseypilcher\Desktop\port_of_nice_france_630x3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8681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529208" y="764704"/>
            <a:ext cx="5338936" cy="1143000"/>
          </a:xfrm>
        </p:spPr>
        <p:txBody>
          <a:bodyPr>
            <a:normAutofit fontScale="90000"/>
          </a:bodyPr>
          <a:lstStyle/>
          <a:p>
            <a:r>
              <a:rPr lang="en-GB" dirty="0" smtClean="0">
                <a:solidFill>
                  <a:schemeClr val="bg1"/>
                </a:solidFill>
              </a:rPr>
              <a:t>French Speaking Countries</a:t>
            </a:r>
            <a:endParaRPr lang="en-GB" dirty="0">
              <a:solidFill>
                <a:schemeClr val="bg1"/>
              </a:solidFill>
            </a:endParaRPr>
          </a:p>
        </p:txBody>
      </p:sp>
      <p:sp>
        <p:nvSpPr>
          <p:cNvPr id="19" name="Content Placeholder 6"/>
          <p:cNvSpPr>
            <a:spLocks noGrp="1"/>
          </p:cNvSpPr>
          <p:nvPr>
            <p:ph sz="half" idx="2"/>
          </p:nvPr>
        </p:nvSpPr>
        <p:spPr/>
        <p:txBody>
          <a:bodyPr>
            <a:normAutofit/>
          </a:bodyPr>
          <a:lstStyle/>
          <a:p>
            <a:pPr marL="0" indent="0">
              <a:buNone/>
            </a:pPr>
            <a:endParaRPr lang="en-GB" sz="2000" b="1" dirty="0" smtClean="0">
              <a:solidFill>
                <a:schemeClr val="bg1"/>
              </a:solidFill>
            </a:endParaRPr>
          </a:p>
          <a:p>
            <a:pPr marL="0" indent="0">
              <a:buNone/>
            </a:pPr>
            <a:r>
              <a:rPr lang="en-GB" sz="2000" b="1" dirty="0" smtClean="0">
                <a:solidFill>
                  <a:schemeClr val="bg1"/>
                </a:solidFill>
              </a:rPr>
              <a:t>B1 level French</a:t>
            </a:r>
          </a:p>
          <a:p>
            <a:endParaRPr lang="en-GB" sz="2000" dirty="0">
              <a:solidFill>
                <a:schemeClr val="bg1"/>
              </a:solidFill>
            </a:endParaRPr>
          </a:p>
          <a:p>
            <a:pPr marL="0" indent="0">
              <a:buNone/>
            </a:pPr>
            <a:r>
              <a:rPr lang="en-GB" sz="2000" b="1" dirty="0" smtClean="0">
                <a:solidFill>
                  <a:schemeClr val="bg1"/>
                </a:solidFill>
              </a:rPr>
              <a:t>France</a:t>
            </a:r>
          </a:p>
          <a:p>
            <a:pPr>
              <a:buFontTx/>
              <a:buChar char="-"/>
            </a:pPr>
            <a:r>
              <a:rPr lang="en-GB" sz="2000" dirty="0" smtClean="0">
                <a:solidFill>
                  <a:schemeClr val="bg1"/>
                </a:solidFill>
              </a:rPr>
              <a:t>c.1000 posts available</a:t>
            </a:r>
          </a:p>
          <a:p>
            <a:pPr>
              <a:buFontTx/>
              <a:buChar char="-"/>
            </a:pPr>
            <a:r>
              <a:rPr lang="en-GB" sz="2000" dirty="0" smtClean="0">
                <a:solidFill>
                  <a:schemeClr val="bg1"/>
                </a:solidFill>
              </a:rPr>
              <a:t>1 October – 30 April</a:t>
            </a:r>
          </a:p>
          <a:p>
            <a:pPr>
              <a:buFontTx/>
              <a:buChar char="-"/>
            </a:pPr>
            <a:r>
              <a:rPr lang="en-GB" sz="2000" dirty="0" smtClean="0">
                <a:solidFill>
                  <a:schemeClr val="bg1"/>
                </a:solidFill>
              </a:rPr>
              <a:t>12 hours per week</a:t>
            </a:r>
          </a:p>
          <a:p>
            <a:pPr>
              <a:buFontTx/>
              <a:buChar char="-"/>
            </a:pPr>
            <a:r>
              <a:rPr lang="en-GB" sz="2000" dirty="0" smtClean="0">
                <a:solidFill>
                  <a:schemeClr val="bg1"/>
                </a:solidFill>
              </a:rPr>
              <a:t>€800 per month net (more in </a:t>
            </a:r>
            <a:r>
              <a:rPr lang="en-GB" sz="2000" dirty="0" err="1" smtClean="0">
                <a:solidFill>
                  <a:schemeClr val="bg1"/>
                </a:solidFill>
              </a:rPr>
              <a:t>Outre-mer</a:t>
            </a:r>
            <a:r>
              <a:rPr lang="en-GB" sz="2000" dirty="0" smtClean="0">
                <a:solidFill>
                  <a:schemeClr val="bg1"/>
                </a:solidFill>
              </a:rPr>
              <a:t>)</a:t>
            </a:r>
          </a:p>
          <a:p>
            <a:pPr>
              <a:buFontTx/>
              <a:buChar char="-"/>
            </a:pPr>
            <a:r>
              <a:rPr lang="en-GB" sz="2000" dirty="0" smtClean="0">
                <a:solidFill>
                  <a:schemeClr val="bg1"/>
                </a:solidFill>
              </a:rPr>
              <a:t>Aged 35 or under</a:t>
            </a:r>
          </a:p>
          <a:p>
            <a:pPr>
              <a:buFontTx/>
              <a:buChar char="-"/>
            </a:pPr>
            <a:endParaRPr lang="en-GB" sz="2000" dirty="0">
              <a:solidFill>
                <a:schemeClr val="bg1"/>
              </a:solidFill>
            </a:endParaRPr>
          </a:p>
          <a:p>
            <a:pPr marL="0" indent="0">
              <a:buNone/>
            </a:pPr>
            <a:r>
              <a:rPr lang="en-GB" sz="2000" b="1" dirty="0">
                <a:solidFill>
                  <a:schemeClr val="bg1"/>
                </a:solidFill>
              </a:rPr>
              <a:t>Belgium</a:t>
            </a:r>
          </a:p>
          <a:p>
            <a:pPr>
              <a:buFontTx/>
              <a:buChar char="-"/>
            </a:pPr>
            <a:r>
              <a:rPr lang="en-GB" sz="2000" dirty="0">
                <a:solidFill>
                  <a:schemeClr val="bg1"/>
                </a:solidFill>
              </a:rPr>
              <a:t>c.7 posts available</a:t>
            </a:r>
          </a:p>
          <a:p>
            <a:pPr>
              <a:buFontTx/>
              <a:buChar char="-"/>
            </a:pPr>
            <a:r>
              <a:rPr lang="en-GB" sz="2000" dirty="0">
                <a:solidFill>
                  <a:schemeClr val="bg1"/>
                </a:solidFill>
              </a:rPr>
              <a:t>1 October – 31 May</a:t>
            </a:r>
          </a:p>
          <a:p>
            <a:pPr>
              <a:buFontTx/>
              <a:buChar char="-"/>
            </a:pPr>
            <a:r>
              <a:rPr lang="en-GB" sz="2000" dirty="0">
                <a:solidFill>
                  <a:schemeClr val="bg1"/>
                </a:solidFill>
              </a:rPr>
              <a:t>12 hours per week</a:t>
            </a:r>
          </a:p>
          <a:p>
            <a:pPr>
              <a:buFontTx/>
              <a:buChar char="-"/>
            </a:pPr>
            <a:r>
              <a:rPr lang="en-GB" sz="2000" dirty="0">
                <a:solidFill>
                  <a:schemeClr val="bg1"/>
                </a:solidFill>
              </a:rPr>
              <a:t>€870 per month </a:t>
            </a:r>
            <a:r>
              <a:rPr lang="en-GB" sz="2000" dirty="0" smtClean="0">
                <a:solidFill>
                  <a:schemeClr val="bg1"/>
                </a:solidFill>
              </a:rPr>
              <a:t>net</a:t>
            </a:r>
          </a:p>
          <a:p>
            <a:pPr>
              <a:buFontTx/>
              <a:buChar char="-"/>
            </a:pPr>
            <a:r>
              <a:rPr lang="en-GB" sz="2000" dirty="0" smtClean="0">
                <a:solidFill>
                  <a:schemeClr val="bg1"/>
                </a:solidFill>
              </a:rPr>
              <a:t>Aged 30 or under</a:t>
            </a:r>
            <a:endParaRPr lang="en-GB" sz="2000" dirty="0">
              <a:solidFill>
                <a:schemeClr val="bg1"/>
              </a:solidFill>
            </a:endParaRPr>
          </a:p>
          <a:p>
            <a:pPr marL="0" indent="0">
              <a:buNone/>
            </a:pPr>
            <a:endParaRPr lang="en-GB" sz="2000" dirty="0" smtClean="0">
              <a:solidFill>
                <a:schemeClr val="bg1"/>
              </a:solidFill>
            </a:endParaRPr>
          </a:p>
          <a:p>
            <a:pPr>
              <a:buFontTx/>
              <a:buChar char="-"/>
            </a:pPr>
            <a:endParaRPr lang="en-GB" sz="2000" dirty="0" smtClean="0">
              <a:solidFill>
                <a:schemeClr val="bg1"/>
              </a:solidFill>
            </a:endParaRPr>
          </a:p>
          <a:p>
            <a:pPr>
              <a:buFontTx/>
              <a:buChar char="-"/>
            </a:pPr>
            <a:endParaRPr lang="en-GB" sz="2000" dirty="0" smtClean="0">
              <a:solidFill>
                <a:schemeClr val="bg1"/>
              </a:solidFill>
            </a:endParaRPr>
          </a:p>
          <a:p>
            <a:pPr marL="0" indent="0">
              <a:buNone/>
            </a:pPr>
            <a:endParaRPr lang="en-GB" dirty="0"/>
          </a:p>
        </p:txBody>
      </p:sp>
      <p:pic>
        <p:nvPicPr>
          <p:cNvPr id="6" name="Picture 5" descr="British-Council-stacked-positiv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07814"/>
            <a:ext cx="1371600" cy="393700"/>
          </a:xfrm>
          <a:prstGeom prst="rect">
            <a:avLst/>
          </a:prstGeom>
        </p:spPr>
      </p:pic>
    </p:spTree>
    <p:extLst>
      <p:ext uri="{BB962C8B-B14F-4D97-AF65-F5344CB8AC3E}">
        <p14:creationId xmlns:p14="http://schemas.microsoft.com/office/powerpoint/2010/main" val="296622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K_EDI1B_MS002\HOME$\lynseypilcher\Desktop\aerial_view_of_quebec_c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613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47890" y="601514"/>
            <a:ext cx="5338936" cy="1143000"/>
          </a:xfrm>
        </p:spPr>
        <p:txBody>
          <a:bodyPr>
            <a:normAutofit fontScale="90000"/>
          </a:bodyPr>
          <a:lstStyle/>
          <a:p>
            <a:r>
              <a:rPr lang="en-GB" dirty="0" smtClean="0">
                <a:solidFill>
                  <a:schemeClr val="bg1"/>
                </a:solidFill>
              </a:rPr>
              <a:t>French Speaking Countries</a:t>
            </a:r>
            <a:endParaRPr lang="en-GB" dirty="0">
              <a:solidFill>
                <a:schemeClr val="bg1"/>
              </a:solidFill>
            </a:endParaRPr>
          </a:p>
        </p:txBody>
      </p:sp>
      <p:sp>
        <p:nvSpPr>
          <p:cNvPr id="19" name="Content Placeholder 6"/>
          <p:cNvSpPr>
            <a:spLocks noGrp="1"/>
          </p:cNvSpPr>
          <p:nvPr>
            <p:ph sz="half" idx="2"/>
          </p:nvPr>
        </p:nvSpPr>
        <p:spPr/>
        <p:txBody>
          <a:bodyPr>
            <a:normAutofit lnSpcReduction="10000"/>
          </a:bodyPr>
          <a:lstStyle/>
          <a:p>
            <a:pPr marL="0" indent="0">
              <a:buNone/>
            </a:pPr>
            <a:endParaRPr lang="en-GB" sz="2000" b="1" dirty="0" smtClean="0">
              <a:solidFill>
                <a:schemeClr val="bg1"/>
              </a:solidFill>
            </a:endParaRPr>
          </a:p>
          <a:p>
            <a:pPr marL="0" indent="0">
              <a:buNone/>
            </a:pPr>
            <a:r>
              <a:rPr lang="en-GB" sz="2000" b="1" dirty="0" smtClean="0">
                <a:solidFill>
                  <a:schemeClr val="bg1"/>
                </a:solidFill>
              </a:rPr>
              <a:t>B1 level French</a:t>
            </a:r>
          </a:p>
          <a:p>
            <a:pPr marL="0" indent="0">
              <a:buNone/>
            </a:pPr>
            <a:endParaRPr lang="en-GB" sz="2000" dirty="0">
              <a:solidFill>
                <a:schemeClr val="bg1"/>
              </a:solidFill>
            </a:endParaRPr>
          </a:p>
          <a:p>
            <a:pPr marL="0" indent="0">
              <a:buNone/>
            </a:pPr>
            <a:r>
              <a:rPr lang="en-GB" sz="1900" b="1" dirty="0">
                <a:solidFill>
                  <a:schemeClr val="bg1"/>
                </a:solidFill>
              </a:rPr>
              <a:t>Canada (Quebec)</a:t>
            </a:r>
          </a:p>
          <a:p>
            <a:pPr>
              <a:buFontTx/>
              <a:buChar char="-"/>
            </a:pPr>
            <a:r>
              <a:rPr lang="en-GB" sz="1900" dirty="0">
                <a:solidFill>
                  <a:schemeClr val="bg1"/>
                </a:solidFill>
              </a:rPr>
              <a:t>c. 30 posts available</a:t>
            </a:r>
          </a:p>
          <a:p>
            <a:pPr>
              <a:buFontTx/>
              <a:buChar char="-"/>
            </a:pPr>
            <a:r>
              <a:rPr lang="en-GB" sz="1900" dirty="0">
                <a:solidFill>
                  <a:schemeClr val="bg1"/>
                </a:solidFill>
              </a:rPr>
              <a:t>1 </a:t>
            </a:r>
            <a:r>
              <a:rPr lang="en-GB" sz="1900" dirty="0" smtClean="0">
                <a:solidFill>
                  <a:schemeClr val="bg1"/>
                </a:solidFill>
              </a:rPr>
              <a:t>September– </a:t>
            </a:r>
            <a:r>
              <a:rPr lang="en-GB" sz="1900" dirty="0">
                <a:solidFill>
                  <a:schemeClr val="bg1"/>
                </a:solidFill>
              </a:rPr>
              <a:t>31 May</a:t>
            </a:r>
          </a:p>
          <a:p>
            <a:pPr>
              <a:buFontTx/>
              <a:buChar char="-"/>
            </a:pPr>
            <a:r>
              <a:rPr lang="en-GB" sz="1900" dirty="0">
                <a:solidFill>
                  <a:schemeClr val="bg1"/>
                </a:solidFill>
              </a:rPr>
              <a:t>18 hours per week</a:t>
            </a:r>
          </a:p>
          <a:p>
            <a:pPr>
              <a:buFontTx/>
              <a:buChar char="-"/>
            </a:pPr>
            <a:r>
              <a:rPr lang="en-GB" sz="1900" dirty="0">
                <a:solidFill>
                  <a:schemeClr val="bg1"/>
                </a:solidFill>
              </a:rPr>
              <a:t>$</a:t>
            </a:r>
            <a:r>
              <a:rPr lang="en-GB" sz="1900" dirty="0" smtClean="0">
                <a:solidFill>
                  <a:schemeClr val="bg1"/>
                </a:solidFill>
              </a:rPr>
              <a:t>1,700 </a:t>
            </a:r>
            <a:r>
              <a:rPr lang="en-GB" sz="1900" dirty="0">
                <a:solidFill>
                  <a:schemeClr val="bg1"/>
                </a:solidFill>
              </a:rPr>
              <a:t>per month </a:t>
            </a:r>
            <a:r>
              <a:rPr lang="en-GB" sz="1900" dirty="0" smtClean="0">
                <a:solidFill>
                  <a:schemeClr val="bg1"/>
                </a:solidFill>
              </a:rPr>
              <a:t>net</a:t>
            </a:r>
          </a:p>
          <a:p>
            <a:pPr>
              <a:buFontTx/>
              <a:buChar char="-"/>
            </a:pPr>
            <a:r>
              <a:rPr lang="en-GB" sz="1900" dirty="0" smtClean="0">
                <a:solidFill>
                  <a:schemeClr val="bg1"/>
                </a:solidFill>
              </a:rPr>
              <a:t>Further assessment / interview</a:t>
            </a:r>
          </a:p>
          <a:p>
            <a:pPr>
              <a:buFontTx/>
              <a:buChar char="-"/>
            </a:pPr>
            <a:r>
              <a:rPr lang="en-GB" sz="1900" dirty="0" smtClean="0">
                <a:solidFill>
                  <a:schemeClr val="bg1"/>
                </a:solidFill>
              </a:rPr>
              <a:t>Aged 30 or under</a:t>
            </a:r>
          </a:p>
          <a:p>
            <a:pPr>
              <a:buFontTx/>
              <a:buChar char="-"/>
            </a:pPr>
            <a:r>
              <a:rPr lang="en-GB" sz="1900" dirty="0" smtClean="0">
                <a:solidFill>
                  <a:schemeClr val="bg1"/>
                </a:solidFill>
              </a:rPr>
              <a:t>UK/Irish passport</a:t>
            </a:r>
            <a:endParaRPr lang="en-GB" sz="1900" dirty="0">
              <a:solidFill>
                <a:schemeClr val="bg1"/>
              </a:solidFill>
            </a:endParaRPr>
          </a:p>
          <a:p>
            <a:pPr marL="0" indent="0">
              <a:buNone/>
            </a:pPr>
            <a:endParaRPr lang="en-GB" sz="1900" b="1" dirty="0">
              <a:solidFill>
                <a:schemeClr val="bg1"/>
              </a:solidFill>
            </a:endParaRPr>
          </a:p>
          <a:p>
            <a:pPr marL="0" indent="0">
              <a:buNone/>
            </a:pPr>
            <a:r>
              <a:rPr lang="en-GB" sz="1900" b="1" dirty="0" smtClean="0">
                <a:solidFill>
                  <a:schemeClr val="bg1"/>
                </a:solidFill>
              </a:rPr>
              <a:t>Switzerland (French)</a:t>
            </a:r>
          </a:p>
          <a:p>
            <a:pPr>
              <a:buFontTx/>
              <a:buChar char="-"/>
            </a:pPr>
            <a:r>
              <a:rPr lang="en-GB" sz="1900" dirty="0" smtClean="0">
                <a:solidFill>
                  <a:schemeClr val="bg1"/>
                </a:solidFill>
              </a:rPr>
              <a:t>c.6 posts available</a:t>
            </a:r>
          </a:p>
          <a:p>
            <a:pPr>
              <a:buFontTx/>
              <a:buChar char="-"/>
            </a:pPr>
            <a:r>
              <a:rPr lang="en-GB" sz="1900" dirty="0" smtClean="0">
                <a:solidFill>
                  <a:schemeClr val="bg1"/>
                </a:solidFill>
              </a:rPr>
              <a:t>August/September – June/July</a:t>
            </a:r>
          </a:p>
          <a:p>
            <a:pPr>
              <a:buFontTx/>
              <a:buChar char="-"/>
            </a:pPr>
            <a:r>
              <a:rPr lang="en-GB" sz="1900" dirty="0" smtClean="0">
                <a:solidFill>
                  <a:schemeClr val="bg1"/>
                </a:solidFill>
              </a:rPr>
              <a:t>12 hours per week</a:t>
            </a:r>
          </a:p>
          <a:p>
            <a:pPr>
              <a:buFontTx/>
              <a:buChar char="-"/>
            </a:pPr>
            <a:r>
              <a:rPr lang="en-GB" sz="1900" dirty="0" smtClean="0">
                <a:solidFill>
                  <a:schemeClr val="bg1"/>
                </a:solidFill>
              </a:rPr>
              <a:t>2600 SF per month net</a:t>
            </a:r>
          </a:p>
          <a:p>
            <a:pPr>
              <a:buFontTx/>
              <a:buChar char="-"/>
            </a:pPr>
            <a:r>
              <a:rPr lang="en-GB" sz="1900" dirty="0" smtClean="0">
                <a:solidFill>
                  <a:schemeClr val="bg1"/>
                </a:solidFill>
              </a:rPr>
              <a:t>Aged 21-30</a:t>
            </a:r>
          </a:p>
          <a:p>
            <a:pPr>
              <a:buFontTx/>
              <a:buChar char="-"/>
            </a:pPr>
            <a:endParaRPr lang="en-GB" sz="1800" dirty="0" smtClean="0">
              <a:solidFill>
                <a:schemeClr val="bg1"/>
              </a:solidFill>
            </a:endParaRPr>
          </a:p>
          <a:p>
            <a:pPr marL="0" indent="0">
              <a:buNone/>
            </a:pPr>
            <a:endParaRPr lang="en-GB" sz="1800" dirty="0"/>
          </a:p>
        </p:txBody>
      </p:sp>
      <p:pic>
        <p:nvPicPr>
          <p:cNvPr id="6" name="Picture 5" descr="British-Council-stacked-positiv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6" y="207814"/>
            <a:ext cx="1371600" cy="393700"/>
          </a:xfrm>
          <a:prstGeom prst="rect">
            <a:avLst/>
          </a:prstGeom>
        </p:spPr>
      </p:pic>
    </p:spTree>
    <p:extLst>
      <p:ext uri="{BB962C8B-B14F-4D97-AF65-F5344CB8AC3E}">
        <p14:creationId xmlns:p14="http://schemas.microsoft.com/office/powerpoint/2010/main" val="273842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UK_EDI1B_MS002\HOME$\lynseypilcher\Desktop\german_cas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9613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66222" y="194911"/>
            <a:ext cx="5338936" cy="1642194"/>
          </a:xfrm>
        </p:spPr>
        <p:txBody>
          <a:bodyPr>
            <a:normAutofit/>
          </a:bodyPr>
          <a:lstStyle/>
          <a:p>
            <a:r>
              <a:rPr lang="en-GB" sz="4000" dirty="0" smtClean="0"/>
              <a:t>German Speaking Countries</a:t>
            </a:r>
            <a:endParaRPr lang="en-GB" sz="4000" dirty="0"/>
          </a:p>
        </p:txBody>
      </p:sp>
      <p:sp>
        <p:nvSpPr>
          <p:cNvPr id="19" name="Content Placeholder 6"/>
          <p:cNvSpPr>
            <a:spLocks noGrp="1"/>
          </p:cNvSpPr>
          <p:nvPr>
            <p:ph sz="half" idx="2"/>
          </p:nvPr>
        </p:nvSpPr>
        <p:spPr/>
        <p:txBody>
          <a:bodyPr>
            <a:normAutofit lnSpcReduction="10000"/>
          </a:bodyPr>
          <a:lstStyle/>
          <a:p>
            <a:pPr marL="0" indent="0">
              <a:buNone/>
            </a:pPr>
            <a:endParaRPr lang="en-GB" sz="2000" b="1" dirty="0" smtClean="0">
              <a:solidFill>
                <a:schemeClr val="bg1"/>
              </a:solidFill>
            </a:endParaRPr>
          </a:p>
          <a:p>
            <a:pPr marL="0" indent="0">
              <a:buNone/>
            </a:pPr>
            <a:r>
              <a:rPr lang="en-GB" sz="2000" b="1" dirty="0" smtClean="0">
                <a:solidFill>
                  <a:schemeClr val="bg1"/>
                </a:solidFill>
              </a:rPr>
              <a:t>B1 level German</a:t>
            </a:r>
          </a:p>
          <a:p>
            <a:endParaRPr lang="en-GB" sz="2000" dirty="0">
              <a:solidFill>
                <a:schemeClr val="bg1"/>
              </a:solidFill>
            </a:endParaRPr>
          </a:p>
          <a:p>
            <a:pPr marL="0" indent="0">
              <a:buNone/>
            </a:pPr>
            <a:r>
              <a:rPr lang="en-GB" sz="2000" b="1" dirty="0" smtClean="0">
                <a:solidFill>
                  <a:schemeClr val="bg1"/>
                </a:solidFill>
              </a:rPr>
              <a:t>Germany</a:t>
            </a:r>
          </a:p>
          <a:p>
            <a:pPr>
              <a:buFontTx/>
              <a:buChar char="-"/>
            </a:pPr>
            <a:r>
              <a:rPr lang="en-GB" sz="2000" dirty="0" smtClean="0">
                <a:solidFill>
                  <a:schemeClr val="bg1"/>
                </a:solidFill>
              </a:rPr>
              <a:t>c.300 posts available</a:t>
            </a:r>
          </a:p>
          <a:p>
            <a:pPr>
              <a:buFontTx/>
              <a:buChar char="-"/>
            </a:pPr>
            <a:r>
              <a:rPr lang="en-GB" sz="2000" dirty="0" smtClean="0">
                <a:solidFill>
                  <a:schemeClr val="bg1"/>
                </a:solidFill>
              </a:rPr>
              <a:t>1 September – 31 May</a:t>
            </a:r>
          </a:p>
          <a:p>
            <a:pPr>
              <a:buFontTx/>
              <a:buChar char="-"/>
            </a:pPr>
            <a:r>
              <a:rPr lang="en-GB" sz="2000" dirty="0" smtClean="0">
                <a:solidFill>
                  <a:schemeClr val="bg1"/>
                </a:solidFill>
              </a:rPr>
              <a:t>Some shorter posts available (semester 1)</a:t>
            </a:r>
          </a:p>
          <a:p>
            <a:pPr>
              <a:buFontTx/>
              <a:buChar char="-"/>
            </a:pPr>
            <a:r>
              <a:rPr lang="en-GB" sz="2000" dirty="0" smtClean="0">
                <a:solidFill>
                  <a:schemeClr val="bg1"/>
                </a:solidFill>
              </a:rPr>
              <a:t>12 hours per week</a:t>
            </a:r>
          </a:p>
          <a:p>
            <a:pPr>
              <a:buFontTx/>
              <a:buChar char="-"/>
            </a:pPr>
            <a:r>
              <a:rPr lang="en-GB" sz="2000" dirty="0" smtClean="0">
                <a:solidFill>
                  <a:schemeClr val="bg1"/>
                </a:solidFill>
              </a:rPr>
              <a:t>€800 per month net</a:t>
            </a:r>
          </a:p>
          <a:p>
            <a:pPr>
              <a:buFontTx/>
              <a:buChar char="-"/>
            </a:pPr>
            <a:r>
              <a:rPr lang="en-GB" sz="2000" dirty="0" smtClean="0">
                <a:solidFill>
                  <a:schemeClr val="bg1"/>
                </a:solidFill>
              </a:rPr>
              <a:t>Aged 30 or under</a:t>
            </a:r>
          </a:p>
          <a:p>
            <a:pPr marL="0" indent="0">
              <a:buNone/>
            </a:pPr>
            <a:endParaRPr lang="en-GB" sz="2000" dirty="0">
              <a:solidFill>
                <a:schemeClr val="bg1"/>
              </a:solidFill>
            </a:endParaRPr>
          </a:p>
          <a:p>
            <a:pPr marL="0" indent="0">
              <a:buNone/>
            </a:pPr>
            <a:r>
              <a:rPr lang="en-GB" sz="2000" b="1" dirty="0" smtClean="0">
                <a:solidFill>
                  <a:schemeClr val="bg1"/>
                </a:solidFill>
              </a:rPr>
              <a:t>Austria</a:t>
            </a:r>
          </a:p>
          <a:p>
            <a:pPr>
              <a:buFontTx/>
              <a:buChar char="-"/>
            </a:pPr>
            <a:r>
              <a:rPr lang="en-GB" sz="2000" dirty="0" smtClean="0">
                <a:solidFill>
                  <a:schemeClr val="bg1"/>
                </a:solidFill>
              </a:rPr>
              <a:t>c.120 posts available</a:t>
            </a:r>
          </a:p>
          <a:p>
            <a:pPr>
              <a:buFontTx/>
              <a:buChar char="-"/>
            </a:pPr>
            <a:r>
              <a:rPr lang="en-GB" sz="2000" dirty="0" smtClean="0">
                <a:solidFill>
                  <a:schemeClr val="bg1"/>
                </a:solidFill>
              </a:rPr>
              <a:t>1 October– 31 May</a:t>
            </a:r>
          </a:p>
          <a:p>
            <a:pPr>
              <a:buFontTx/>
              <a:buChar char="-"/>
            </a:pPr>
            <a:r>
              <a:rPr lang="en-GB" sz="2000" dirty="0" smtClean="0">
                <a:solidFill>
                  <a:schemeClr val="bg1"/>
                </a:solidFill>
              </a:rPr>
              <a:t>1 or 2 semester options</a:t>
            </a:r>
          </a:p>
          <a:p>
            <a:pPr>
              <a:buFontTx/>
              <a:buChar char="-"/>
            </a:pPr>
            <a:r>
              <a:rPr lang="en-GB" sz="2000" dirty="0" smtClean="0">
                <a:solidFill>
                  <a:schemeClr val="bg1"/>
                </a:solidFill>
              </a:rPr>
              <a:t>13 hours per week</a:t>
            </a:r>
          </a:p>
          <a:p>
            <a:pPr>
              <a:buFontTx/>
              <a:buChar char="-"/>
            </a:pPr>
            <a:r>
              <a:rPr lang="en-GB" sz="2000" dirty="0" smtClean="0">
                <a:solidFill>
                  <a:schemeClr val="bg1"/>
                </a:solidFill>
              </a:rPr>
              <a:t>€1133 per month net</a:t>
            </a:r>
          </a:p>
          <a:p>
            <a:pPr>
              <a:buFontTx/>
              <a:buChar char="-"/>
            </a:pPr>
            <a:r>
              <a:rPr lang="en-GB" sz="2000" dirty="0" smtClean="0">
                <a:solidFill>
                  <a:schemeClr val="bg1"/>
                </a:solidFill>
              </a:rPr>
              <a:t>Aged 30 or under</a:t>
            </a:r>
          </a:p>
          <a:p>
            <a:pPr>
              <a:buFontTx/>
              <a:buChar char="-"/>
            </a:pPr>
            <a:endParaRPr lang="en-GB" sz="2000" dirty="0" smtClean="0">
              <a:solidFill>
                <a:schemeClr val="bg1"/>
              </a:solidFill>
            </a:endParaRPr>
          </a:p>
          <a:p>
            <a:pPr marL="0" indent="0">
              <a:buNone/>
            </a:pPr>
            <a:endParaRPr lang="en-GB" dirty="0"/>
          </a:p>
        </p:txBody>
      </p:sp>
      <p:pic>
        <p:nvPicPr>
          <p:cNvPr id="9" name="Picture 8" descr="British-Council-stacked-positiv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68667"/>
            <a:ext cx="1371600" cy="393700"/>
          </a:xfrm>
          <a:prstGeom prst="rect">
            <a:avLst/>
          </a:prstGeom>
        </p:spPr>
      </p:pic>
    </p:spTree>
    <p:extLst>
      <p:ext uri="{BB962C8B-B14F-4D97-AF65-F5344CB8AC3E}">
        <p14:creationId xmlns:p14="http://schemas.microsoft.com/office/powerpoint/2010/main" val="332684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1364</TotalTime>
  <Words>2819</Words>
  <Application>Microsoft Office PowerPoint</Application>
  <PresentationFormat>On-screen Show (4:3)</PresentationFormat>
  <Paragraphs>388</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What we’ll cover</vt:lpstr>
      <vt:lpstr>What would I do?</vt:lpstr>
      <vt:lpstr>What would I gain?</vt:lpstr>
      <vt:lpstr>Am I eligible?</vt:lpstr>
      <vt:lpstr>Where could I go?</vt:lpstr>
      <vt:lpstr>French Speaking Countries</vt:lpstr>
      <vt:lpstr>French Speaking Countries</vt:lpstr>
      <vt:lpstr>German Speaking Countries</vt:lpstr>
      <vt:lpstr>German Speaking Countries</vt:lpstr>
      <vt:lpstr>Spanish Speaking Countries</vt:lpstr>
      <vt:lpstr>Spanish Speaking Countries</vt:lpstr>
      <vt:lpstr>Spanish Speaking Countries</vt:lpstr>
      <vt:lpstr>Spanish Speaking Countries</vt:lpstr>
      <vt:lpstr>Spanish Speaking Countries</vt:lpstr>
      <vt:lpstr>Spanish Speaking Countries</vt:lpstr>
      <vt:lpstr>Italy</vt:lpstr>
      <vt:lpstr>China</vt:lpstr>
      <vt:lpstr>PowerPoint Presentation</vt:lpstr>
      <vt:lpstr>How do I apply?</vt:lpstr>
      <vt:lpstr>Preferences</vt:lpstr>
      <vt:lpstr>Points to remember</vt:lpstr>
      <vt:lpstr>PowerPoint Presentation</vt:lpstr>
      <vt:lpstr>Contact</vt:lpstr>
    </vt:vector>
  </TitlesOfParts>
  <Company>British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Sam (Education and Society)</dc:creator>
  <cp:lastModifiedBy>Thomson, Stephanie (Education &amp; Society)</cp:lastModifiedBy>
  <cp:revision>57</cp:revision>
  <dcterms:created xsi:type="dcterms:W3CDTF">2016-10-10T15:10:47Z</dcterms:created>
  <dcterms:modified xsi:type="dcterms:W3CDTF">2016-11-18T11:34:08Z</dcterms:modified>
</cp:coreProperties>
</file>