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445" r:id="rId2"/>
    <p:sldId id="260" r:id="rId3"/>
    <p:sldId id="449" r:id="rId4"/>
    <p:sldId id="262" r:id="rId5"/>
    <p:sldId id="382" r:id="rId6"/>
    <p:sldId id="386" r:id="rId7"/>
    <p:sldId id="383" r:id="rId8"/>
    <p:sldId id="384" r:id="rId9"/>
    <p:sldId id="261" r:id="rId10"/>
    <p:sldId id="448" r:id="rId11"/>
    <p:sldId id="265" r:id="rId12"/>
    <p:sldId id="267" r:id="rId13"/>
    <p:sldId id="268" r:id="rId14"/>
    <p:sldId id="269" r:id="rId15"/>
    <p:sldId id="266" r:id="rId16"/>
    <p:sldId id="380" r:id="rId17"/>
    <p:sldId id="446" r:id="rId18"/>
    <p:sldId id="387" r:id="rId19"/>
    <p:sldId id="282" r:id="rId20"/>
    <p:sldId id="381" r:id="rId21"/>
    <p:sldId id="272" r:id="rId22"/>
    <p:sldId id="271" r:id="rId23"/>
    <p:sldId id="388" r:id="rId24"/>
    <p:sldId id="389" r:id="rId25"/>
    <p:sldId id="390" r:id="rId26"/>
    <p:sldId id="270" r:id="rId27"/>
    <p:sldId id="447" r:id="rId28"/>
    <p:sldId id="391" r:id="rId29"/>
    <p:sldId id="264" r:id="rId30"/>
    <p:sldId id="3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 Wright" initials="LW" lastIdx="21" clrIdx="0">
    <p:extLst>
      <p:ext uri="{19B8F6BF-5375-455C-9EA6-DF929625EA0E}">
        <p15:presenceInfo xmlns:p15="http://schemas.microsoft.com/office/powerpoint/2012/main" userId="5ce65eed244961ce" providerId="Windows Live"/>
      </p:ext>
    </p:extLst>
  </p:cmAuthor>
  <p:cmAuthor id="2" name="HP" initials="H" lastIdx="17" clrIdx="1">
    <p:extLst>
      <p:ext uri="{19B8F6BF-5375-455C-9EA6-DF929625EA0E}">
        <p15:presenceInfo xmlns:p15="http://schemas.microsoft.com/office/powerpoint/2012/main" userId="HP" providerId="None"/>
      </p:ext>
    </p:extLst>
  </p:cmAuthor>
  <p:cmAuthor id="3" name="Rob Unwin" initials="MOU" lastIdx="27" clrIdx="2">
    <p:extLst>
      <p:ext uri="{19B8F6BF-5375-455C-9EA6-DF929625EA0E}">
        <p15:presenceInfo xmlns:p15="http://schemas.microsoft.com/office/powerpoint/2012/main" userId="Rob Unwin" providerId="None"/>
      </p:ext>
    </p:extLst>
  </p:cmAuthor>
  <p:cmAuthor id="4" name="Belgeonne, Clive" initials="BC" lastIdx="11" clrIdx="3">
    <p:extLst>
      <p:ext uri="{19B8F6BF-5375-455C-9EA6-DF929625EA0E}">
        <p15:presenceInfo xmlns:p15="http://schemas.microsoft.com/office/powerpoint/2012/main" userId="S::dscb24@hallam.shu.ac.uk::0d01761e-f309-49b5-ba63-ea98ba7d53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58"/>
    <a:srgbClr val="5EB45E"/>
    <a:srgbClr val="008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66"/>
    <p:restoredTop sz="77211" autoAdjust="0"/>
  </p:normalViewPr>
  <p:slideViewPr>
    <p:cSldViewPr snapToGrid="0" snapToObjects="1" showGuides="1">
      <p:cViewPr varScale="1">
        <p:scale>
          <a:sx n="81" d="100"/>
          <a:sy n="81" d="100"/>
        </p:scale>
        <p:origin x="216" y="528"/>
      </p:cViewPr>
      <p:guideLst/>
    </p:cSldViewPr>
  </p:slideViewPr>
  <p:notesTextViewPr>
    <p:cViewPr>
      <p:scale>
        <a:sx n="1" d="1"/>
        <a:sy n="1" d="1"/>
      </p:scale>
      <p:origin x="0" y="0"/>
    </p:cViewPr>
  </p:notesTextViewPr>
  <p:sorterViewPr>
    <p:cViewPr>
      <p:scale>
        <a:sx n="74" d="100"/>
        <a:sy n="74" d="100"/>
      </p:scale>
      <p:origin x="0" y="0"/>
    </p:cViewPr>
  </p:sorterViewPr>
  <p:notesViewPr>
    <p:cSldViewPr snapToGrid="0" snapToObjects="1">
      <p:cViewPr varScale="1">
        <p:scale>
          <a:sx n="82" d="100"/>
          <a:sy n="82" d="100"/>
        </p:scale>
        <p:origin x="173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58170-33B2-3247-A601-BCE5BFC762D5}" type="doc">
      <dgm:prSet loTypeId="urn:microsoft.com/office/officeart/2005/8/layout/gear1" loCatId="relationship" qsTypeId="urn:microsoft.com/office/officeart/2005/8/quickstyle/simple4#1" qsCatId="simple" csTypeId="urn:microsoft.com/office/officeart/2005/8/colors/accent1_2#1" csCatId="accent1" phldr="1"/>
      <dgm:spPr/>
    </dgm:pt>
    <dgm:pt modelId="{747BBDA2-78F6-B34D-8B15-20B91A2338C1}">
      <dgm:prSet phldrT="[Text]"/>
      <dgm:spPr>
        <a:gradFill rotWithShape="0">
          <a:gsLst>
            <a:gs pos="0">
              <a:srgbClr val="008B75"/>
            </a:gs>
            <a:gs pos="49000">
              <a:srgbClr val="008B75"/>
            </a:gs>
            <a:gs pos="100000">
              <a:srgbClr val="008B75"/>
            </a:gs>
          </a:gsLst>
        </a:gradFill>
      </dgm:spPr>
      <dgm:t>
        <a:bodyPr/>
        <a:lstStyle/>
        <a:p>
          <a:r>
            <a:rPr lang="en-US" b="1" i="0" dirty="0">
              <a:latin typeface="British Council Sans" panose="020B0504020202020204" pitchFamily="34" charset="0"/>
              <a:cs typeface="British Council Sans" panose="020B0504020202020204" pitchFamily="34" charset="0"/>
            </a:rPr>
            <a:t>Power relations</a:t>
          </a:r>
        </a:p>
      </dgm:t>
    </dgm:pt>
    <dgm:pt modelId="{D8731B3F-9E20-0C49-AF9B-2B011ABD9741}" type="parTrans" cxnId="{7D87B828-846F-CE49-A4B8-FE8604D4E711}">
      <dgm:prSet/>
      <dgm:spPr/>
      <dgm:t>
        <a:bodyPr/>
        <a:lstStyle/>
        <a:p>
          <a:endParaRPr lang="en-US"/>
        </a:p>
      </dgm:t>
    </dgm:pt>
    <dgm:pt modelId="{2E724E80-D998-204B-B04C-F6917C1BECF5}" type="sibTrans" cxnId="{7D87B828-846F-CE49-A4B8-FE8604D4E711}">
      <dgm:prSet/>
      <dgm:spPr>
        <a:gradFill rotWithShape="0">
          <a:gsLst>
            <a:gs pos="0">
              <a:srgbClr val="5EB45E"/>
            </a:gs>
            <a:gs pos="50000">
              <a:srgbClr val="5EB45E"/>
            </a:gs>
            <a:gs pos="100000">
              <a:srgbClr val="5EB45E"/>
            </a:gs>
          </a:gsLst>
        </a:gradFill>
      </dgm:spPr>
      <dgm:t>
        <a:bodyPr/>
        <a:lstStyle/>
        <a:p>
          <a:endParaRPr lang="en-US"/>
        </a:p>
      </dgm:t>
    </dgm:pt>
    <dgm:pt modelId="{801D40BD-3592-3446-AF64-F3D57EA748D9}">
      <dgm:prSet phldrT="[Text]" custT="1"/>
      <dgm:spPr>
        <a:gradFill rotWithShape="0">
          <a:gsLst>
            <a:gs pos="0">
              <a:srgbClr val="008B75"/>
            </a:gs>
            <a:gs pos="50000">
              <a:srgbClr val="008B75"/>
            </a:gs>
            <a:gs pos="100000">
              <a:srgbClr val="008B75"/>
            </a:gs>
          </a:gsLst>
        </a:gradFill>
      </dgm:spPr>
      <dgm:t>
        <a:bodyPr/>
        <a:lstStyle/>
        <a:p>
          <a:r>
            <a:rPr lang="en-US" sz="3200" b="1" i="0" dirty="0">
              <a:latin typeface="British Council Sans" panose="020B0504020202020204" pitchFamily="34" charset="0"/>
              <a:cs typeface="British Council Sans" panose="020B0504020202020204" pitchFamily="34" charset="0"/>
            </a:rPr>
            <a:t>Gender roles</a:t>
          </a:r>
        </a:p>
      </dgm:t>
    </dgm:pt>
    <dgm:pt modelId="{51BAEB5C-2E9A-204E-B0DC-9F7701FCFD32}" type="parTrans" cxnId="{52208C09-1EA6-D743-BDB8-EF983B8DCDB4}">
      <dgm:prSet/>
      <dgm:spPr/>
      <dgm:t>
        <a:bodyPr/>
        <a:lstStyle/>
        <a:p>
          <a:endParaRPr lang="en-US"/>
        </a:p>
      </dgm:t>
    </dgm:pt>
    <dgm:pt modelId="{2CBD4455-FAEB-9E48-BE47-3D3D32703691}" type="sibTrans" cxnId="{52208C09-1EA6-D743-BDB8-EF983B8DCDB4}">
      <dgm:prSet/>
      <dgm:spPr>
        <a:gradFill rotWithShape="0">
          <a:gsLst>
            <a:gs pos="0">
              <a:srgbClr val="5EB45E"/>
            </a:gs>
            <a:gs pos="50000">
              <a:srgbClr val="5EB45E"/>
            </a:gs>
            <a:gs pos="99000">
              <a:srgbClr val="5EB45E"/>
            </a:gs>
          </a:gsLst>
        </a:gradFill>
      </dgm:spPr>
      <dgm:t>
        <a:bodyPr/>
        <a:lstStyle/>
        <a:p>
          <a:endParaRPr lang="en-US"/>
        </a:p>
      </dgm:t>
    </dgm:pt>
    <dgm:pt modelId="{68931CA1-CE39-4D48-AC3B-5D105C4FB33B}">
      <dgm:prSet phldrT="[Text]"/>
      <dgm:spPr>
        <a:gradFill rotWithShape="0">
          <a:gsLst>
            <a:gs pos="0">
              <a:srgbClr val="008B75"/>
            </a:gs>
            <a:gs pos="50000">
              <a:srgbClr val="008B75"/>
            </a:gs>
            <a:gs pos="100000">
              <a:srgbClr val="008B75"/>
            </a:gs>
          </a:gsLst>
        </a:gradFill>
      </dgm:spPr>
      <dgm:t>
        <a:bodyPr/>
        <a:lstStyle/>
        <a:p>
          <a:r>
            <a:rPr lang="en-US" b="1" i="0" dirty="0">
              <a:latin typeface="British Council Sans" panose="020B0504020202020204" pitchFamily="34" charset="0"/>
              <a:cs typeface="British Council Sans" panose="020B0504020202020204" pitchFamily="34" charset="0"/>
            </a:rPr>
            <a:t>Social norms</a:t>
          </a:r>
        </a:p>
      </dgm:t>
    </dgm:pt>
    <dgm:pt modelId="{CED12411-6BA3-064B-93DD-B600E475F261}" type="sibTrans" cxnId="{4DA4746F-F32A-384A-B01A-6D11D45CF86C}">
      <dgm:prSet/>
      <dgm:spPr/>
      <dgm:t>
        <a:bodyPr/>
        <a:lstStyle/>
        <a:p>
          <a:endParaRPr lang="en-US"/>
        </a:p>
      </dgm:t>
    </dgm:pt>
    <dgm:pt modelId="{FCA92ED6-3696-9E42-AD88-06A7B2DA2BF2}" type="parTrans" cxnId="{4DA4746F-F32A-384A-B01A-6D11D45CF86C}">
      <dgm:prSet/>
      <dgm:spPr/>
      <dgm:t>
        <a:bodyPr/>
        <a:lstStyle/>
        <a:p>
          <a:endParaRPr lang="en-US"/>
        </a:p>
      </dgm:t>
    </dgm:pt>
    <dgm:pt modelId="{AC95A9C4-9E3B-F24A-9A7F-32C7FC680B50}" type="pres">
      <dgm:prSet presAssocID="{65658170-33B2-3247-A601-BCE5BFC762D5}" presName="composite" presStyleCnt="0">
        <dgm:presLayoutVars>
          <dgm:chMax val="3"/>
          <dgm:animLvl val="lvl"/>
          <dgm:resizeHandles val="exact"/>
        </dgm:presLayoutVars>
      </dgm:prSet>
      <dgm:spPr/>
    </dgm:pt>
    <dgm:pt modelId="{97B30C9D-7F7A-4B4C-9919-982945E4B52A}" type="pres">
      <dgm:prSet presAssocID="{68931CA1-CE39-4D48-AC3B-5D105C4FB33B}" presName="gear1" presStyleLbl="node1" presStyleIdx="0" presStyleCnt="3" custScaleX="67087" custScaleY="69247" custLinFactNeighborX="11234" custLinFactNeighborY="-43713">
        <dgm:presLayoutVars>
          <dgm:chMax val="1"/>
          <dgm:bulletEnabled val="1"/>
        </dgm:presLayoutVars>
      </dgm:prSet>
      <dgm:spPr/>
    </dgm:pt>
    <dgm:pt modelId="{97C48292-1255-9B41-8945-A2A06EAA5FCE}" type="pres">
      <dgm:prSet presAssocID="{68931CA1-CE39-4D48-AC3B-5D105C4FB33B}" presName="gear1srcNode" presStyleLbl="node1" presStyleIdx="0" presStyleCnt="3"/>
      <dgm:spPr/>
    </dgm:pt>
    <dgm:pt modelId="{A52AB941-DAE5-4945-AAC0-01D286E2EE1F}" type="pres">
      <dgm:prSet presAssocID="{68931CA1-CE39-4D48-AC3B-5D105C4FB33B}" presName="gear1dstNode" presStyleLbl="node1" presStyleIdx="0" presStyleCnt="3"/>
      <dgm:spPr/>
    </dgm:pt>
    <dgm:pt modelId="{3D1A435F-64D3-5747-864C-115A6E1D3B72}" type="pres">
      <dgm:prSet presAssocID="{747BBDA2-78F6-B34D-8B15-20B91A2338C1}" presName="gear2" presStyleLbl="node1" presStyleIdx="1" presStyleCnt="3" custLinFactNeighborX="3752" custLinFactNeighborY="-3752">
        <dgm:presLayoutVars>
          <dgm:chMax val="1"/>
          <dgm:bulletEnabled val="1"/>
        </dgm:presLayoutVars>
      </dgm:prSet>
      <dgm:spPr/>
    </dgm:pt>
    <dgm:pt modelId="{F8B22C24-0CA0-1F45-9BE8-1F7394DA5EF6}" type="pres">
      <dgm:prSet presAssocID="{747BBDA2-78F6-B34D-8B15-20B91A2338C1}" presName="gear2srcNode" presStyleLbl="node1" presStyleIdx="1" presStyleCnt="3"/>
      <dgm:spPr/>
    </dgm:pt>
    <dgm:pt modelId="{7E5DFD66-AE89-114D-A835-43F5EAC037FC}" type="pres">
      <dgm:prSet presAssocID="{747BBDA2-78F6-B34D-8B15-20B91A2338C1}" presName="gear2dstNode" presStyleLbl="node1" presStyleIdx="1" presStyleCnt="3"/>
      <dgm:spPr/>
    </dgm:pt>
    <dgm:pt modelId="{CE9D5B1E-54EF-6E4C-80C8-789A5AF6BBE3}" type="pres">
      <dgm:prSet presAssocID="{801D40BD-3592-3446-AF64-F3D57EA748D9}" presName="gear3" presStyleLbl="node1" presStyleIdx="2" presStyleCnt="3" custLinFactNeighborX="3128" custLinFactNeighborY="-3128"/>
      <dgm:spPr/>
    </dgm:pt>
    <dgm:pt modelId="{ED3D735C-A87E-D341-A11F-58D9A4CEB146}" type="pres">
      <dgm:prSet presAssocID="{801D40BD-3592-3446-AF64-F3D57EA748D9}" presName="gear3tx" presStyleLbl="node1" presStyleIdx="2" presStyleCnt="3">
        <dgm:presLayoutVars>
          <dgm:chMax val="1"/>
          <dgm:bulletEnabled val="1"/>
        </dgm:presLayoutVars>
      </dgm:prSet>
      <dgm:spPr/>
    </dgm:pt>
    <dgm:pt modelId="{5839E597-4FF5-C948-A572-D53821932840}" type="pres">
      <dgm:prSet presAssocID="{801D40BD-3592-3446-AF64-F3D57EA748D9}" presName="gear3srcNode" presStyleLbl="node1" presStyleIdx="2" presStyleCnt="3"/>
      <dgm:spPr/>
    </dgm:pt>
    <dgm:pt modelId="{63A7204A-78A7-F845-A492-AB140D65AC44}" type="pres">
      <dgm:prSet presAssocID="{801D40BD-3592-3446-AF64-F3D57EA748D9}" presName="gear3dstNode" presStyleLbl="node1" presStyleIdx="2" presStyleCnt="3"/>
      <dgm:spPr/>
    </dgm:pt>
    <dgm:pt modelId="{B3932FFD-F7EF-6A42-8807-75540359BD42}" type="pres">
      <dgm:prSet presAssocID="{CED12411-6BA3-064B-93DD-B600E475F261}" presName="connector1" presStyleLbl="sibTrans2D1" presStyleIdx="0" presStyleCnt="3" custAng="6397934" custFlipVert="1" custFlipHor="1" custScaleX="7834" custScaleY="1435" custLinFactX="12752" custLinFactNeighborX="100000" custLinFactNeighborY="83189"/>
      <dgm:spPr/>
    </dgm:pt>
    <dgm:pt modelId="{370E3A41-5EAB-F34F-B9D4-DA30D2E03738}" type="pres">
      <dgm:prSet presAssocID="{2E724E80-D998-204B-B04C-F6917C1BECF5}" presName="connector2" presStyleLbl="sibTrans2D1" presStyleIdx="1" presStyleCnt="3" custLinFactNeighborX="2936" custLinFactNeighborY="-2936"/>
      <dgm:spPr/>
    </dgm:pt>
    <dgm:pt modelId="{127DB5D0-272C-754E-8F52-9382A1B6268E}" type="pres">
      <dgm:prSet presAssocID="{2CBD4455-FAEB-9E48-BE47-3D3D32703691}" presName="connector3" presStyleLbl="sibTrans2D1" presStyleIdx="2" presStyleCnt="3" custLinFactNeighborX="2720" custLinFactNeighborY="-2720"/>
      <dgm:spPr/>
    </dgm:pt>
  </dgm:ptLst>
  <dgm:cxnLst>
    <dgm:cxn modelId="{576ACE00-7D62-4A25-AE85-5E354E56FF23}" type="presOf" srcId="{68931CA1-CE39-4D48-AC3B-5D105C4FB33B}" destId="{97C48292-1255-9B41-8945-A2A06EAA5FCE}" srcOrd="1" destOrd="0" presId="urn:microsoft.com/office/officeart/2005/8/layout/gear1"/>
    <dgm:cxn modelId="{52208C09-1EA6-D743-BDB8-EF983B8DCDB4}" srcId="{65658170-33B2-3247-A601-BCE5BFC762D5}" destId="{801D40BD-3592-3446-AF64-F3D57EA748D9}" srcOrd="2" destOrd="0" parTransId="{51BAEB5C-2E9A-204E-B0DC-9F7701FCFD32}" sibTransId="{2CBD4455-FAEB-9E48-BE47-3D3D32703691}"/>
    <dgm:cxn modelId="{E383DF15-65CF-4121-92E4-D899085D9F59}" type="presOf" srcId="{801D40BD-3592-3446-AF64-F3D57EA748D9}" destId="{5839E597-4FF5-C948-A572-D53821932840}" srcOrd="2" destOrd="0" presId="urn:microsoft.com/office/officeart/2005/8/layout/gear1"/>
    <dgm:cxn modelId="{4D8D4A21-2A18-4484-9956-24AE155275B8}" type="presOf" srcId="{2E724E80-D998-204B-B04C-F6917C1BECF5}" destId="{370E3A41-5EAB-F34F-B9D4-DA30D2E03738}" srcOrd="0" destOrd="0" presId="urn:microsoft.com/office/officeart/2005/8/layout/gear1"/>
    <dgm:cxn modelId="{7D87B828-846F-CE49-A4B8-FE8604D4E711}" srcId="{65658170-33B2-3247-A601-BCE5BFC762D5}" destId="{747BBDA2-78F6-B34D-8B15-20B91A2338C1}" srcOrd="1" destOrd="0" parTransId="{D8731B3F-9E20-0C49-AF9B-2B011ABD9741}" sibTransId="{2E724E80-D998-204B-B04C-F6917C1BECF5}"/>
    <dgm:cxn modelId="{6A61E046-4D2F-4168-BB86-FD004C37A74D}" type="presOf" srcId="{CED12411-6BA3-064B-93DD-B600E475F261}" destId="{B3932FFD-F7EF-6A42-8807-75540359BD42}" srcOrd="0" destOrd="0" presId="urn:microsoft.com/office/officeart/2005/8/layout/gear1"/>
    <dgm:cxn modelId="{32990648-9239-4456-BF0E-1E3A0130E5DD}" type="presOf" srcId="{801D40BD-3592-3446-AF64-F3D57EA748D9}" destId="{63A7204A-78A7-F845-A492-AB140D65AC44}" srcOrd="3" destOrd="0" presId="urn:microsoft.com/office/officeart/2005/8/layout/gear1"/>
    <dgm:cxn modelId="{143ACA4C-7AB7-4638-874C-B4A84769A301}" type="presOf" srcId="{747BBDA2-78F6-B34D-8B15-20B91A2338C1}" destId="{7E5DFD66-AE89-114D-A835-43F5EAC037FC}" srcOrd="2" destOrd="0" presId="urn:microsoft.com/office/officeart/2005/8/layout/gear1"/>
    <dgm:cxn modelId="{CE03455A-A720-4DF5-BB7A-139967F87170}" type="presOf" srcId="{2CBD4455-FAEB-9E48-BE47-3D3D32703691}" destId="{127DB5D0-272C-754E-8F52-9382A1B6268E}" srcOrd="0" destOrd="0" presId="urn:microsoft.com/office/officeart/2005/8/layout/gear1"/>
    <dgm:cxn modelId="{C4393969-DEE9-464F-8EF3-10B30F39D1F8}" type="presOf" srcId="{747BBDA2-78F6-B34D-8B15-20B91A2338C1}" destId="{F8B22C24-0CA0-1F45-9BE8-1F7394DA5EF6}" srcOrd="1" destOrd="0" presId="urn:microsoft.com/office/officeart/2005/8/layout/gear1"/>
    <dgm:cxn modelId="{4DA4746F-F32A-384A-B01A-6D11D45CF86C}" srcId="{65658170-33B2-3247-A601-BCE5BFC762D5}" destId="{68931CA1-CE39-4D48-AC3B-5D105C4FB33B}" srcOrd="0" destOrd="0" parTransId="{FCA92ED6-3696-9E42-AD88-06A7B2DA2BF2}" sibTransId="{CED12411-6BA3-064B-93DD-B600E475F261}"/>
    <dgm:cxn modelId="{FB7CAC82-11D5-4244-B63F-480D3D4DC6F1}" type="presOf" srcId="{747BBDA2-78F6-B34D-8B15-20B91A2338C1}" destId="{3D1A435F-64D3-5747-864C-115A6E1D3B72}" srcOrd="0" destOrd="0" presId="urn:microsoft.com/office/officeart/2005/8/layout/gear1"/>
    <dgm:cxn modelId="{293E6A9E-FB38-4B8D-A80C-AAD61FC48EE7}" type="presOf" srcId="{65658170-33B2-3247-A601-BCE5BFC762D5}" destId="{AC95A9C4-9E3B-F24A-9A7F-32C7FC680B50}" srcOrd="0" destOrd="0" presId="urn:microsoft.com/office/officeart/2005/8/layout/gear1"/>
    <dgm:cxn modelId="{4A5AF5DE-43AC-49F2-BF22-F21D90B2A48F}" type="presOf" srcId="{801D40BD-3592-3446-AF64-F3D57EA748D9}" destId="{ED3D735C-A87E-D341-A11F-58D9A4CEB146}" srcOrd="1" destOrd="0" presId="urn:microsoft.com/office/officeart/2005/8/layout/gear1"/>
    <dgm:cxn modelId="{9CF767ED-9D76-4263-A006-1E9ECBB9F88B}" type="presOf" srcId="{68931CA1-CE39-4D48-AC3B-5D105C4FB33B}" destId="{97B30C9D-7F7A-4B4C-9919-982945E4B52A}" srcOrd="0" destOrd="0" presId="urn:microsoft.com/office/officeart/2005/8/layout/gear1"/>
    <dgm:cxn modelId="{98EBF7ED-BC3C-4463-A327-8D5CCDB2EAC0}" type="presOf" srcId="{801D40BD-3592-3446-AF64-F3D57EA748D9}" destId="{CE9D5B1E-54EF-6E4C-80C8-789A5AF6BBE3}" srcOrd="0" destOrd="0" presId="urn:microsoft.com/office/officeart/2005/8/layout/gear1"/>
    <dgm:cxn modelId="{5A3D80EF-9BBE-4BAC-8E1D-147148FC9891}" type="presOf" srcId="{68931CA1-CE39-4D48-AC3B-5D105C4FB33B}" destId="{A52AB941-DAE5-4945-AAC0-01D286E2EE1F}" srcOrd="2" destOrd="0" presId="urn:microsoft.com/office/officeart/2005/8/layout/gear1"/>
    <dgm:cxn modelId="{F337CF26-B269-4938-A854-6C1F1BAC11CD}" type="presParOf" srcId="{AC95A9C4-9E3B-F24A-9A7F-32C7FC680B50}" destId="{97B30C9D-7F7A-4B4C-9919-982945E4B52A}" srcOrd="0" destOrd="0" presId="urn:microsoft.com/office/officeart/2005/8/layout/gear1"/>
    <dgm:cxn modelId="{008A69A6-0D74-4300-AC15-91725433F721}" type="presParOf" srcId="{AC95A9C4-9E3B-F24A-9A7F-32C7FC680B50}" destId="{97C48292-1255-9B41-8945-A2A06EAA5FCE}" srcOrd="1" destOrd="0" presId="urn:microsoft.com/office/officeart/2005/8/layout/gear1"/>
    <dgm:cxn modelId="{5859F9E4-17FC-4B62-A13C-7FF68C17B9AB}" type="presParOf" srcId="{AC95A9C4-9E3B-F24A-9A7F-32C7FC680B50}" destId="{A52AB941-DAE5-4945-AAC0-01D286E2EE1F}" srcOrd="2" destOrd="0" presId="urn:microsoft.com/office/officeart/2005/8/layout/gear1"/>
    <dgm:cxn modelId="{7C788B57-235B-47BE-BA4D-081B464C7110}" type="presParOf" srcId="{AC95A9C4-9E3B-F24A-9A7F-32C7FC680B50}" destId="{3D1A435F-64D3-5747-864C-115A6E1D3B72}" srcOrd="3" destOrd="0" presId="urn:microsoft.com/office/officeart/2005/8/layout/gear1"/>
    <dgm:cxn modelId="{BC07A842-4DB6-453D-BC3C-0287CD19EC8B}" type="presParOf" srcId="{AC95A9C4-9E3B-F24A-9A7F-32C7FC680B50}" destId="{F8B22C24-0CA0-1F45-9BE8-1F7394DA5EF6}" srcOrd="4" destOrd="0" presId="urn:microsoft.com/office/officeart/2005/8/layout/gear1"/>
    <dgm:cxn modelId="{C016E364-EB33-4E4F-8656-2CDBDCAF7856}" type="presParOf" srcId="{AC95A9C4-9E3B-F24A-9A7F-32C7FC680B50}" destId="{7E5DFD66-AE89-114D-A835-43F5EAC037FC}" srcOrd="5" destOrd="0" presId="urn:microsoft.com/office/officeart/2005/8/layout/gear1"/>
    <dgm:cxn modelId="{2C83C9C7-8D5B-4AB8-B2FB-82EC1AD715B0}" type="presParOf" srcId="{AC95A9C4-9E3B-F24A-9A7F-32C7FC680B50}" destId="{CE9D5B1E-54EF-6E4C-80C8-789A5AF6BBE3}" srcOrd="6" destOrd="0" presId="urn:microsoft.com/office/officeart/2005/8/layout/gear1"/>
    <dgm:cxn modelId="{D7CD167E-1F12-4CBB-8D4A-8F7CBD8F7556}" type="presParOf" srcId="{AC95A9C4-9E3B-F24A-9A7F-32C7FC680B50}" destId="{ED3D735C-A87E-D341-A11F-58D9A4CEB146}" srcOrd="7" destOrd="0" presId="urn:microsoft.com/office/officeart/2005/8/layout/gear1"/>
    <dgm:cxn modelId="{6D28D84D-EDBE-488B-B4BB-81C2F9804676}" type="presParOf" srcId="{AC95A9C4-9E3B-F24A-9A7F-32C7FC680B50}" destId="{5839E597-4FF5-C948-A572-D53821932840}" srcOrd="8" destOrd="0" presId="urn:microsoft.com/office/officeart/2005/8/layout/gear1"/>
    <dgm:cxn modelId="{742BAFDD-639E-4051-BC01-E52935F711EC}" type="presParOf" srcId="{AC95A9C4-9E3B-F24A-9A7F-32C7FC680B50}" destId="{63A7204A-78A7-F845-A492-AB140D65AC44}" srcOrd="9" destOrd="0" presId="urn:microsoft.com/office/officeart/2005/8/layout/gear1"/>
    <dgm:cxn modelId="{A662E26A-C6BA-4DE5-BE12-96BDA8485360}" type="presParOf" srcId="{AC95A9C4-9E3B-F24A-9A7F-32C7FC680B50}" destId="{B3932FFD-F7EF-6A42-8807-75540359BD42}" srcOrd="10" destOrd="0" presId="urn:microsoft.com/office/officeart/2005/8/layout/gear1"/>
    <dgm:cxn modelId="{1C3E2C38-567A-464E-A668-A6E8AD3F02F2}" type="presParOf" srcId="{AC95A9C4-9E3B-F24A-9A7F-32C7FC680B50}" destId="{370E3A41-5EAB-F34F-B9D4-DA30D2E03738}" srcOrd="11" destOrd="0" presId="urn:microsoft.com/office/officeart/2005/8/layout/gear1"/>
    <dgm:cxn modelId="{A0DFF1D0-0653-4569-A137-AFCE11BFF06B}" type="presParOf" srcId="{AC95A9C4-9E3B-F24A-9A7F-32C7FC680B50}" destId="{127DB5D0-272C-754E-8F52-9382A1B6268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0C9D-7F7A-4B4C-9919-982945E4B52A}">
      <dsp:nvSpPr>
        <dsp:cNvPr id="0" name=""/>
        <dsp:cNvSpPr/>
      </dsp:nvSpPr>
      <dsp:spPr>
        <a:xfrm>
          <a:off x="8902977" y="2810098"/>
          <a:ext cx="3269654" cy="3374927"/>
        </a:xfrm>
        <a:prstGeom prst="gear9">
          <a:avLst/>
        </a:prstGeom>
        <a:gradFill rotWithShape="0">
          <a:gsLst>
            <a:gs pos="0">
              <a:srgbClr val="008B75"/>
            </a:gs>
            <a:gs pos="50000">
              <a:srgbClr val="008B75"/>
            </a:gs>
            <a:gs pos="100000">
              <a:srgbClr val="008B75"/>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British Council Sans" panose="020B0504020202020204" pitchFamily="34" charset="0"/>
              <a:cs typeface="British Council Sans" panose="020B0504020202020204" pitchFamily="34" charset="0"/>
            </a:rPr>
            <a:t>Social norms</a:t>
          </a:r>
        </a:p>
      </dsp:txBody>
      <dsp:txXfrm>
        <a:off x="9560323" y="3593664"/>
        <a:ext cx="1954962" cy="1748311"/>
      </dsp:txXfrm>
    </dsp:sp>
    <dsp:sp modelId="{3D1A435F-64D3-5747-864C-115A6E1D3B72}">
      <dsp:nvSpPr>
        <dsp:cNvPr id="0" name=""/>
        <dsp:cNvSpPr/>
      </dsp:nvSpPr>
      <dsp:spPr>
        <a:xfrm>
          <a:off x="4850764" y="2906180"/>
          <a:ext cx="3544547" cy="3544547"/>
        </a:xfrm>
        <a:prstGeom prst="gear6">
          <a:avLst/>
        </a:prstGeom>
        <a:gradFill rotWithShape="0">
          <a:gsLst>
            <a:gs pos="0">
              <a:srgbClr val="008B75"/>
            </a:gs>
            <a:gs pos="49000">
              <a:srgbClr val="008B75"/>
            </a:gs>
            <a:gs pos="100000">
              <a:srgbClr val="008B75"/>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British Council Sans" panose="020B0504020202020204" pitchFamily="34" charset="0"/>
              <a:cs typeface="British Council Sans" panose="020B0504020202020204" pitchFamily="34" charset="0"/>
            </a:rPr>
            <a:t>Power relations</a:t>
          </a:r>
        </a:p>
      </dsp:txBody>
      <dsp:txXfrm>
        <a:off x="5743114" y="3803924"/>
        <a:ext cx="1759847" cy="1749059"/>
      </dsp:txXfrm>
    </dsp:sp>
    <dsp:sp modelId="{CE9D5B1E-54EF-6E4C-80C8-789A5AF6BBE3}">
      <dsp:nvSpPr>
        <dsp:cNvPr id="0" name=""/>
        <dsp:cNvSpPr/>
      </dsp:nvSpPr>
      <dsp:spPr>
        <a:xfrm rot="20700000">
          <a:off x="6836129" y="460747"/>
          <a:ext cx="3472932" cy="3472932"/>
        </a:xfrm>
        <a:prstGeom prst="gear6">
          <a:avLst/>
        </a:prstGeom>
        <a:gradFill rotWithShape="0">
          <a:gsLst>
            <a:gs pos="0">
              <a:srgbClr val="008B75"/>
            </a:gs>
            <a:gs pos="50000">
              <a:srgbClr val="008B75"/>
            </a:gs>
            <a:gs pos="100000">
              <a:srgbClr val="008B75"/>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i="0" kern="1200" dirty="0">
              <a:latin typeface="British Council Sans" panose="020B0504020202020204" pitchFamily="34" charset="0"/>
              <a:cs typeface="British Council Sans" panose="020B0504020202020204" pitchFamily="34" charset="0"/>
            </a:rPr>
            <a:t>Gender roles</a:t>
          </a:r>
        </a:p>
      </dsp:txBody>
      <dsp:txXfrm rot="-20700000">
        <a:off x="7597845" y="1222463"/>
        <a:ext cx="1949500" cy="1949500"/>
      </dsp:txXfrm>
    </dsp:sp>
    <dsp:sp modelId="{B3932FFD-F7EF-6A42-8807-75540359BD42}">
      <dsp:nvSpPr>
        <dsp:cNvPr id="0" name=""/>
        <dsp:cNvSpPr/>
      </dsp:nvSpPr>
      <dsp:spPr>
        <a:xfrm rot="6397934" flipH="1" flipV="1">
          <a:off x="15571372" y="8816607"/>
          <a:ext cx="488716" cy="89521"/>
        </a:xfrm>
        <a:prstGeom prst="circularArrow">
          <a:avLst>
            <a:gd name="adj1" fmla="val 4687"/>
            <a:gd name="adj2" fmla="val 299029"/>
            <a:gd name="adj3" fmla="val 2572208"/>
            <a:gd name="adj4" fmla="val 15745436"/>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0E3A41-5EAB-F34F-B9D4-DA30D2E03738}">
      <dsp:nvSpPr>
        <dsp:cNvPr id="0" name=""/>
        <dsp:cNvSpPr/>
      </dsp:nvSpPr>
      <dsp:spPr>
        <a:xfrm>
          <a:off x="4223117" y="2101792"/>
          <a:ext cx="4532589" cy="4532589"/>
        </a:xfrm>
        <a:prstGeom prst="leftCircularArrow">
          <a:avLst>
            <a:gd name="adj1" fmla="val 6452"/>
            <a:gd name="adj2" fmla="val 429999"/>
            <a:gd name="adj3" fmla="val 10489124"/>
            <a:gd name="adj4" fmla="val 14837806"/>
            <a:gd name="adj5" fmla="val 7527"/>
          </a:avLst>
        </a:prstGeom>
        <a:gradFill rotWithShape="0">
          <a:gsLst>
            <a:gs pos="0">
              <a:srgbClr val="5EB45E"/>
            </a:gs>
            <a:gs pos="50000">
              <a:srgbClr val="5EB45E"/>
            </a:gs>
            <a:gs pos="100000">
              <a:srgbClr val="5EB45E"/>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7DB5D0-272C-754E-8F52-9382A1B6268E}">
      <dsp:nvSpPr>
        <dsp:cNvPr id="0" name=""/>
        <dsp:cNvSpPr/>
      </dsp:nvSpPr>
      <dsp:spPr>
        <a:xfrm>
          <a:off x="6032683" y="-319863"/>
          <a:ext cx="4887044" cy="4887044"/>
        </a:xfrm>
        <a:prstGeom prst="circularArrow">
          <a:avLst>
            <a:gd name="adj1" fmla="val 5984"/>
            <a:gd name="adj2" fmla="val 394124"/>
            <a:gd name="adj3" fmla="val 13313824"/>
            <a:gd name="adj4" fmla="val 10508221"/>
            <a:gd name="adj5" fmla="val 6981"/>
          </a:avLst>
        </a:prstGeom>
        <a:gradFill rotWithShape="0">
          <a:gsLst>
            <a:gs pos="0">
              <a:srgbClr val="5EB45E"/>
            </a:gs>
            <a:gs pos="50000">
              <a:srgbClr val="5EB45E"/>
            </a:gs>
            <a:gs pos="99000">
              <a:srgbClr val="5EB45E"/>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7B60-3B7B-3F47-AA04-DE847275CB97}" type="datetimeFigureOut">
              <a:rPr lang="en-US" smtClean="0"/>
              <a:t>10/30/22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9184D-8EC8-DF4D-A56B-C214852BA172}" type="slidenum">
              <a:rPr lang="en-US" smtClean="0"/>
              <a:t>‹#›</a:t>
            </a:fld>
            <a:endParaRPr lang="en-US"/>
          </a:p>
        </p:txBody>
      </p:sp>
    </p:spTree>
    <p:extLst>
      <p:ext uri="{BB962C8B-B14F-4D97-AF65-F5344CB8AC3E}">
        <p14:creationId xmlns:p14="http://schemas.microsoft.com/office/powerpoint/2010/main" val="302770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rfcj.org/principles-of-climate-justi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lobalcarbonatlas.org/en/CO2-emiss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csusa.org/resources/each-countrys-share-co2-emiss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conomicshelp.org/blog/10296/economics/top-co2-polluters-highest-per-capi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urworldindata.org/contributed-most-global-co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ns.gov.uk/economy/nationalaccounts/uksectoraccounts/compendium/economicreview/october2019/thedecouplingofeconomicgrowthfromcarbonemissionsukeviden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nicef.org/education/girls-educ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di.org/en/insights/our-thoughts-on-cop26-rolling-insight/" TargetMode="External"/><Relationship Id="rId7" Type="http://schemas.openxmlformats.org/officeDocument/2006/relationships/hyperlink" Target="https://fortune.com/2021/11/19/the-green-economy-is-poised-to-create-an-immense-amount-of-prosperity-wome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un.org/sustainabledevelopment/wp-content/uploads/2016/08/5_Why-It-Matters-2020.pdf" TargetMode="External"/><Relationship Id="rId5" Type="http://schemas.openxmlformats.org/officeDocument/2006/relationships/hyperlink" Target="https://news.un.org/en/story/2021/11/1105322" TargetMode="External"/><Relationship Id="rId4" Type="http://schemas.openxmlformats.org/officeDocument/2006/relationships/hyperlink" Target="https://www.shechangesclimate.or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aleclimateconnections.org/2019/09/countries-with-more-female-politicians-pass-more-ambitious-climate-policies-study-suggest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sciencedirect.com/science/journal/01762680/56/supp/C" TargetMode="External"/><Relationship Id="rId5" Type="http://schemas.openxmlformats.org/officeDocument/2006/relationships/hyperlink" Target="https://www.sciencedirect.com/science/journal/01762680" TargetMode="External"/><Relationship Id="rId4" Type="http://schemas.openxmlformats.org/officeDocument/2006/relationships/hyperlink" Target="https://www.sciencedirect.com/science/article/pii/S017626801730450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alala.org/newsroom/archive/malala-fund-publishes-report-on-climate-change-and-girls-educ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rookings.edu/research/3-platforms-for-girls-education-in-climate-strateg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irdgirluk.com/sho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rookings.edu/research/a-new-green-learning-agenda-approaches-to-quality-education-for-climate-ac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ebarchive.nationalarchives.gov.uk/ukgwa/20090608185221/http:/www.teachernet.gov.uk/sustainableschools/leadership/leadership_detail.cfm?id=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title=User:Efbrazil&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mailto:iprmanager@metoffice.gov.uk" TargetMode="External"/><Relationship Id="rId5" Type="http://schemas.openxmlformats.org/officeDocument/2006/relationships/hyperlink" Target="https://youtu.be/vMDeHUiqPZw" TargetMode="External"/><Relationship Id="rId4" Type="http://schemas.openxmlformats.org/officeDocument/2006/relationships/hyperlink" Target="https://www.youtube.com/watch?v=e7xW1MfXjLA&amp;t=532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unwomen.org/-/media/images/unwomen/emp/attachments/2021/06/empower%20training%20manualgccrcompress.pdf?la=en&amp;vs=4900&amp;ct=t(EMAIL_CAMPAIGN_7_14_2021_12_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unwomen.org/-/media/images/unwomen/emp/attachments/2021/06/empower%20training%20manualgccrcompress.pdf?la=en&amp;vs=4900&amp;ct=t(EMAIL_CAMPAIGN_7_14_2021_12_2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lickr.com/photos/eu_echo/697558039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xperience.arcgis.com/experience/0d9d2209bf104584a65e012b03b6d3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urplanet.com/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ourplanet.com/" TargetMode="External"/><Relationship Id="rId5" Type="http://schemas.openxmlformats.org/officeDocument/2006/relationships/hyperlink" Target="https://www.youtube.com/redirect?event=video_description&amp;redir_token=QUFFLUhqbHJjZW5Vd25wTFlZZUduNkZrYlhuNFJEY2VWd3xBQ3Jtc0ttV2x5RU5BcWE2V25IX2lvd0JKRVJxeEJ0QXkxYmc2YURodnNVMDZpOEptSGd6UG9odXBqT3JfbWJhdHhiQWpvNFJBNkJGeENmaXpJTTAxaFhmRHZwZ3h2RDMzaXpMUmVIdER0S1g1Y3kxaF9OLXo3TQ&amp;q=https%3A%2F%2Fwww.netflix.com%2Fourplanet" TargetMode="External"/><Relationship Id="rId4" Type="http://schemas.openxmlformats.org/officeDocument/2006/relationships/hyperlink" Target="https://www.youtube.com/watch?v=0Puv0Pss33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roads.climateinteractive.org/scenario.html?v=21.1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1543B9D-135C-8545-B47D-8E3E9C25F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26B6A2C-5C5E-1441-A958-01D32D4C8B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Slide Number Placeholder 3">
            <a:extLst>
              <a:ext uri="{FF2B5EF4-FFF2-40B4-BE49-F238E27FC236}">
                <a16:creationId xmlns:a16="http://schemas.microsoft.com/office/drawing/2014/main" id="{7FA1FBBF-66A3-4AB6-A817-9A2DAA5D252E}"/>
              </a:ext>
            </a:extLst>
          </p:cNvPr>
          <p:cNvSpPr>
            <a:spLocks noGrp="1"/>
          </p:cNvSpPr>
          <p:nvPr>
            <p:ph type="sldNum" sz="quarter" idx="5"/>
          </p:nvPr>
        </p:nvSpPr>
        <p:spPr/>
        <p:txBody>
          <a:bodyPr/>
          <a:lstStyle/>
          <a:p>
            <a:pPr defTabSz="914400" fontAlgn="auto">
              <a:spcBef>
                <a:spcPts val="0"/>
              </a:spcBef>
              <a:spcAft>
                <a:spcPts val="0"/>
              </a:spcAft>
              <a:defRPr/>
            </a:pPr>
            <a:fld id="{74D9D6F8-B306-7C45-A503-1FF66E336DA7}" type="slidenum">
              <a:rPr lang="en-GB">
                <a:solidFill>
                  <a:prstClr val="black"/>
                </a:solidFill>
                <a:latin typeface="Calibri" panose="020F0502020204030204"/>
                <a:ea typeface="+mn-ea"/>
              </a:rPr>
              <a:pPr defTabSz="914400" fontAlgn="auto">
                <a:spcBef>
                  <a:spcPts val="0"/>
                </a:spcBef>
                <a:spcAft>
                  <a:spcPts val="0"/>
                </a:spcAft>
                <a:defRPr/>
              </a:pPr>
              <a:t>1</a:t>
            </a:fld>
            <a:endParaRPr lang="en-GB">
              <a:solidFill>
                <a:prstClr val="black"/>
              </a:solidFill>
              <a:latin typeface="Calibri" panose="020F0502020204030204"/>
              <a:ea typeface="+mn-ea"/>
            </a:endParaRPr>
          </a:p>
        </p:txBody>
      </p:sp>
    </p:spTree>
    <p:extLst>
      <p:ext uri="{BB962C8B-B14F-4D97-AF65-F5344CB8AC3E}">
        <p14:creationId xmlns:p14="http://schemas.microsoft.com/office/powerpoint/2010/main" val="27267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https://www.mrfcj.org/principles-of-climate-justice/</a:t>
            </a:r>
            <a:r>
              <a:rPr lang="en-GB" dirty="0"/>
              <a:t> </a:t>
            </a:r>
            <a:r>
              <a:rPr lang="en-GB" sz="1200" b="0" i="0" u="none" strike="noStrike" kern="1200" dirty="0">
                <a:solidFill>
                  <a:schemeClr val="tx1"/>
                </a:solidFill>
                <a:effectLst/>
                <a:latin typeface="+mn-lt"/>
                <a:ea typeface="+mn-ea"/>
                <a:cs typeface="+mn-cs"/>
              </a:rPr>
              <a:t>© 2022 Mary Robinson Foundation – Climate Justice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10</a:t>
            </a:fld>
            <a:endParaRPr lang="en-US"/>
          </a:p>
        </p:txBody>
      </p:sp>
    </p:spTree>
    <p:extLst>
      <p:ext uri="{BB962C8B-B14F-4D97-AF65-F5344CB8AC3E}">
        <p14:creationId xmlns:p14="http://schemas.microsoft.com/office/powerpoint/2010/main" val="4476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a:t>See Step 2 activity sheet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Note: the Global Carbon Atlas (</a:t>
            </a:r>
            <a:r>
              <a:rPr lang="en-GB" sz="1200" kern="1200" dirty="0">
                <a:solidFill>
                  <a:schemeClr val="tx1"/>
                </a:solidFill>
                <a:effectLst/>
                <a:latin typeface="+mn-lt"/>
                <a:ea typeface="+mn-ea"/>
                <a:cs typeface="+mn-cs"/>
                <a:hlinkClick r:id="rId3"/>
              </a:rPr>
              <a:t>http://www.globalcarbonatlas.org/en/CO2-emissions</a:t>
            </a:r>
            <a:r>
              <a:rPr lang="en-GB" sz="1200" kern="1200" dirty="0">
                <a:solidFill>
                  <a:schemeClr val="tx1"/>
                </a:solidFill>
                <a:effectLst/>
                <a:latin typeface="+mn-lt"/>
                <a:ea typeface="+mn-ea"/>
                <a:cs typeface="+mn-cs"/>
              </a:rPr>
              <a:t>) has more recent data on the top 20 emitters (for Graph A)</a:t>
            </a:r>
          </a:p>
          <a:p>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Pupils should check their answers. If they agree with: 1, 2, 4 and 6 and disagree with 3, 5, 7 and 8, they are likely to be aligned with Global North negotiators (e.g. USA and Europe).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If they agree with 3, 5, 7 and  8 and disagree with: 1, 2, 4 and 6, they are likely to be aligned with Global South negotiators (e.g. nations of South Asia or Africa) though some may also agree with 1).</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Differing positions are a key obstacle in preventing countries of the world from agreeing on stronger action to tackle climate change and its effects.</a:t>
            </a:r>
          </a:p>
        </p:txBody>
      </p:sp>
      <p:sp>
        <p:nvSpPr>
          <p:cNvPr id="4" name="Slide Number Placeholder 3"/>
          <p:cNvSpPr>
            <a:spLocks noGrp="1"/>
          </p:cNvSpPr>
          <p:nvPr>
            <p:ph type="sldNum" sz="quarter" idx="5"/>
          </p:nvPr>
        </p:nvSpPr>
        <p:spPr/>
        <p:txBody>
          <a:bodyPr/>
          <a:lstStyle/>
          <a:p>
            <a:fld id="{9939184D-8EC8-DF4D-A56B-C214852BA172}" type="slidenum">
              <a:rPr lang="en-US" smtClean="0"/>
              <a:t>11</a:t>
            </a:fld>
            <a:endParaRPr lang="en-US"/>
          </a:p>
        </p:txBody>
      </p:sp>
    </p:spTree>
    <p:extLst>
      <p:ext uri="{BB962C8B-B14F-4D97-AF65-F5344CB8AC3E}">
        <p14:creationId xmlns:p14="http://schemas.microsoft.com/office/powerpoint/2010/main" val="310094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https://www.ucsusa.org/resources/each-countrys-share-co2-emissions</a:t>
            </a:r>
            <a:endParaRPr lang="en-US"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12</a:t>
            </a:fld>
            <a:endParaRPr lang="en-US"/>
          </a:p>
        </p:txBody>
      </p:sp>
    </p:spTree>
    <p:extLst>
      <p:ext uri="{BB962C8B-B14F-4D97-AF65-F5344CB8AC3E}">
        <p14:creationId xmlns:p14="http://schemas.microsoft.com/office/powerpoint/2010/main" val="245724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https://www.economicshelp.org/blog/10296/economics/top-co2-polluters-highest-per-capita/</a:t>
            </a:r>
            <a:r>
              <a:rPr lang="en-US" dirty="0"/>
              <a:t> used with kind permission.</a:t>
            </a:r>
          </a:p>
          <a:p>
            <a:r>
              <a:rPr lang="en-US" dirty="0"/>
              <a:t> </a:t>
            </a:r>
          </a:p>
        </p:txBody>
      </p:sp>
      <p:sp>
        <p:nvSpPr>
          <p:cNvPr id="4" name="Slide Number Placeholder 3"/>
          <p:cNvSpPr>
            <a:spLocks noGrp="1"/>
          </p:cNvSpPr>
          <p:nvPr>
            <p:ph type="sldNum" sz="quarter" idx="5"/>
          </p:nvPr>
        </p:nvSpPr>
        <p:spPr/>
        <p:txBody>
          <a:bodyPr/>
          <a:lstStyle/>
          <a:p>
            <a:fld id="{9939184D-8EC8-DF4D-A56B-C214852BA172}" type="slidenum">
              <a:rPr lang="en-US" smtClean="0"/>
              <a:t>13</a:t>
            </a:fld>
            <a:endParaRPr lang="en-US"/>
          </a:p>
        </p:txBody>
      </p:sp>
    </p:spTree>
    <p:extLst>
      <p:ext uri="{BB962C8B-B14F-4D97-AF65-F5344CB8AC3E}">
        <p14:creationId xmlns:p14="http://schemas.microsoft.com/office/powerpoint/2010/main" val="397760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https://ourworldindata.org/contributed-most-global-co2</a:t>
            </a:r>
            <a:r>
              <a:rPr lang="en-US" dirty="0"/>
              <a:t>. </a:t>
            </a:r>
            <a:r>
              <a:rPr lang="en-GB" sz="1200" b="0" i="0" u="none" strike="noStrike" kern="1200" dirty="0">
                <a:solidFill>
                  <a:schemeClr val="tx1"/>
                </a:solidFill>
                <a:effectLst/>
                <a:latin typeface="+mn-lt"/>
                <a:ea typeface="+mn-ea"/>
                <a:cs typeface="+mn-cs"/>
              </a:rPr>
              <a:t>Hannah Ritchie/</a:t>
            </a:r>
            <a:r>
              <a:rPr lang="en-GB" sz="1200" b="0" i="0" u="none" strike="noStrike" kern="1200" dirty="0" err="1">
                <a:solidFill>
                  <a:schemeClr val="tx1"/>
                </a:solidFill>
                <a:effectLst/>
                <a:latin typeface="+mn-lt"/>
                <a:ea typeface="+mn-ea"/>
                <a:cs typeface="+mn-cs"/>
              </a:rPr>
              <a:t>OurWorldinData.org</a:t>
            </a:r>
            <a:r>
              <a:rPr lang="en-GB" dirty="0"/>
              <a:t>  CC-BY 4.0</a:t>
            </a:r>
            <a:endParaRPr lang="en-US"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14</a:t>
            </a:fld>
            <a:endParaRPr lang="en-US"/>
          </a:p>
        </p:txBody>
      </p:sp>
    </p:spTree>
    <p:extLst>
      <p:ext uri="{BB962C8B-B14F-4D97-AF65-F5344CB8AC3E}">
        <p14:creationId xmlns:p14="http://schemas.microsoft.com/office/powerpoint/2010/main" val="3269201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https://www.ons.gov.uk/economy/nationalaccounts/uksectoraccounts/compendium/economicreview/october2019/thedecouplingofeconomicgrowthfromcarbonemissionsukevidence</a:t>
            </a:r>
            <a:r>
              <a:rPr lang="en-US" dirty="0"/>
              <a:t> </a:t>
            </a:r>
            <a:r>
              <a:rPr lang="en-GB" sz="1200" b="0" i="0" u="none" strike="noStrike" kern="1200" dirty="0">
                <a:solidFill>
                  <a:schemeClr val="tx1"/>
                </a:solidFill>
                <a:effectLst/>
                <a:latin typeface="+mn-lt"/>
                <a:ea typeface="+mn-ea"/>
                <a:cs typeface="+mn-cs"/>
              </a:rPr>
              <a:t> World Bank, 2019 and World Resources Institute, 2017</a:t>
            </a:r>
            <a:r>
              <a:rPr lang="en-GB" dirty="0"/>
              <a:t> OGL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15</a:t>
            </a:fld>
            <a:endParaRPr lang="en-US"/>
          </a:p>
        </p:txBody>
      </p:sp>
    </p:spTree>
    <p:extLst>
      <p:ext uri="{BB962C8B-B14F-4D97-AF65-F5344CB8AC3E}">
        <p14:creationId xmlns:p14="http://schemas.microsoft.com/office/powerpoint/2010/main" val="206932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Climate change negotiations happen between countries but the richest 10 per cent of the world’s people emit almost half of the total CO</a:t>
            </a:r>
            <a:r>
              <a:rPr lang="en-GB" sz="1200" kern="1200" baseline="-250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emissions relating to lifestyles. Should this be taken into account? If so, 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Global income deciles and associated lifestyle consumption emissions </a:t>
            </a:r>
            <a:r>
              <a:rPr lang="en-GB" sz="1200" i="1" kern="1200" dirty="0">
                <a:solidFill>
                  <a:schemeClr val="tx1"/>
                </a:solidFill>
                <a:effectLst/>
                <a:latin typeface="+mn-lt"/>
                <a:ea typeface="+mn-ea"/>
                <a:cs typeface="+mn-cs"/>
              </a:rPr>
              <a:t>Extreme Carbon Inequality </a:t>
            </a:r>
            <a:r>
              <a:rPr lang="en-GB" sz="1200" kern="1200" dirty="0">
                <a:solidFill>
                  <a:schemeClr val="tx1"/>
                </a:solidFill>
                <a:effectLst/>
                <a:latin typeface="+mn-lt"/>
                <a:ea typeface="+mn-ea"/>
                <a:cs typeface="+mn-cs"/>
              </a:rPr>
              <a:t>Gore, T (2015) Oxfam</a:t>
            </a:r>
          </a:p>
          <a:p>
            <a:pPr algn="l"/>
            <a:r>
              <a:rPr lang="en-US" dirty="0"/>
              <a:t>https://</a:t>
            </a:r>
            <a:r>
              <a:rPr lang="en-US" dirty="0" err="1"/>
              <a:t>oxfamilibrary.openrepository.com</a:t>
            </a:r>
            <a:r>
              <a:rPr lang="en-US" dirty="0"/>
              <a:t>/bitstream/handle/10546/582545/mb-extreme-carbon-inequality-021215-en.pdf?sequence=9 </a:t>
            </a:r>
          </a:p>
        </p:txBody>
      </p:sp>
      <p:sp>
        <p:nvSpPr>
          <p:cNvPr id="4" name="Slide Number Placeholder 3"/>
          <p:cNvSpPr>
            <a:spLocks noGrp="1"/>
          </p:cNvSpPr>
          <p:nvPr>
            <p:ph type="sldNum" sz="quarter" idx="5"/>
          </p:nvPr>
        </p:nvSpPr>
        <p:spPr/>
        <p:txBody>
          <a:bodyPr/>
          <a:lstStyle/>
          <a:p>
            <a:fld id="{9939184D-8EC8-DF4D-A56B-C214852BA172}" type="slidenum">
              <a:rPr lang="en-US" smtClean="0"/>
              <a:t>16</a:t>
            </a:fld>
            <a:endParaRPr lang="en-US"/>
          </a:p>
        </p:txBody>
      </p:sp>
    </p:spTree>
    <p:extLst>
      <p:ext uri="{BB962C8B-B14F-4D97-AF65-F5344CB8AC3E}">
        <p14:creationId xmlns:p14="http://schemas.microsoft.com/office/powerpoint/2010/main" val="262570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Interaction Institute for Social Change | Artist: Angus Maguire.</a:t>
            </a:r>
          </a:p>
          <a:p>
            <a:r>
              <a:rPr lang="en-GB" dirty="0"/>
              <a:t>https://</a:t>
            </a:r>
            <a:r>
              <a:rPr lang="en-GB" dirty="0" err="1"/>
              <a:t>blogs.tip.duke.edu</a:t>
            </a:r>
            <a:r>
              <a:rPr lang="en-GB" dirty="0"/>
              <a:t>/</a:t>
            </a:r>
            <a:r>
              <a:rPr lang="en-GB" dirty="0" err="1"/>
              <a:t>teachersworkshop</a:t>
            </a:r>
            <a:r>
              <a:rPr lang="en-GB" dirty="0"/>
              <a:t>/equity-vs-equality-vs-liberation-first-steps-toward-inclusive-classroom-discussions-with-gifted-youth/ </a:t>
            </a:r>
          </a:p>
          <a:p>
            <a:r>
              <a:rPr lang="en-GB" dirty="0"/>
              <a:t>Fair Use Section 107 of Chapter 1 of Title 17 of the US Code</a:t>
            </a:r>
          </a:p>
        </p:txBody>
      </p:sp>
      <p:sp>
        <p:nvSpPr>
          <p:cNvPr id="4" name="Slide Number Placeholder 3"/>
          <p:cNvSpPr>
            <a:spLocks noGrp="1"/>
          </p:cNvSpPr>
          <p:nvPr>
            <p:ph type="sldNum" sz="quarter" idx="5"/>
          </p:nvPr>
        </p:nvSpPr>
        <p:spPr/>
        <p:txBody>
          <a:bodyPr/>
          <a:lstStyle/>
          <a:p>
            <a:fld id="{9939184D-8EC8-DF4D-A56B-C214852BA172}" type="slidenum">
              <a:rPr lang="en-US" smtClean="0"/>
              <a:t>17</a:t>
            </a:fld>
            <a:endParaRPr lang="en-US"/>
          </a:p>
        </p:txBody>
      </p:sp>
    </p:spTree>
    <p:extLst>
      <p:ext uri="{BB962C8B-B14F-4D97-AF65-F5344CB8AC3E}">
        <p14:creationId xmlns:p14="http://schemas.microsoft.com/office/powerpoint/2010/main" val="263849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B3CD235-2212-484E-8199-877A7368D0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430689C-49DB-4820-A0AE-A575C0966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Social norms (accepted behaviours amongst groups of people) may reflect, allow or lead to imbalances of power relations  between boys and girls (where children’s rights, like the right to education, are not accessed equally). Social norms may also support stereotypical gender roles (like childcare) that reinforce power imbalances and result in gender inequality, unless such norms are revealed and challenged.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Griffin, H. (2018) </a:t>
            </a:r>
            <a:r>
              <a:rPr lang="en-GB" sz="1200" i="1" kern="1200" dirty="0">
                <a:solidFill>
                  <a:schemeClr val="tx1"/>
                </a:solidFill>
                <a:effectLst/>
                <a:latin typeface="+mn-lt"/>
                <a:ea typeface="+mn-ea"/>
                <a:cs typeface="+mn-cs"/>
              </a:rPr>
              <a:t>Gender Equality in Primary Schools </a:t>
            </a:r>
            <a:r>
              <a:rPr lang="en-GB" sz="1200" kern="1200" dirty="0">
                <a:solidFill>
                  <a:schemeClr val="tx1"/>
                </a:solidFill>
                <a:effectLst/>
                <a:latin typeface="+mn-lt"/>
                <a:ea typeface="+mn-ea"/>
                <a:cs typeface="+mn-cs"/>
              </a:rPr>
              <a:t>London: Jessica Kingsley Publishers p. 15</a:t>
            </a:r>
          </a:p>
        </p:txBody>
      </p:sp>
      <p:sp>
        <p:nvSpPr>
          <p:cNvPr id="26628" name="Slide Number Placeholder 3">
            <a:extLst>
              <a:ext uri="{FF2B5EF4-FFF2-40B4-BE49-F238E27FC236}">
                <a16:creationId xmlns:a16="http://schemas.microsoft.com/office/drawing/2014/main" id="{35013568-CA49-440F-82FE-F39AC46DB1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F04D87-EE8B-4501-A6EC-710F95C0B263}" type="slidenum">
              <a:rPr lang="en-GB" altLang="en-US" smtClean="0"/>
              <a:pPr>
                <a:spcBef>
                  <a:spcPct val="0"/>
                </a:spcBef>
              </a:pPr>
              <a:t>19</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20</a:t>
            </a:fld>
            <a:endParaRPr lang="en-US"/>
          </a:p>
        </p:txBody>
      </p:sp>
    </p:spTree>
    <p:extLst>
      <p:ext uri="{BB962C8B-B14F-4D97-AF65-F5344CB8AC3E}">
        <p14:creationId xmlns:p14="http://schemas.microsoft.com/office/powerpoint/2010/main" val="25351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EA4F1F0-6633-0F40-9154-062C79D140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FA7A626-FD88-B042-8352-DBE5A75844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Branding to be updated.</a:t>
            </a:r>
          </a:p>
        </p:txBody>
      </p:sp>
      <p:sp>
        <p:nvSpPr>
          <p:cNvPr id="9220" name="Slide Number Placeholder 3">
            <a:extLst>
              <a:ext uri="{FF2B5EF4-FFF2-40B4-BE49-F238E27FC236}">
                <a16:creationId xmlns:a16="http://schemas.microsoft.com/office/drawing/2014/main" id="{F46F787A-4C73-1240-992F-A6B753F7B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6EC510F-0473-B946-816B-E57778CB495D}" type="slidenum">
              <a:rPr lang="en-US" altLang="en-US" smtClean="0"/>
              <a:pPr/>
              <a:t>2</a:t>
            </a:fld>
            <a:endParaRPr lang="en-US" altLang="en-US"/>
          </a:p>
        </p:txBody>
      </p:sp>
    </p:spTree>
    <p:extLst>
      <p:ext uri="{BB962C8B-B14F-4D97-AF65-F5344CB8AC3E}">
        <p14:creationId xmlns:p14="http://schemas.microsoft.com/office/powerpoint/2010/main" val="86176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UNICEF 2021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https://www.unicef.org/education/girls-education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21</a:t>
            </a:fld>
            <a:endParaRPr lang="en-US"/>
          </a:p>
        </p:txBody>
      </p:sp>
    </p:spTree>
    <p:extLst>
      <p:ext uri="{BB962C8B-B14F-4D97-AF65-F5344CB8AC3E}">
        <p14:creationId xmlns:p14="http://schemas.microsoft.com/office/powerpoint/2010/main" val="349610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 </a:t>
            </a:r>
            <a:r>
              <a:rPr lang="en-GB" sz="1600" dirty="0">
                <a:effectLst/>
                <a:latin typeface="Calibri" panose="020F0502020204030204" pitchFamily="34" charset="0"/>
                <a:ea typeface="Calibri" panose="020F0502020204030204" pitchFamily="34" charset="0"/>
                <a:cs typeface="Times New Roman" panose="02020603050405020304" pitchFamily="18" charset="0"/>
              </a:rPr>
              <a:t>ODI 2021 </a:t>
            </a: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3"/>
              </a:rPr>
              <a:t>https://odi.org/en/insights/our-thoughts-on-cop26-rolling-insight/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a:t>
            </a:r>
            <a:r>
              <a:rPr lang="en-GB" sz="1600" b="0" i="0" u="none" strike="noStrike" kern="1200" dirty="0">
                <a:solidFill>
                  <a:schemeClr val="tx1"/>
                </a:solidFill>
                <a:effectLst/>
                <a:latin typeface="+mn-lt"/>
                <a:ea typeface="+mn-ea"/>
                <a:cs typeface="+mn-cs"/>
              </a:rPr>
              <a:t>She changes climate </a:t>
            </a:r>
            <a:r>
              <a:rPr lang="en-GB" sz="1600" b="0" i="0" u="sng" kern="1200" dirty="0">
                <a:solidFill>
                  <a:schemeClr val="tx1"/>
                </a:solidFill>
                <a:effectLst/>
                <a:latin typeface="+mn-lt"/>
                <a:ea typeface="+mn-ea"/>
                <a:cs typeface="+mn-cs"/>
                <a:hlinkClick r:id="rId4"/>
              </a:rPr>
              <a:t>https://www.shechangesclimate.org/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 </a:t>
            </a:r>
            <a:r>
              <a:rPr lang="en-GB" sz="1600" dirty="0">
                <a:effectLst/>
                <a:latin typeface="Calibri" panose="020F0502020204030204" pitchFamily="34" charset="0"/>
                <a:ea typeface="Calibri" panose="020F0502020204030204" pitchFamily="34" charset="0"/>
                <a:cs typeface="Times New Roman" panose="02020603050405020304" pitchFamily="18" charset="0"/>
              </a:rPr>
              <a:t>UN 2021 </a:t>
            </a: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5"/>
              </a:rPr>
              <a:t>https://news.un.org/en/story/2021/11/1105322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chemeClr val="tx1"/>
                </a:solidFill>
                <a:effectLst/>
                <a:latin typeface="+mn-lt"/>
                <a:ea typeface="+mn-ea"/>
                <a:cs typeface="+mn-cs"/>
              </a:rPr>
              <a:t>and </a:t>
            </a:r>
            <a:r>
              <a:rPr lang="en-GB" sz="1600" i="1" kern="1200" dirty="0">
                <a:solidFill>
                  <a:schemeClr val="tx1"/>
                </a:solidFill>
                <a:effectLst/>
                <a:latin typeface="+mn-lt"/>
                <a:ea typeface="+mn-ea"/>
                <a:cs typeface="+mn-cs"/>
              </a:rPr>
              <a:t>Gender-Responsive Pedagogy: a toolkit for teachers and schools</a:t>
            </a:r>
            <a:r>
              <a:rPr lang="en-GB" sz="1600" kern="1200" dirty="0">
                <a:solidFill>
                  <a:schemeClr val="tx1"/>
                </a:solidFill>
                <a:effectLst/>
                <a:latin typeface="+mn-lt"/>
                <a:ea typeface="+mn-ea"/>
                <a:cs typeface="+mn-cs"/>
              </a:rPr>
              <a:t> 2nd edition (2018). Forum for African Women Educationalists (FAWE)</a:t>
            </a:r>
            <a:r>
              <a:rPr lang="en-GB" sz="1600" kern="1200" dirty="0">
                <a:solidFill>
                  <a:schemeClr val="tx1"/>
                </a:solidFill>
                <a:latin typeface="+mn-lt"/>
                <a:ea typeface="+mn-ea"/>
                <a:cs typeface="+mn-cs"/>
              </a:rPr>
              <a:t>, </a:t>
            </a:r>
            <a:r>
              <a:rPr lang="en-GB" sz="1600" b="0" i="0" u="none" strike="noStrike" kern="1200" dirty="0">
                <a:solidFill>
                  <a:schemeClr val="tx1"/>
                </a:solidFill>
                <a:effectLst/>
                <a:latin typeface="+mn-lt"/>
                <a:ea typeface="+mn-ea"/>
                <a:cs typeface="+mn-cs"/>
              </a:rPr>
              <a:t>page 104 box on Gender and Disasters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 </a:t>
            </a:r>
            <a:r>
              <a:rPr lang="en-GB" sz="1600" dirty="0">
                <a:effectLst/>
                <a:latin typeface="Calibri" panose="020F0502020204030204" pitchFamily="34" charset="0"/>
                <a:ea typeface="Calibri" panose="020F0502020204030204" pitchFamily="34" charset="0"/>
                <a:cs typeface="Times New Roman" panose="02020603050405020304" pitchFamily="18" charset="0"/>
              </a:rPr>
              <a:t>UN 2020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https://www.un.org/sustainabledevelopment/wp-content/uploads/2016/08/5_Why-It-Matters-2020.pdf</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 </a:t>
            </a:r>
            <a:r>
              <a:rPr lang="en-GB" sz="1600" dirty="0">
                <a:effectLst/>
                <a:latin typeface="Calibri" panose="020F0502020204030204" pitchFamily="34" charset="0"/>
                <a:ea typeface="Calibri" panose="020F0502020204030204" pitchFamily="34" charset="0"/>
                <a:cs typeface="Times New Roman" panose="02020603050405020304" pitchFamily="18" charset="0"/>
              </a:rPr>
              <a:t>Fortune 2021 </a:t>
            </a: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7"/>
              </a:rPr>
              <a:t>https://fortune.com/2021/11/19/the-green-economy-is-poised-to-create-an-immense-amount-of-prosperity-women/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22</a:t>
            </a:fld>
            <a:endParaRPr lang="en-US"/>
          </a:p>
        </p:txBody>
      </p:sp>
    </p:spTree>
    <p:extLst>
      <p:ext uri="{BB962C8B-B14F-4D97-AF65-F5344CB8AC3E}">
        <p14:creationId xmlns:p14="http://schemas.microsoft.com/office/powerpoint/2010/main" val="280034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Yale Climate Connections 2019 </a:t>
            </a:r>
            <a:r>
              <a:rPr lang="en-GB" dirty="0">
                <a:hlinkClick r:id="rId3"/>
              </a:rPr>
              <a:t>https://yaleclimateconnections.org/2019/09/countries-with-more-female-politicians-pass-more-ambitious-climate-policies-study-suggests/</a:t>
            </a:r>
            <a:endParaRPr lang="en-GB" dirty="0"/>
          </a:p>
          <a:p>
            <a:r>
              <a:rPr lang="en-GB" dirty="0"/>
              <a:t> </a:t>
            </a:r>
          </a:p>
          <a:p>
            <a:r>
              <a:rPr lang="en-GB" dirty="0"/>
              <a:t>Original research </a:t>
            </a:r>
            <a:r>
              <a:rPr lang="en-GB" b="0" i="1" dirty="0">
                <a:solidFill>
                  <a:srgbClr val="505050"/>
                </a:solidFill>
                <a:effectLst/>
                <a:latin typeface="NexusSerif"/>
              </a:rPr>
              <a:t>Gender and climate change: Do female parliamentarians make difference? </a:t>
            </a:r>
            <a:r>
              <a:rPr lang="en-GB" b="0" i="0" u="none" strike="noStrike" dirty="0" err="1">
                <a:solidFill>
                  <a:srgbClr val="0C7DBB"/>
                </a:solidFill>
                <a:effectLst/>
                <a:latin typeface="NexusSans"/>
                <a:hlinkClick r:id="rId4"/>
              </a:rPr>
              <a:t>Astghik</a:t>
            </a:r>
            <a:r>
              <a:rPr lang="en-GB" b="0" i="0" u="none" strike="noStrike" dirty="0">
                <a:solidFill>
                  <a:srgbClr val="0C7DBB"/>
                </a:solidFill>
                <a:effectLst/>
                <a:latin typeface="NexusSans"/>
                <a:hlinkClick r:id="rId4"/>
              </a:rPr>
              <a:t> </a:t>
            </a:r>
            <a:r>
              <a:rPr lang="en-GB" b="0" i="0" u="none" strike="noStrike" dirty="0" err="1">
                <a:solidFill>
                  <a:srgbClr val="0C7DBB"/>
                </a:solidFill>
                <a:effectLst/>
                <a:latin typeface="NexusSans"/>
                <a:hlinkClick r:id="rId4"/>
              </a:rPr>
              <a:t>Mavisakalyan</a:t>
            </a:r>
            <a:r>
              <a:rPr lang="en-GB" b="0" i="0" u="none" strike="noStrike" dirty="0">
                <a:solidFill>
                  <a:srgbClr val="0C7DBB"/>
                </a:solidFill>
                <a:effectLst/>
                <a:latin typeface="NexusSans"/>
                <a:hlinkClick r:id="rId4"/>
              </a:rPr>
              <a:t> &amp; Yashar </a:t>
            </a:r>
            <a:r>
              <a:rPr lang="en-GB" b="0" i="0" u="none" strike="noStrike" dirty="0" err="1">
                <a:solidFill>
                  <a:srgbClr val="0C7DBB"/>
                </a:solidFill>
                <a:effectLst/>
                <a:latin typeface="NexusSans"/>
                <a:hlinkClick r:id="rId4"/>
              </a:rPr>
              <a:t>Tarverdi</a:t>
            </a:r>
            <a:r>
              <a:rPr lang="en-GB" b="0" i="0" u="none" strike="noStrike" dirty="0">
                <a:solidFill>
                  <a:srgbClr val="0C7DBB"/>
                </a:solidFill>
                <a:effectLst/>
                <a:latin typeface="NexusSans"/>
              </a:rPr>
              <a:t> </a:t>
            </a:r>
            <a:r>
              <a:rPr lang="en-GB" b="0" i="0" u="none" strike="noStrike" dirty="0">
                <a:solidFill>
                  <a:srgbClr val="505050"/>
                </a:solidFill>
                <a:effectLst/>
                <a:latin typeface="NexusSans"/>
                <a:hlinkClick r:id="rId5" tooltip="Go to European Journal of Political Economy on ScienceDirect"/>
              </a:rPr>
              <a:t>European Journal of Political Economy</a:t>
            </a:r>
            <a:r>
              <a:rPr lang="en-GB" b="0" i="0" u="none" strike="noStrike" dirty="0">
                <a:solidFill>
                  <a:srgbClr val="505050"/>
                </a:solidFill>
                <a:effectLst/>
                <a:latin typeface="NexusSans"/>
              </a:rPr>
              <a:t> </a:t>
            </a:r>
            <a:r>
              <a:rPr lang="en-GB" b="0" i="0" u="none" strike="noStrike" dirty="0">
                <a:solidFill>
                  <a:srgbClr val="0C7DBB"/>
                </a:solidFill>
                <a:effectLst/>
                <a:latin typeface="NexusSans"/>
                <a:hlinkClick r:id="rId6" tooltip="Go to table of contents for this volume/issue"/>
              </a:rPr>
              <a:t>Volume 56</a:t>
            </a:r>
            <a:r>
              <a:rPr lang="en-GB" b="0" i="0" dirty="0">
                <a:solidFill>
                  <a:srgbClr val="2E2E2E"/>
                </a:solidFill>
                <a:effectLst/>
                <a:latin typeface="NexusSans"/>
              </a:rPr>
              <a:t>, January 2019, Pages 151–164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rgbClr val="505050"/>
              </a:solidFill>
              <a:effectLst/>
              <a:latin typeface="NexusSerif"/>
            </a:endParaRPr>
          </a:p>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23</a:t>
            </a:fld>
            <a:endParaRPr lang="en-US"/>
          </a:p>
        </p:txBody>
      </p:sp>
    </p:spTree>
    <p:extLst>
      <p:ext uri="{BB962C8B-B14F-4D97-AF65-F5344CB8AC3E}">
        <p14:creationId xmlns:p14="http://schemas.microsoft.com/office/powerpoint/2010/main" val="359069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Malala Fund 2021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 greener, fairer future: Why leaders need to invest in climate and girls’ education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https://malala.org/newsroom/archive/malala-fund-publishes-report-on-climate-change-and-girls-education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i="1" dirty="0"/>
          </a:p>
        </p:txBody>
      </p:sp>
      <p:sp>
        <p:nvSpPr>
          <p:cNvPr id="4" name="Slide Number Placeholder 3"/>
          <p:cNvSpPr>
            <a:spLocks noGrp="1"/>
          </p:cNvSpPr>
          <p:nvPr>
            <p:ph type="sldNum" sz="quarter" idx="5"/>
          </p:nvPr>
        </p:nvSpPr>
        <p:spPr/>
        <p:txBody>
          <a:bodyPr/>
          <a:lstStyle/>
          <a:p>
            <a:fld id="{9939184D-8EC8-DF4D-A56B-C214852BA172}" type="slidenum">
              <a:rPr lang="en-US" smtClean="0"/>
              <a:t>24</a:t>
            </a:fld>
            <a:endParaRPr lang="en-US"/>
          </a:p>
        </p:txBody>
      </p:sp>
    </p:spTree>
    <p:extLst>
      <p:ext uri="{BB962C8B-B14F-4D97-AF65-F5344CB8AC3E}">
        <p14:creationId xmlns:p14="http://schemas.microsoft.com/office/powerpoint/2010/main" val="539453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‘Three platforms for girls’ education in climate strategies’ Christina </a:t>
            </a:r>
            <a:r>
              <a:rPr lang="en-GB" dirty="0" err="1"/>
              <a:t>Kwauk</a:t>
            </a:r>
            <a:r>
              <a:rPr lang="en-GB" dirty="0"/>
              <a:t> and Amanda Braga, Brookings Institute 2017 </a:t>
            </a:r>
            <a:r>
              <a:rPr lang="en-GB" dirty="0">
                <a:hlinkClick r:id="rId3"/>
              </a:rPr>
              <a:t>3 platforms for girls’ education in climate strategies (brookings.edu)</a:t>
            </a:r>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25</a:t>
            </a:fld>
            <a:endParaRPr lang="en-US"/>
          </a:p>
        </p:txBody>
      </p:sp>
    </p:spTree>
    <p:extLst>
      <p:ext uri="{BB962C8B-B14F-4D97-AF65-F5344CB8AC3E}">
        <p14:creationId xmlns:p14="http://schemas.microsoft.com/office/powerpoint/2010/main" val="345515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accessible, illustrated book (for purchase) about other youth climate activists around the world can be found here:</a:t>
            </a:r>
          </a:p>
          <a:p>
            <a:r>
              <a:rPr lang="en-US" dirty="0">
                <a:hlinkClick r:id="rId3"/>
              </a:rPr>
              <a:t>https://www.birdgirluk.com/shop/</a:t>
            </a:r>
            <a:endParaRPr lang="en-US"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26</a:t>
            </a:fld>
            <a:endParaRPr lang="en-US"/>
          </a:p>
        </p:txBody>
      </p:sp>
    </p:spTree>
    <p:extLst>
      <p:ext uri="{BB962C8B-B14F-4D97-AF65-F5344CB8AC3E}">
        <p14:creationId xmlns:p14="http://schemas.microsoft.com/office/powerpoint/2010/main" val="29055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 skills framework </a:t>
            </a:r>
            <a:r>
              <a:rPr lang="en-GB" sz="1200" u="sng" kern="1200" dirty="0">
                <a:solidFill>
                  <a:schemeClr val="tx1"/>
                </a:solidFill>
                <a:effectLst/>
                <a:latin typeface="+mn-lt"/>
                <a:ea typeface="+mn-ea"/>
                <a:cs typeface="+mn-cs"/>
                <a:hlinkClick r:id="rId3"/>
              </a:rPr>
              <a:t>https://www.brookings.edu/research/a-new-green-learning-agenda-approaches-to-quality-education-for-climate-action/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27</a:t>
            </a:fld>
            <a:endParaRPr lang="en-US"/>
          </a:p>
        </p:txBody>
      </p:sp>
    </p:spTree>
    <p:extLst>
      <p:ext uri="{BB962C8B-B14F-4D97-AF65-F5344CB8AC3E}">
        <p14:creationId xmlns:p14="http://schemas.microsoft.com/office/powerpoint/2010/main" val="297321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Sustainable Schools </a:t>
            </a:r>
            <a:r>
              <a:rPr lang="en-GB" sz="1200" dirty="0">
                <a:hlinkClick r:id="rId3"/>
              </a:rPr>
              <a:t>https://webarchive.nationalarchives.gov.uk/ukgwa/20090608185221/http:/www.teachernet.gov.uk/sustainableschools/leadership/leadership_detail.cfm?id=3</a:t>
            </a:r>
            <a:endParaRPr lang="en-GB" sz="1200" dirty="0"/>
          </a:p>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28</a:t>
            </a:fld>
            <a:endParaRPr lang="en-US"/>
          </a:p>
        </p:txBody>
      </p:sp>
    </p:spTree>
    <p:extLst>
      <p:ext uri="{BB962C8B-B14F-4D97-AF65-F5344CB8AC3E}">
        <p14:creationId xmlns:p14="http://schemas.microsoft.com/office/powerpoint/2010/main" val="148686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Step 5 activity sheet</a:t>
            </a:r>
          </a:p>
          <a:p>
            <a:r>
              <a:rPr lang="en-GB" sz="1200" kern="1200" dirty="0">
                <a:solidFill>
                  <a:schemeClr val="tx1"/>
                </a:solidFill>
                <a:effectLst/>
                <a:latin typeface="+mn-lt"/>
                <a:ea typeface="+mn-ea"/>
                <a:cs typeface="+mn-cs"/>
              </a:rPr>
              <a:t> </a:t>
            </a:r>
          </a:p>
          <a:p>
            <a:pPr marL="0" indent="0">
              <a:buNone/>
            </a:pPr>
            <a:r>
              <a:rPr lang="en-GB" sz="1200" kern="1200" dirty="0">
                <a:solidFill>
                  <a:schemeClr val="tx1"/>
                </a:solidFill>
                <a:effectLst/>
                <a:latin typeface="+mn-lt"/>
                <a:ea typeface="+mn-ea"/>
                <a:cs typeface="+mn-cs"/>
              </a:rPr>
              <a:t>a) reduce food waste</a:t>
            </a:r>
          </a:p>
          <a:p>
            <a:pPr marL="0" indent="0">
              <a:buNone/>
            </a:pPr>
            <a:r>
              <a:rPr lang="en-GB" sz="1200" kern="1200" dirty="0">
                <a:solidFill>
                  <a:schemeClr val="tx1"/>
                </a:solidFill>
                <a:effectLst/>
                <a:latin typeface="+mn-lt"/>
                <a:ea typeface="+mn-ea"/>
                <a:cs typeface="+mn-cs"/>
              </a:rPr>
              <a:t>b) reduce single-use plastics</a:t>
            </a:r>
          </a:p>
          <a:p>
            <a:pPr marL="0" indent="0">
              <a:buNone/>
            </a:pPr>
            <a:r>
              <a:rPr lang="en-GB" sz="1200" kern="1200" dirty="0">
                <a:solidFill>
                  <a:schemeClr val="tx1"/>
                </a:solidFill>
                <a:effectLst/>
                <a:latin typeface="+mn-lt"/>
                <a:ea typeface="+mn-ea"/>
                <a:cs typeface="+mn-cs"/>
              </a:rPr>
              <a:t>c) change lightbulbs to LED</a:t>
            </a:r>
          </a:p>
          <a:p>
            <a:pPr marL="0" indent="0">
              <a:buNone/>
            </a:pPr>
            <a:r>
              <a:rPr lang="en-GB" sz="1200" kern="1200" dirty="0">
                <a:solidFill>
                  <a:schemeClr val="tx1"/>
                </a:solidFill>
                <a:effectLst/>
                <a:latin typeface="+mn-lt"/>
                <a:ea typeface="+mn-ea"/>
                <a:cs typeface="+mn-cs"/>
              </a:rPr>
              <a:t>d) improve public transportation</a:t>
            </a:r>
          </a:p>
          <a:p>
            <a:pPr marL="0" indent="0">
              <a:buNone/>
            </a:pPr>
            <a:r>
              <a:rPr lang="en-GB" sz="1200" kern="1200" dirty="0">
                <a:solidFill>
                  <a:schemeClr val="tx1"/>
                </a:solidFill>
                <a:effectLst/>
                <a:latin typeface="+mn-lt"/>
                <a:ea typeface="+mn-ea"/>
                <a:cs typeface="+mn-cs"/>
              </a:rPr>
              <a:t>e) subsidise renewable energy</a:t>
            </a:r>
          </a:p>
          <a:p>
            <a:pPr marL="0" indent="0">
              <a:buNone/>
            </a:pPr>
            <a:r>
              <a:rPr lang="en-GB" sz="1200" kern="1200" dirty="0">
                <a:solidFill>
                  <a:schemeClr val="tx1"/>
                </a:solidFill>
                <a:effectLst/>
                <a:latin typeface="+mn-lt"/>
                <a:ea typeface="+mn-ea"/>
                <a:cs typeface="+mn-cs"/>
              </a:rPr>
              <a:t>f) plant trees</a:t>
            </a:r>
          </a:p>
          <a:p>
            <a:pPr marL="0" indent="0">
              <a:buNone/>
            </a:pPr>
            <a:r>
              <a:rPr lang="en-GB" sz="1200" kern="1200" dirty="0">
                <a:solidFill>
                  <a:schemeClr val="tx1"/>
                </a:solidFill>
                <a:effectLst/>
                <a:latin typeface="+mn-lt"/>
                <a:ea typeface="+mn-ea"/>
                <a:cs typeface="+mn-cs"/>
              </a:rPr>
              <a:t>g) become vegan</a:t>
            </a:r>
          </a:p>
          <a:p>
            <a:pPr marL="0" indent="0">
              <a:buNone/>
            </a:pPr>
            <a:r>
              <a:rPr lang="en-GB" sz="1200" kern="1200" dirty="0">
                <a:solidFill>
                  <a:schemeClr val="tx1"/>
                </a:solidFill>
                <a:effectLst/>
                <a:latin typeface="+mn-lt"/>
                <a:ea typeface="+mn-ea"/>
                <a:cs typeface="+mn-cs"/>
              </a:rPr>
              <a:t>h) raise awareness about inequality,</a:t>
            </a:r>
          </a:p>
          <a:p>
            <a:pPr marL="0" indent="0">
              <a:buNone/>
            </a:pP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re-wild land and sea areas </a:t>
            </a:r>
          </a:p>
          <a:p>
            <a:pPr marL="0" indent="0">
              <a:buNone/>
            </a:pPr>
            <a:r>
              <a:rPr lang="en-GB" sz="1200" kern="1200" dirty="0">
                <a:solidFill>
                  <a:schemeClr val="tx1"/>
                </a:solidFill>
                <a:effectLst/>
                <a:latin typeface="+mn-lt"/>
                <a:ea typeface="+mn-ea"/>
                <a:cs typeface="+mn-cs"/>
              </a:rPr>
              <a:t>j) support girls’ completion of secondary education </a:t>
            </a:r>
          </a:p>
          <a:p>
            <a:pPr marL="0" indent="0">
              <a:buNone/>
            </a:pPr>
            <a:r>
              <a:rPr lang="en-GB" sz="1200" kern="1200" dirty="0">
                <a:solidFill>
                  <a:schemeClr val="tx1"/>
                </a:solidFill>
                <a:effectLst/>
                <a:latin typeface="+mn-lt"/>
                <a:ea typeface="+mn-ea"/>
                <a:cs typeface="+mn-cs"/>
              </a:rPr>
              <a:t>Add your own ideas…</a:t>
            </a:r>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29</a:t>
            </a:fld>
            <a:endParaRPr lang="en-US"/>
          </a:p>
        </p:txBody>
      </p:sp>
    </p:spTree>
    <p:extLst>
      <p:ext uri="{BB962C8B-B14F-4D97-AF65-F5344CB8AC3E}">
        <p14:creationId xmlns:p14="http://schemas.microsoft.com/office/powerpoint/2010/main" val="880522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Step 6 for a simple scenario for pupils and a more detailed scenario (for teachers).</a:t>
            </a:r>
          </a:p>
        </p:txBody>
      </p:sp>
      <p:sp>
        <p:nvSpPr>
          <p:cNvPr id="4" name="Slide Number Placeholder 3"/>
          <p:cNvSpPr>
            <a:spLocks noGrp="1"/>
          </p:cNvSpPr>
          <p:nvPr>
            <p:ph type="sldNum" sz="quarter" idx="5"/>
          </p:nvPr>
        </p:nvSpPr>
        <p:spPr/>
        <p:txBody>
          <a:bodyPr/>
          <a:lstStyle/>
          <a:p>
            <a:fld id="{9939184D-8EC8-DF4D-A56B-C214852BA172}" type="slidenum">
              <a:rPr lang="en-US" smtClean="0"/>
              <a:t>30</a:t>
            </a:fld>
            <a:endParaRPr lang="en-US"/>
          </a:p>
        </p:txBody>
      </p:sp>
    </p:spTree>
    <p:extLst>
      <p:ext uri="{BB962C8B-B14F-4D97-AF65-F5344CB8AC3E}">
        <p14:creationId xmlns:p14="http://schemas.microsoft.com/office/powerpoint/2010/main" val="16518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39184D-8EC8-DF4D-A56B-C214852BA172}" type="slidenum">
              <a:rPr lang="en-US" smtClean="0"/>
              <a:t>3</a:t>
            </a:fld>
            <a:endParaRPr lang="en-US"/>
          </a:p>
        </p:txBody>
      </p:sp>
    </p:spTree>
    <p:extLst>
      <p:ext uri="{BB962C8B-B14F-4D97-AF65-F5344CB8AC3E}">
        <p14:creationId xmlns:p14="http://schemas.microsoft.com/office/powerpoint/2010/main" val="79720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Schematic </a:t>
            </a:r>
            <a:r>
              <a:rPr lang="en-GB" sz="1200" b="0" i="0" u="none" strike="noStrike" kern="1200" dirty="0">
                <a:solidFill>
                  <a:schemeClr val="tx1"/>
                </a:solidFill>
                <a:effectLst/>
                <a:latin typeface="+mn-lt"/>
                <a:ea typeface="+mn-ea"/>
                <a:cs typeface="+mn-cs"/>
                <a:hlinkClick r:id="rId3" tooltip="User:Efbrazil (page does not exist)"/>
              </a:rPr>
              <a:t>Efbrazil</a:t>
            </a:r>
            <a:r>
              <a:rPr lang="en-GB" sz="1200" b="0" i="0" u="none" strike="noStrike" kern="1200" dirty="0">
                <a:solidFill>
                  <a:schemeClr val="tx1"/>
                </a:solidFill>
                <a:effectLst/>
                <a:latin typeface="+mn-lt"/>
                <a:ea typeface="+mn-ea"/>
                <a:cs typeface="+mn-cs"/>
              </a:rPr>
              <a:t>. CC SA 4.0</a:t>
            </a:r>
          </a:p>
          <a:p>
            <a:endParaRPr lang="en-GB" sz="1200" b="0" i="0" u="none" strike="noStrike"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https://www.youtube.com/watch?v=e7xW1MfXjLA&amp;t=532s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Climate Change 2021 The Physical Science Basis </a:t>
            </a:r>
            <a:r>
              <a:rPr lang="en-US" sz="1200" kern="1200" dirty="0">
                <a:solidFill>
                  <a:schemeClr val="tx1"/>
                </a:solidFill>
                <a:effectLst/>
                <a:latin typeface="+mn-lt"/>
                <a:ea typeface="+mn-ea"/>
                <a:cs typeface="+mn-cs"/>
              </a:rPr>
              <a:t>IPCC 6th Assessment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(8 mins 40 secs, without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Alternative, more UK-focused video:</a:t>
            </a:r>
            <a:endParaRPr lang="en-US" dirty="0"/>
          </a:p>
          <a:p>
            <a:endParaRPr lang="en-US" dirty="0"/>
          </a:p>
          <a:p>
            <a:r>
              <a:rPr lang="en-US" dirty="0"/>
              <a:t>Climate Change, How fast is the world warming?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a:rPr>
              <a:t>https://youtu.be/vMDeHUiqPZw</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b="0" i="0" u="none" strike="noStrike" kern="1200" dirty="0">
                <a:solidFill>
                  <a:schemeClr val="tx1"/>
                </a:solidFill>
                <a:effectLst/>
                <a:latin typeface="+mn-lt"/>
                <a:ea typeface="+mn-ea"/>
                <a:cs typeface="+mn-cs"/>
              </a:rPr>
              <a:t>© British Crown copyright 2021, </a:t>
            </a:r>
            <a:r>
              <a:rPr lang="en-US" dirty="0"/>
              <a:t>The Met Office</a:t>
            </a:r>
          </a:p>
          <a:p>
            <a:pPr algn="l"/>
            <a:r>
              <a:rPr lang="en-US" dirty="0" err="1"/>
              <a:t>Licence</a:t>
            </a:r>
            <a:r>
              <a:rPr lang="en-US" dirty="0"/>
              <a:t> page: https://www.metoffice.gov.uk/about-us/legal/registered-content </a:t>
            </a:r>
          </a:p>
          <a:p>
            <a:r>
              <a:rPr lang="en-GB" sz="1200" b="1" i="0" u="sng" kern="1200" dirty="0">
                <a:solidFill>
                  <a:schemeClr val="tx1"/>
                </a:solidFill>
                <a:effectLst/>
                <a:latin typeface="+mn-lt"/>
                <a:ea typeface="+mn-ea"/>
                <a:cs typeface="+mn-cs"/>
                <a:hlinkClick r:id="rId6"/>
              </a:rPr>
              <a:t>iprmanager@metoffice.gov.uk</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4</a:t>
            </a:fld>
            <a:endParaRPr lang="en-US"/>
          </a:p>
        </p:txBody>
      </p:sp>
    </p:spTree>
    <p:extLst>
      <p:ext uri="{BB962C8B-B14F-4D97-AF65-F5344CB8AC3E}">
        <p14:creationId xmlns:p14="http://schemas.microsoft.com/office/powerpoint/2010/main" val="46601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derived from </a:t>
            </a:r>
            <a:r>
              <a:rPr lang="en-GB" sz="1200" kern="1200" dirty="0">
                <a:solidFill>
                  <a:schemeClr val="tx1"/>
                </a:solidFill>
                <a:effectLst/>
                <a:latin typeface="+mn-lt"/>
                <a:ea typeface="+mn-ea"/>
                <a:cs typeface="+mn-cs"/>
              </a:rPr>
              <a:t>Chauhan, </a:t>
            </a:r>
            <a:r>
              <a:rPr lang="en-GB" sz="1200" kern="1200" dirty="0" err="1">
                <a:solidFill>
                  <a:schemeClr val="tx1"/>
                </a:solidFill>
                <a:effectLst/>
                <a:latin typeface="+mn-lt"/>
                <a:ea typeface="+mn-ea"/>
                <a:cs typeface="+mn-cs"/>
              </a:rPr>
              <a:t>Dharmistha</a:t>
            </a:r>
            <a:r>
              <a:rPr lang="en-GB" sz="1200" kern="1200" dirty="0">
                <a:solidFill>
                  <a:schemeClr val="tx1"/>
                </a:solidFill>
                <a:effectLst/>
                <a:latin typeface="+mn-lt"/>
                <a:ea typeface="+mn-ea"/>
                <a:cs typeface="+mn-cs"/>
              </a:rPr>
              <a:t> (2021). </a:t>
            </a:r>
            <a:r>
              <a:rPr lang="en-GB" sz="1200" i="1" kern="1200" dirty="0">
                <a:solidFill>
                  <a:schemeClr val="tx1"/>
                </a:solidFill>
                <a:effectLst/>
                <a:latin typeface="+mn-lt"/>
                <a:ea typeface="+mn-ea"/>
                <a:cs typeface="+mn-cs"/>
              </a:rPr>
              <a:t>Training manual on gender and climate change resilience. </a:t>
            </a:r>
            <a:r>
              <a:rPr lang="en-GB" sz="1200" kern="1200" dirty="0">
                <a:solidFill>
                  <a:schemeClr val="tx1"/>
                </a:solidFill>
                <a:effectLst/>
                <a:latin typeface="+mn-lt"/>
                <a:ea typeface="+mn-ea"/>
                <a:cs typeface="+mn-cs"/>
              </a:rPr>
              <a:t>Kuala Lumpur and Bangkok: The Asian-Pacific Resource and Research Centre for Women (ARROW) and UN Women Regional Office for Asia and the Pacific. </a:t>
            </a:r>
            <a:r>
              <a:rPr lang="en-GB" sz="1200" kern="1200" dirty="0">
                <a:solidFill>
                  <a:schemeClr val="tx1"/>
                </a:solidFill>
                <a:effectLst/>
                <a:latin typeface="+mn-lt"/>
                <a:ea typeface="+mn-ea"/>
                <a:cs typeface="+mn-cs"/>
                <a:hlinkClick r:id="rId3"/>
              </a:rPr>
              <a:t>https://www2.unwomen.org/-/media/images/unwomen/emp/attachments/2021/06/empower%20training%20manualgccrcompress.pdf?la=en&amp;vs=4900&amp;ct=t(EMAIL_CAMPAIGN_7_14_2021_12_20)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5</a:t>
            </a:fld>
            <a:endParaRPr lang="en-US"/>
          </a:p>
        </p:txBody>
      </p:sp>
    </p:spTree>
    <p:extLst>
      <p:ext uri="{BB962C8B-B14F-4D97-AF65-F5344CB8AC3E}">
        <p14:creationId xmlns:p14="http://schemas.microsoft.com/office/powerpoint/2010/main" val="284821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 derived from </a:t>
            </a:r>
            <a:r>
              <a:rPr lang="en-GB" sz="1200" kern="1200" dirty="0">
                <a:solidFill>
                  <a:schemeClr val="tx1"/>
                </a:solidFill>
                <a:effectLst/>
                <a:latin typeface="+mn-lt"/>
                <a:ea typeface="+mn-ea"/>
                <a:cs typeface="+mn-cs"/>
              </a:rPr>
              <a:t>Chauhan, </a:t>
            </a:r>
            <a:r>
              <a:rPr lang="en-GB" sz="1200" kern="1200" dirty="0" err="1">
                <a:solidFill>
                  <a:schemeClr val="tx1"/>
                </a:solidFill>
                <a:effectLst/>
                <a:latin typeface="+mn-lt"/>
                <a:ea typeface="+mn-ea"/>
                <a:cs typeface="+mn-cs"/>
              </a:rPr>
              <a:t>Dharmistha</a:t>
            </a:r>
            <a:r>
              <a:rPr lang="en-GB" sz="1200" kern="1200" dirty="0">
                <a:solidFill>
                  <a:schemeClr val="tx1"/>
                </a:solidFill>
                <a:effectLst/>
                <a:latin typeface="+mn-lt"/>
                <a:ea typeface="+mn-ea"/>
                <a:cs typeface="+mn-cs"/>
              </a:rPr>
              <a:t> (2021). </a:t>
            </a:r>
            <a:r>
              <a:rPr lang="en-GB" sz="1200" i="1" kern="1200" dirty="0">
                <a:solidFill>
                  <a:schemeClr val="tx1"/>
                </a:solidFill>
                <a:effectLst/>
                <a:latin typeface="+mn-lt"/>
                <a:ea typeface="+mn-ea"/>
                <a:cs typeface="+mn-cs"/>
              </a:rPr>
              <a:t>Training manual on gender and climate change resilience. </a:t>
            </a:r>
            <a:r>
              <a:rPr lang="en-GB" sz="1200" kern="1200" dirty="0">
                <a:solidFill>
                  <a:schemeClr val="tx1"/>
                </a:solidFill>
                <a:effectLst/>
                <a:latin typeface="+mn-lt"/>
                <a:ea typeface="+mn-ea"/>
                <a:cs typeface="+mn-cs"/>
              </a:rPr>
              <a:t>Kuala Lumpur and Bangkok: The Asian-Pacific Resource and Research Centre for Women (ARROW) and UN Women Regional Office for Asia and the Pacific. </a:t>
            </a:r>
            <a:r>
              <a:rPr lang="en-GB" sz="1200" kern="1200" dirty="0">
                <a:solidFill>
                  <a:schemeClr val="tx1"/>
                </a:solidFill>
                <a:effectLst/>
                <a:latin typeface="+mn-lt"/>
                <a:ea typeface="+mn-ea"/>
                <a:cs typeface="+mn-cs"/>
                <a:hlinkClick r:id="rId3"/>
              </a:rPr>
              <a:t>https://www2.unwomen.org/-/media/images/unwomen/emp/attachments/2021/06/empower%20training%20manualgccrcompress.pdf?la=en&amp;vs=4900&amp;ct=t(EMAIL_CAMPAIGN_7_14_2021_12_20)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Photograph: </a:t>
            </a:r>
            <a:r>
              <a:rPr lang="en-GB" sz="1200" b="1" i="0" u="none" strike="noStrike" kern="1200" dirty="0">
                <a:solidFill>
                  <a:schemeClr val="tx1"/>
                </a:solidFill>
                <a:effectLst/>
                <a:latin typeface="+mn-lt"/>
                <a:ea typeface="+mn-ea"/>
                <a:cs typeface="+mn-cs"/>
              </a:rPr>
              <a:t>Vietnam flooding 2011 </a:t>
            </a:r>
            <a:r>
              <a:rPr lang="en-GB" sz="1200" b="0" i="0" u="none" strike="noStrike" kern="1200" dirty="0">
                <a:solidFill>
                  <a:schemeClr val="tx1"/>
                </a:solidFill>
                <a:effectLst/>
                <a:latin typeface="+mn-lt"/>
                <a:ea typeface="+mn-ea"/>
                <a:cs typeface="+mn-cs"/>
              </a:rPr>
              <a:t>Water levels have been rising rapidly throughout the Mekong delta</a:t>
            </a:r>
          </a:p>
          <a:p>
            <a:r>
              <a:rPr lang="en-GB" sz="1200" b="0" i="0" u="none" strike="noStrike" kern="1200" dirty="0">
                <a:solidFill>
                  <a:schemeClr val="tx1"/>
                </a:solidFill>
                <a:effectLst/>
                <a:latin typeface="+mn-lt"/>
                <a:ea typeface="+mn-ea"/>
                <a:cs typeface="+mn-cs"/>
                <a:hlinkClick r:id="rId4"/>
              </a:rPr>
              <a:t>https://www.flickr.com/photos/eu_echo/6975580399</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Photo credit: </a:t>
            </a:r>
            <a:r>
              <a:rPr lang="en-GB" sz="1200" b="0" i="0" u="none" strike="noStrike" kern="1200" dirty="0" err="1">
                <a:solidFill>
                  <a:schemeClr val="tx1"/>
                </a:solidFill>
                <a:effectLst/>
                <a:latin typeface="+mn-lt"/>
                <a:ea typeface="+mn-ea"/>
                <a:cs typeface="+mn-cs"/>
              </a:rPr>
              <a:t>Evangelos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Petratos</a:t>
            </a:r>
            <a:r>
              <a:rPr lang="en-GB" sz="1200" b="0" i="0" u="none" strike="noStrike" kern="1200" dirty="0">
                <a:solidFill>
                  <a:schemeClr val="tx1"/>
                </a:solidFill>
                <a:effectLst/>
                <a:latin typeface="+mn-lt"/>
                <a:ea typeface="+mn-ea"/>
                <a:cs typeface="+mn-cs"/>
              </a:rPr>
              <a:t> EU/ECHO</a:t>
            </a:r>
          </a:p>
          <a:p>
            <a:r>
              <a:rPr lang="en-GB" sz="1200" b="0" i="0" u="none" strike="noStrike" kern="1200" dirty="0">
                <a:solidFill>
                  <a:schemeClr val="tx1"/>
                </a:solidFill>
                <a:effectLst/>
                <a:latin typeface="+mn-lt"/>
                <a:ea typeface="+mn-ea"/>
                <a:cs typeface="+mn-cs"/>
              </a:rPr>
              <a:t>Location: Hong </a:t>
            </a:r>
            <a:r>
              <a:rPr lang="en-GB" sz="1200" b="0" i="0" u="none" strike="noStrike" kern="1200" dirty="0" err="1">
                <a:solidFill>
                  <a:schemeClr val="tx1"/>
                </a:solidFill>
                <a:effectLst/>
                <a:latin typeface="+mn-lt"/>
                <a:ea typeface="+mn-ea"/>
                <a:cs typeface="+mn-cs"/>
              </a:rPr>
              <a:t>Ngu</a:t>
            </a:r>
            <a:r>
              <a:rPr lang="en-GB" sz="1200" b="0" i="0" u="none" strike="noStrike" kern="1200" dirty="0">
                <a:solidFill>
                  <a:schemeClr val="tx1"/>
                </a:solidFill>
                <a:effectLst/>
                <a:latin typeface="+mn-lt"/>
                <a:ea typeface="+mn-ea"/>
                <a:cs typeface="+mn-cs"/>
              </a:rPr>
              <a:t> township, Dong </a:t>
            </a:r>
            <a:r>
              <a:rPr lang="en-GB" sz="1200" b="0" i="0" u="none" strike="noStrike" kern="1200" dirty="0" err="1">
                <a:solidFill>
                  <a:schemeClr val="tx1"/>
                </a:solidFill>
                <a:effectLst/>
                <a:latin typeface="+mn-lt"/>
                <a:ea typeface="+mn-ea"/>
                <a:cs typeface="+mn-cs"/>
              </a:rPr>
              <a:t>Thap</a:t>
            </a:r>
            <a:r>
              <a:rPr lang="en-GB" sz="1200" b="0" i="0" u="none" strike="noStrike" kern="1200" dirty="0">
                <a:solidFill>
                  <a:schemeClr val="tx1"/>
                </a:solidFill>
                <a:effectLst/>
                <a:latin typeface="+mn-lt"/>
                <a:ea typeface="+mn-ea"/>
                <a:cs typeface="+mn-cs"/>
              </a:rPr>
              <a:t> province</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CC BY-SA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6</a:t>
            </a:fld>
            <a:endParaRPr lang="en-US"/>
          </a:p>
        </p:txBody>
      </p:sp>
    </p:spTree>
    <p:extLst>
      <p:ext uri="{BB962C8B-B14F-4D97-AF65-F5344CB8AC3E}">
        <p14:creationId xmlns:p14="http://schemas.microsoft.com/office/powerpoint/2010/main" val="6354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Children’s Climate Risk Index (CCRI)</a:t>
            </a:r>
          </a:p>
          <a:p>
            <a:r>
              <a:rPr lang="en-GB" sz="1200" b="0" i="0" u="none" strike="noStrike" kern="1200" dirty="0">
                <a:solidFill>
                  <a:schemeClr val="tx1"/>
                </a:solidFill>
                <a:effectLst/>
                <a:latin typeface="+mn-lt"/>
                <a:ea typeface="+mn-ea"/>
                <a:cs typeface="+mn-cs"/>
                <a:hlinkClick r:id="rId3"/>
              </a:rPr>
              <a:t>https://experience.arcgis.com/experience/0d9d2209bf104584a65e012b03b6d3f8/</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(Best viewed on Google Chrome)</a:t>
            </a:r>
          </a:p>
          <a:p>
            <a:r>
              <a:rPr lang="en-GB" sz="1200" b="0" i="0" u="none" strike="noStrike" kern="1200" dirty="0">
                <a:solidFill>
                  <a:schemeClr val="tx1"/>
                </a:solidFill>
                <a:effectLst/>
                <a:latin typeface="+mn-lt"/>
                <a:ea typeface="+mn-ea"/>
                <a:cs typeface="+mn-cs"/>
              </a:rPr>
              <a:t>Except where otherwise noted, content on this site, including the interactive map, is licensed under a Creative Commons Attribution-</a:t>
            </a:r>
            <a:r>
              <a:rPr lang="en-GB" sz="1200" b="0" i="0" u="none" strike="noStrike" kern="1200" dirty="0" err="1">
                <a:solidFill>
                  <a:schemeClr val="tx1"/>
                </a:solidFill>
                <a:effectLst/>
                <a:latin typeface="+mn-lt"/>
                <a:ea typeface="+mn-ea"/>
                <a:cs typeface="+mn-cs"/>
              </a:rPr>
              <a:t>NonCommercial</a:t>
            </a:r>
            <a:r>
              <a:rPr lang="en-GB" sz="1200" b="0" i="0" u="none" strike="noStrike" kern="1200" dirty="0">
                <a:solidFill>
                  <a:schemeClr val="tx1"/>
                </a:solidFill>
                <a:effectLst/>
                <a:latin typeface="+mn-lt"/>
                <a:ea typeface="+mn-ea"/>
                <a:cs typeface="+mn-cs"/>
              </a:rPr>
              <a:t> 3.0 IGO license.</a:t>
            </a:r>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7</a:t>
            </a:fld>
            <a:endParaRPr lang="en-US"/>
          </a:p>
        </p:txBody>
      </p:sp>
    </p:spTree>
    <p:extLst>
      <p:ext uri="{BB962C8B-B14F-4D97-AF65-F5344CB8AC3E}">
        <p14:creationId xmlns:p14="http://schemas.microsoft.com/office/powerpoint/2010/main" val="395181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How to save our planet: </a:t>
            </a:r>
            <a:r>
              <a:rPr lang="en-GB" sz="1200" u="sng" kern="1200" dirty="0">
                <a:solidFill>
                  <a:schemeClr val="tx1"/>
                </a:solidFill>
                <a:effectLst/>
                <a:latin typeface="+mn-lt"/>
                <a:ea typeface="+mn-ea"/>
                <a:cs typeface="+mn-cs"/>
                <a:hlinkClick r:id="rId3"/>
              </a:rPr>
              <a:t>https://www.ourplanet.com/en/</a:t>
            </a:r>
            <a:r>
              <a:rPr lang="en-GB" dirty="0">
                <a:effectLst/>
              </a:rPr>
              <a:t>  or </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https://www.youtube.com/watch?v=0Puv0Pss33M</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 Netflix original documentary series and </a:t>
            </a:r>
            <a:r>
              <a:rPr lang="en-GB" sz="1200" b="0" i="0" u="none" strike="noStrike" kern="1200" dirty="0" err="1">
                <a:solidFill>
                  <a:schemeClr val="tx1"/>
                </a:solidFill>
                <a:effectLst/>
                <a:latin typeface="+mn-lt"/>
                <a:ea typeface="+mn-ea"/>
                <a:cs typeface="+mn-cs"/>
              </a:rPr>
              <a:t>groundbreaking</a:t>
            </a:r>
            <a:r>
              <a:rPr lang="en-GB" sz="1200" b="0" i="0" u="none" strike="noStrike" kern="1200" dirty="0">
                <a:solidFill>
                  <a:schemeClr val="tx1"/>
                </a:solidFill>
                <a:effectLst/>
                <a:latin typeface="+mn-lt"/>
                <a:ea typeface="+mn-ea"/>
                <a:cs typeface="+mn-cs"/>
              </a:rPr>
              <a:t> collaboration between WWF, Netflix and Silverback Films, Our Planet showcases the world's natural wonders, iconic species and wildlife spectacles that still remain. We're all a part of this amazing planet, but we're changing it like never before. Discover the story of the one place we all call home. Watch Our Planet on Netflix: </a:t>
            </a:r>
            <a:r>
              <a:rPr lang="en-GB" sz="1200" b="0" i="0" kern="1200" dirty="0">
                <a:solidFill>
                  <a:schemeClr val="tx1"/>
                </a:solidFill>
                <a:effectLst/>
                <a:latin typeface="+mn-lt"/>
                <a:ea typeface="+mn-ea"/>
                <a:cs typeface="+mn-cs"/>
                <a:hlinkClick r:id="rId5"/>
              </a:rPr>
              <a:t>https://www.netflix.com/ourplanet</a:t>
            </a:r>
            <a:r>
              <a:rPr lang="en-GB" sz="1200" b="0" i="0" u="none" strike="noStrike" kern="1200" dirty="0">
                <a:solidFill>
                  <a:schemeClr val="tx1"/>
                </a:solidFill>
                <a:effectLst/>
                <a:latin typeface="+mn-lt"/>
                <a:ea typeface="+mn-ea"/>
                <a:cs typeface="+mn-cs"/>
              </a:rPr>
              <a:t> Explore: </a:t>
            </a:r>
            <a:r>
              <a:rPr lang="en-GB" sz="1200" b="0" i="0" u="none" strike="noStrike" kern="1200" dirty="0">
                <a:solidFill>
                  <a:schemeClr val="tx1"/>
                </a:solidFill>
                <a:effectLst/>
                <a:latin typeface="+mn-lt"/>
                <a:ea typeface="+mn-ea"/>
                <a:cs typeface="+mn-cs"/>
                <a:hlinkClick r:id="rId6"/>
              </a:rPr>
              <a:t>www.ourplanet.com</a:t>
            </a:r>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8</a:t>
            </a:fld>
            <a:endParaRPr lang="en-US"/>
          </a:p>
        </p:txBody>
      </p:sp>
    </p:spTree>
    <p:extLst>
      <p:ext uri="{BB962C8B-B14F-4D97-AF65-F5344CB8AC3E}">
        <p14:creationId xmlns:p14="http://schemas.microsoft.com/office/powerpoint/2010/main" val="248725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Part 3 extension activity</a:t>
            </a:r>
          </a:p>
          <a:p>
            <a:r>
              <a:rPr lang="en-US" dirty="0"/>
              <a:t>Climate solutions: Full link:  </a:t>
            </a:r>
            <a:r>
              <a:rPr lang="en-US" dirty="0">
                <a:hlinkClick r:id="rId3"/>
              </a:rPr>
              <a:t>https://en-roads.climateinteractive.org/scenario.html?v=21.12.0</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939184D-8EC8-DF4D-A56B-C214852BA172}" type="slidenum">
              <a:rPr lang="en-US" smtClean="0"/>
              <a:t>9</a:t>
            </a:fld>
            <a:endParaRPr lang="en-US"/>
          </a:p>
        </p:txBody>
      </p:sp>
    </p:spTree>
    <p:extLst>
      <p:ext uri="{BB962C8B-B14F-4D97-AF65-F5344CB8AC3E}">
        <p14:creationId xmlns:p14="http://schemas.microsoft.com/office/powerpoint/2010/main" val="128068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6083-8B4F-BF46-98A9-F443D711C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FB553-2EF0-B245-A070-FCFF76ADA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5E6704-17BB-6140-97CC-06A8549FECE1}"/>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426506B7-9489-E44E-831C-E9121116C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7CD12-C828-7C42-8076-7E42070FA557}"/>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212796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F07B-9E0E-9842-80A3-29ED7326C1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3512D-A503-204D-B0BB-2773C3734E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3BCA7-0511-C04E-8D5A-A34E75BFB645}"/>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73B65ED3-4235-CC4B-A493-976D9EB35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9837A-769E-CB45-9715-7B6D2A8056F8}"/>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80981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04EC1-482F-124C-B9A1-ADC72A4F07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8EA82-8622-8949-9899-7D5C2ED494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A236B-603E-8C49-8B2B-64EBC56D4381}"/>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8DED643E-55C9-794C-8C83-0F17FFFE3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28A2D-E838-B149-8A89-8AA1B537DD7B}"/>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341877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90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67BD-058F-7143-A6C8-409EB6DD2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B20AB-C279-5D4A-B5B4-9FF52C0D09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7D95-6310-E448-97EC-64D0D1A84ACE}"/>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F202660E-7B05-0746-95D9-8DBFDCD4D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EEE2B-5058-D44A-998F-7738C38E8A9C}"/>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311687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855D-146C-B74B-8210-771299AC1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421F1-2DDF-8F40-82CC-F1806E466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FFF283-6B8E-8944-9327-8D824D8BBA76}"/>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2EB5E54B-1FB0-3F48-A483-1662BE429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7A5FD-AC61-D740-8EE6-09C992417BAE}"/>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345357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35D9-1271-064A-AFC1-C43947682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6013F-9134-DA43-8851-35271EB431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5C807-9665-D04F-A3ED-5C67053348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C2390C-B691-E548-A763-47C37A297DBC}"/>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6" name="Footer Placeholder 5">
            <a:extLst>
              <a:ext uri="{FF2B5EF4-FFF2-40B4-BE49-F238E27FC236}">
                <a16:creationId xmlns:a16="http://schemas.microsoft.com/office/drawing/2014/main" id="{9448BD85-6854-E747-99AC-C25598818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88718-FD84-F445-8B72-7A25F7E9BCBF}"/>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40689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83BC-968A-BB4B-96A5-A1712786D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B97514-FFB2-E943-92AC-501A5A2E3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25CA6F-94BD-2142-BDDB-1644BAC42A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0E7BA1-0C48-724B-9BCD-BA40C73A4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BA0FB2-853E-9F47-A0F1-8FB03F1845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A8C4F-485D-2443-A487-F5C1178BFAA0}"/>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8" name="Footer Placeholder 7">
            <a:extLst>
              <a:ext uri="{FF2B5EF4-FFF2-40B4-BE49-F238E27FC236}">
                <a16:creationId xmlns:a16="http://schemas.microsoft.com/office/drawing/2014/main" id="{C06833C4-A255-BE43-AF49-2E929A6C3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3622E-1F2E-034B-89AA-C615243E4A7E}"/>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66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CB04-B31A-8341-9155-FA2ECE995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C0086-689B-B840-8159-20798AB1394A}"/>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4" name="Footer Placeholder 3">
            <a:extLst>
              <a:ext uri="{FF2B5EF4-FFF2-40B4-BE49-F238E27FC236}">
                <a16:creationId xmlns:a16="http://schemas.microsoft.com/office/drawing/2014/main" id="{F97258EC-BAC6-884C-9596-E0CE47BEC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1AC71D-3FA5-7A46-A39E-372C08267335}"/>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348014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0B86B-4189-EA4A-944F-E8C310DEE40F}"/>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3" name="Footer Placeholder 2">
            <a:extLst>
              <a:ext uri="{FF2B5EF4-FFF2-40B4-BE49-F238E27FC236}">
                <a16:creationId xmlns:a16="http://schemas.microsoft.com/office/drawing/2014/main" id="{119FA6F7-3FB1-C246-9105-228527868A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280EC0-FBCA-FF48-9737-F336EDA411B0}"/>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357324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9F3B-C8DC-A547-9C0E-37A77B4C9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57084C-D372-234C-ADEE-9940EB1BE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107707-BEC9-DC4B-AFDE-A0B26EA00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24DF7C-9594-6745-B38E-059248F197B9}"/>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6" name="Footer Placeholder 5">
            <a:extLst>
              <a:ext uri="{FF2B5EF4-FFF2-40B4-BE49-F238E27FC236}">
                <a16:creationId xmlns:a16="http://schemas.microsoft.com/office/drawing/2014/main" id="{1F01ACBE-02CE-BA4B-B718-EA605FC22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7BF53-425A-0A4B-846E-858EF15DC02C}"/>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86214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ECD2-1505-5F44-A106-55DD2D30B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559152-5935-E844-85B9-0CBF45115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F4A9A-4A00-1544-B846-0CAA2BE9E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1ED82A-97F8-8241-9CE7-65C233C2E798}"/>
              </a:ext>
            </a:extLst>
          </p:cNvPr>
          <p:cNvSpPr>
            <a:spLocks noGrp="1"/>
          </p:cNvSpPr>
          <p:nvPr>
            <p:ph type="dt" sz="half" idx="10"/>
          </p:nvPr>
        </p:nvSpPr>
        <p:spPr/>
        <p:txBody>
          <a:bodyPr/>
          <a:lstStyle/>
          <a:p>
            <a:fld id="{4A3DE22E-8BB2-8644-85AD-C33417E1B2FE}" type="datetimeFigureOut">
              <a:rPr lang="en-US" smtClean="0"/>
              <a:t>10/30/22</a:t>
            </a:fld>
            <a:endParaRPr lang="en-US"/>
          </a:p>
        </p:txBody>
      </p:sp>
      <p:sp>
        <p:nvSpPr>
          <p:cNvPr id="6" name="Footer Placeholder 5">
            <a:extLst>
              <a:ext uri="{FF2B5EF4-FFF2-40B4-BE49-F238E27FC236}">
                <a16:creationId xmlns:a16="http://schemas.microsoft.com/office/drawing/2014/main" id="{2EB3EE73-A5FC-6A46-888B-A9751F7C6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E11D0-2227-C348-ABEF-CC6E42D173A5}"/>
              </a:ext>
            </a:extLst>
          </p:cNvPr>
          <p:cNvSpPr>
            <a:spLocks noGrp="1"/>
          </p:cNvSpPr>
          <p:nvPr>
            <p:ph type="sldNum" sz="quarter" idx="12"/>
          </p:nvPr>
        </p:nvSpPr>
        <p:spPr/>
        <p:txBody>
          <a:bodyPr/>
          <a:lstStyle/>
          <a:p>
            <a:fld id="{741F8F67-374C-7D48-9BC5-067A95C38184}" type="slidenum">
              <a:rPr lang="en-US" smtClean="0"/>
              <a:t>‹#›</a:t>
            </a:fld>
            <a:endParaRPr lang="en-US"/>
          </a:p>
        </p:txBody>
      </p:sp>
    </p:spTree>
    <p:extLst>
      <p:ext uri="{BB962C8B-B14F-4D97-AF65-F5344CB8AC3E}">
        <p14:creationId xmlns:p14="http://schemas.microsoft.com/office/powerpoint/2010/main" val="20497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3A6A-225F-B54F-B912-FA909D842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65E1F2-4A2B-DF42-ACCB-37C3B91B0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39A2E-AE0C-E147-AA0F-BE1544601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E22E-8BB2-8644-85AD-C33417E1B2FE}" type="datetimeFigureOut">
              <a:rPr lang="en-US" smtClean="0"/>
              <a:t>10/30/22</a:t>
            </a:fld>
            <a:endParaRPr lang="en-US"/>
          </a:p>
        </p:txBody>
      </p:sp>
      <p:sp>
        <p:nvSpPr>
          <p:cNvPr id="5" name="Footer Placeholder 4">
            <a:extLst>
              <a:ext uri="{FF2B5EF4-FFF2-40B4-BE49-F238E27FC236}">
                <a16:creationId xmlns:a16="http://schemas.microsoft.com/office/drawing/2014/main" id="{3DB13D30-0DAB-B64E-B53C-77BE392B5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030FE-887F-CD4C-B65D-ACFB24F19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F8F67-374C-7D48-9BC5-067A95C38184}" type="slidenum">
              <a:rPr lang="en-US" smtClean="0"/>
              <a:t>‹#›</a:t>
            </a:fld>
            <a:endParaRPr lang="en-US"/>
          </a:p>
        </p:txBody>
      </p:sp>
    </p:spTree>
    <p:extLst>
      <p:ext uri="{BB962C8B-B14F-4D97-AF65-F5344CB8AC3E}">
        <p14:creationId xmlns:p14="http://schemas.microsoft.com/office/powerpoint/2010/main" val="80886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NIqOhxQ0-H8" TargetMode="External"/><Relationship Id="rId3" Type="http://schemas.openxmlformats.org/officeDocument/2006/relationships/hyperlink" Target="https://www.youtube.com/watch?v=AyyUPr0plg8" TargetMode="External"/><Relationship Id="rId7" Type="http://schemas.openxmlformats.org/officeDocument/2006/relationships/hyperlink" Target="https://www.youtube.com/watch?v=a04JPKheFp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N1iKg2Ug3Zk&amp;t=45s" TargetMode="External"/><Relationship Id="rId5" Type="http://schemas.openxmlformats.org/officeDocument/2006/relationships/hyperlink" Target="https://www.connect4climate.org/event/innovate4climate-2019-digital-media-zone" TargetMode="External"/><Relationship Id="rId4" Type="http://schemas.openxmlformats.org/officeDocument/2006/relationships/hyperlink" Target="https://www.youtube.com/watch?v=yvMQ90sCOG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e7xW1MfXjLA&amp;t=532s" TargetMode="External"/><Relationship Id="rId4" Type="http://schemas.openxmlformats.org/officeDocument/2006/relationships/hyperlink" Target="https://youtu.be/vMDeHUiqPZ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xperience.arcgis.com/experience/0d9d2209bf104584a65e012b03b6d3f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urplanet.com/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limateinteractiv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E7FFE-7945-484A-A93F-EB0E0BAA1339}"/>
              </a:ext>
            </a:extLst>
          </p:cNvPr>
          <p:cNvSpPr/>
          <p:nvPr/>
        </p:nvSpPr>
        <p:spPr>
          <a:xfrm>
            <a:off x="-123986" y="0"/>
            <a:ext cx="1231598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Title 1">
            <a:extLst>
              <a:ext uri="{FF2B5EF4-FFF2-40B4-BE49-F238E27FC236}">
                <a16:creationId xmlns:a16="http://schemas.microsoft.com/office/drawing/2014/main" id="{3AFED564-78BF-9B4A-A142-F4471680EC7F}"/>
              </a:ext>
            </a:extLst>
          </p:cNvPr>
          <p:cNvSpPr txBox="1">
            <a:spLocks noChangeArrowheads="1"/>
          </p:cNvSpPr>
          <p:nvPr/>
        </p:nvSpPr>
        <p:spPr bwMode="auto">
          <a:xfrm>
            <a:off x="2209800" y="1144589"/>
            <a:ext cx="7829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endParaRPr lang="en-GB" altLang="en-US" sz="2700" b="1">
              <a:solidFill>
                <a:srgbClr val="000000"/>
              </a:solidFill>
              <a:latin typeface="Calibri Light" panose="020F0302020204030204" pitchFamily="34" charset="0"/>
            </a:endParaRPr>
          </a:p>
        </p:txBody>
      </p:sp>
      <p:sp>
        <p:nvSpPr>
          <p:cNvPr id="4" name="Title 1">
            <a:extLst>
              <a:ext uri="{FF2B5EF4-FFF2-40B4-BE49-F238E27FC236}">
                <a16:creationId xmlns:a16="http://schemas.microsoft.com/office/drawing/2014/main" id="{B2A05D3A-9358-40CC-A80A-1C293BED0D01}"/>
              </a:ext>
            </a:extLst>
          </p:cNvPr>
          <p:cNvSpPr txBox="1">
            <a:spLocks/>
          </p:cNvSpPr>
          <p:nvPr/>
        </p:nvSpPr>
        <p:spPr>
          <a:xfrm>
            <a:off x="1748726" y="2105051"/>
            <a:ext cx="8570562" cy="262728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defRPr/>
            </a:pPr>
            <a:r>
              <a:rPr lang="en-GB" sz="2400" kern="0" dirty="0">
                <a:solidFill>
                  <a:schemeClr val="bg1"/>
                </a:solidFill>
                <a:latin typeface="British Council Sans" panose="020B0504020202020204" pitchFamily="34" charset="0"/>
                <a:ea typeface="Arial"/>
                <a:cs typeface="Arial" panose="020B0604020202020204" pitchFamily="34" charset="0"/>
                <a:sym typeface="Arial"/>
              </a:rPr>
              <a:t>These slides have been produced to support the </a:t>
            </a:r>
          </a:p>
          <a:p>
            <a:pPr>
              <a:spcBef>
                <a:spcPts val="1200"/>
              </a:spcBef>
              <a:spcAft>
                <a:spcPts val="1200"/>
              </a:spcAft>
              <a:defRPr/>
            </a:pPr>
            <a:r>
              <a:rPr lang="en-GB" b="1" kern="0" dirty="0">
                <a:solidFill>
                  <a:srgbClr val="5EB45E"/>
                </a:solidFill>
                <a:latin typeface="British Council Sans" panose="020B0504020202020204" pitchFamily="34" charset="0"/>
                <a:ea typeface="Arial"/>
                <a:cs typeface="Arial" panose="020B0604020202020204" pitchFamily="34" charset="0"/>
                <a:sym typeface="Arial"/>
              </a:rPr>
              <a:t>Climate change and girls’ education learning unit. </a:t>
            </a:r>
          </a:p>
          <a:p>
            <a:pPr>
              <a:spcBef>
                <a:spcPts val="1200"/>
              </a:spcBef>
              <a:spcAft>
                <a:spcPts val="1200"/>
              </a:spcAft>
              <a:defRPr/>
            </a:pPr>
            <a:r>
              <a:rPr lang="en-GB" sz="2400" kern="0" dirty="0">
                <a:solidFill>
                  <a:schemeClr val="bg1"/>
                </a:solidFill>
                <a:latin typeface="British Council Sans" panose="020B0504020202020204" pitchFamily="34" charset="0"/>
                <a:ea typeface="Arial"/>
                <a:cs typeface="Arial" panose="020B0604020202020204" pitchFamily="34" charset="0"/>
                <a:sym typeface="Arial"/>
              </a:rPr>
              <a:t>They can only be used with the main resource, which includes full instructions on how to use them with your class and a partner school.</a:t>
            </a:r>
            <a:endParaRPr lang="en-US" sz="2400" dirty="0">
              <a:solidFill>
                <a:schemeClr val="bg1"/>
              </a:solidFill>
              <a:latin typeface="British Council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965524266"/>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45598-4199-A940-A0E9-122D27EC94A2}"/>
              </a:ext>
            </a:extLst>
          </p:cNvPr>
          <p:cNvSpPr>
            <a:spLocks noGrp="1"/>
          </p:cNvSpPr>
          <p:nvPr>
            <p:ph idx="1"/>
          </p:nvPr>
        </p:nvSpPr>
        <p:spPr>
          <a:xfrm>
            <a:off x="540000" y="1340069"/>
            <a:ext cx="7664200" cy="4524703"/>
          </a:xfrm>
        </p:spPr>
        <p:txBody>
          <a:bodyPr lIns="0" tIns="0" rIns="0" bIns="0">
            <a:normAutofit/>
          </a:bodyPr>
          <a:lstStyle/>
          <a:p>
            <a:pPr marL="0" indent="0">
              <a:lnSpc>
                <a:spcPct val="120000"/>
              </a:lnSpc>
              <a:buNone/>
            </a:pPr>
            <a:r>
              <a:rPr lang="en-US" sz="1900" dirty="0">
                <a:latin typeface="British Council Sans" panose="020B0504020202020204" pitchFamily="34" charset="0"/>
                <a:cs typeface="British Council Sans" panose="020B0504020202020204" pitchFamily="34" charset="0"/>
              </a:rPr>
              <a:t>Climate justice links human rights and development to achieve a human-</a:t>
            </a:r>
            <a:r>
              <a:rPr lang="en-US" sz="1900" dirty="0" err="1">
                <a:latin typeface="British Council Sans" panose="020B0504020202020204" pitchFamily="34" charset="0"/>
                <a:cs typeface="British Council Sans" panose="020B0504020202020204" pitchFamily="34" charset="0"/>
              </a:rPr>
              <a:t>centred</a:t>
            </a:r>
            <a:r>
              <a:rPr lang="en-US" sz="1900" dirty="0">
                <a:latin typeface="British Council Sans" panose="020B0504020202020204" pitchFamily="34" charset="0"/>
                <a:cs typeface="British Council Sans" panose="020B0504020202020204" pitchFamily="34" charset="0"/>
              </a:rPr>
              <a:t> approach, safeguarding the rights of the most vulnerable people and sharing the burdens and benefits of climate change and its impacts equitably and fairly.</a:t>
            </a:r>
            <a:r>
              <a:rPr lang="en-GB" sz="1900" dirty="0">
                <a:latin typeface="British Council Sans" panose="020B0504020202020204" pitchFamily="34" charset="0"/>
                <a:cs typeface="British Council Sans" panose="020B0504020202020204" pitchFamily="34" charset="0"/>
              </a:rPr>
              <a:t> </a:t>
            </a:r>
          </a:p>
          <a:p>
            <a:pPr marL="0" indent="0">
              <a:lnSpc>
                <a:spcPct val="120000"/>
              </a:lnSpc>
              <a:buNone/>
            </a:pPr>
            <a:r>
              <a:rPr lang="en-GB" sz="1900" dirty="0">
                <a:latin typeface="British Council Sans" panose="020B0504020202020204" pitchFamily="34" charset="0"/>
                <a:cs typeface="British Council Sans" panose="020B0504020202020204" pitchFamily="34" charset="0"/>
              </a:rPr>
              <a:t>Those who have most responsibility for greenhouse gas emissions and most capacity to act must cut emissions first. Those who have benefited and still benefit from emissions in the form of on-going economic development and increased wealth, mainly in industrialised countries, have an ethical obligation to share benefits with those who are today suffering from the effects of these emissions, mainly vulnerable people in developing countries.</a:t>
            </a:r>
            <a:endParaRPr lang="en-US" sz="1900" dirty="0">
              <a:latin typeface="British Council Sans" panose="020B0504020202020204" pitchFamily="34" charset="0"/>
              <a:cs typeface="British Council Sans" panose="020B0504020202020204" pitchFamily="34" charset="0"/>
            </a:endParaRPr>
          </a:p>
        </p:txBody>
      </p:sp>
      <p:sp>
        <p:nvSpPr>
          <p:cNvPr id="5" name="Title 1">
            <a:extLst>
              <a:ext uri="{FF2B5EF4-FFF2-40B4-BE49-F238E27FC236}">
                <a16:creationId xmlns:a16="http://schemas.microsoft.com/office/drawing/2014/main" id="{07B67EEE-2EFA-704A-AE3F-1D83D348A895}"/>
              </a:ext>
            </a:extLst>
          </p:cNvPr>
          <p:cNvSpPr txBox="1">
            <a:spLocks/>
          </p:cNvSpPr>
          <p:nvPr/>
        </p:nvSpPr>
        <p:spPr>
          <a:xfrm>
            <a:off x="540000" y="540001"/>
            <a:ext cx="10515600" cy="628400"/>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Climate Justice</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pic>
        <p:nvPicPr>
          <p:cNvPr id="9" name="Picture 8">
            <a:extLst>
              <a:ext uri="{FF2B5EF4-FFF2-40B4-BE49-F238E27FC236}">
                <a16:creationId xmlns:a16="http://schemas.microsoft.com/office/drawing/2014/main" id="{34DC469B-03CF-5544-BB20-72FA89472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5800" y="3701799"/>
            <a:ext cx="2616200" cy="2616200"/>
          </a:xfrm>
          <a:prstGeom prst="rect">
            <a:avLst/>
          </a:prstGeom>
        </p:spPr>
      </p:pic>
      <p:pic>
        <p:nvPicPr>
          <p:cNvPr id="16" name="Picture 15" descr="Shape&#10;&#10;Description automatically generated">
            <a:extLst>
              <a:ext uri="{FF2B5EF4-FFF2-40B4-BE49-F238E27FC236}">
                <a16:creationId xmlns:a16="http://schemas.microsoft.com/office/drawing/2014/main" id="{A50DB7ED-6BA6-0A4D-A99F-0DA6E11AB1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5500" y="773085"/>
            <a:ext cx="2666500" cy="2666500"/>
          </a:xfrm>
          <a:prstGeom prst="rect">
            <a:avLst/>
          </a:prstGeom>
        </p:spPr>
      </p:pic>
    </p:spTree>
    <p:extLst>
      <p:ext uri="{BB962C8B-B14F-4D97-AF65-F5344CB8AC3E}">
        <p14:creationId xmlns:p14="http://schemas.microsoft.com/office/powerpoint/2010/main" val="8101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E320C-958F-134A-B7A1-113F03F0F182}"/>
              </a:ext>
            </a:extLst>
          </p:cNvPr>
          <p:cNvSpPr>
            <a:spLocks noGrp="1"/>
          </p:cNvSpPr>
          <p:nvPr>
            <p:ph idx="1"/>
          </p:nvPr>
        </p:nvSpPr>
        <p:spPr>
          <a:xfrm>
            <a:off x="540000" y="1325943"/>
            <a:ext cx="7556596" cy="2925150"/>
          </a:xfrm>
        </p:spPr>
        <p:txBody>
          <a:bodyPr lIns="0" tIns="0" rIns="0" bIns="0">
            <a:normAutofit/>
          </a:bodyPr>
          <a:lstStyle/>
          <a:p>
            <a:pPr lvl="0">
              <a:spcAft>
                <a:spcPts val="6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Read through the arguments and look at the slides of the graphs.</a:t>
            </a:r>
            <a:endParaRPr lang="en-GB" sz="1900" dirty="0">
              <a:latin typeface="British Council Sans" panose="020B0504020202020204" pitchFamily="34" charset="0"/>
              <a:cs typeface="British Council Sans" panose="020B0504020202020204" pitchFamily="34" charset="0"/>
            </a:endParaRPr>
          </a:p>
          <a:p>
            <a:pPr lvl="0">
              <a:spcAft>
                <a:spcPts val="6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Decide on your position on the agree/disagree line for each argument</a:t>
            </a:r>
            <a:r>
              <a:rPr lang="en-GB" sz="1900" dirty="0">
                <a:latin typeface="British Council Sans" panose="020B0504020202020204" pitchFamily="34" charset="0"/>
                <a:cs typeface="British Council Sans" panose="020B0504020202020204" pitchFamily="34" charset="0"/>
              </a:rPr>
              <a:t> and </a:t>
            </a:r>
            <a:r>
              <a:rPr lang="en-US" sz="1900" dirty="0">
                <a:latin typeface="British Council Sans" panose="020B0504020202020204" pitchFamily="34" charset="0"/>
                <a:cs typeface="British Council Sans" panose="020B0504020202020204" pitchFamily="34" charset="0"/>
              </a:rPr>
              <a:t>record your answer.</a:t>
            </a:r>
            <a:endParaRPr lang="en-GB" sz="1900" dirty="0">
              <a:latin typeface="British Council Sans" panose="020B0504020202020204" pitchFamily="34" charset="0"/>
              <a:cs typeface="British Council Sans" panose="020B0504020202020204" pitchFamily="34" charset="0"/>
            </a:endParaRPr>
          </a:p>
          <a:p>
            <a:pPr lvl="0">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Look through your answers again at the end and adjust them if you need to.</a:t>
            </a:r>
          </a:p>
          <a:p>
            <a:pPr lvl="0">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Read the interpretations on the activity sheet.</a:t>
            </a:r>
          </a:p>
        </p:txBody>
      </p:sp>
      <p:sp>
        <p:nvSpPr>
          <p:cNvPr id="8" name="Title 1">
            <a:extLst>
              <a:ext uri="{FF2B5EF4-FFF2-40B4-BE49-F238E27FC236}">
                <a16:creationId xmlns:a16="http://schemas.microsoft.com/office/drawing/2014/main" id="{8C46C6C6-7BDF-B54B-8A4E-D07AD23E6499}"/>
              </a:ext>
            </a:extLst>
          </p:cNvPr>
          <p:cNvSpPr txBox="1">
            <a:spLocks/>
          </p:cNvSpPr>
          <p:nvPr/>
        </p:nvSpPr>
        <p:spPr>
          <a:xfrm>
            <a:off x="540000" y="540001"/>
            <a:ext cx="10515600" cy="424275"/>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Climate change – who is most responsible?</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sp>
        <p:nvSpPr>
          <p:cNvPr id="6" name="Rectangle 5">
            <a:extLst>
              <a:ext uri="{FF2B5EF4-FFF2-40B4-BE49-F238E27FC236}">
                <a16:creationId xmlns:a16="http://schemas.microsoft.com/office/drawing/2014/main" id="{E63E0F81-B039-DF48-A8EE-0A80074DE64F}"/>
              </a:ext>
            </a:extLst>
          </p:cNvPr>
          <p:cNvSpPr/>
          <p:nvPr/>
        </p:nvSpPr>
        <p:spPr>
          <a:xfrm>
            <a:off x="540000" y="4336026"/>
            <a:ext cx="11111226" cy="1946787"/>
          </a:xfrm>
          <a:prstGeom prst="rect">
            <a:avLst/>
          </a:prstGeom>
          <a:solidFill>
            <a:srgbClr val="008B75">
              <a:alpha val="141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21C087F-DF51-E04A-869C-480818893909}"/>
              </a:ext>
            </a:extLst>
          </p:cNvPr>
          <p:cNvCxnSpPr/>
          <p:nvPr/>
        </p:nvCxnSpPr>
        <p:spPr>
          <a:xfrm>
            <a:off x="1135626" y="5672375"/>
            <a:ext cx="9919974" cy="0"/>
          </a:xfrm>
          <a:prstGeom prst="straightConnector1">
            <a:avLst/>
          </a:prstGeom>
          <a:ln w="63500">
            <a:solidFill>
              <a:srgbClr val="1B1E5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D56C45-EDC3-B149-9319-B27882A1E26F}"/>
              </a:ext>
            </a:extLst>
          </p:cNvPr>
          <p:cNvSpPr txBox="1"/>
          <p:nvPr/>
        </p:nvSpPr>
        <p:spPr>
          <a:xfrm>
            <a:off x="1135626" y="4578502"/>
            <a:ext cx="1769807" cy="461665"/>
          </a:xfrm>
          <a:prstGeom prst="rect">
            <a:avLst/>
          </a:prstGeom>
          <a:noFill/>
        </p:spPr>
        <p:txBody>
          <a:bodyPr wrap="square" rtlCol="0">
            <a:spAutoFit/>
          </a:bodyPr>
          <a:lstStyle/>
          <a:p>
            <a:r>
              <a:rPr lang="en-US" sz="2400" b="1" dirty="0">
                <a:latin typeface="British Council Sans" panose="020B0504020202020204" pitchFamily="34" charset="0"/>
                <a:cs typeface="British Council Sans" panose="020B0504020202020204" pitchFamily="34" charset="0"/>
              </a:rPr>
              <a:t>Disagree</a:t>
            </a:r>
          </a:p>
        </p:txBody>
      </p:sp>
      <p:sp>
        <p:nvSpPr>
          <p:cNvPr id="15" name="TextBox 14">
            <a:extLst>
              <a:ext uri="{FF2B5EF4-FFF2-40B4-BE49-F238E27FC236}">
                <a16:creationId xmlns:a16="http://schemas.microsoft.com/office/drawing/2014/main" id="{6BC4983C-C526-E144-BED4-1D7E04114842}"/>
              </a:ext>
            </a:extLst>
          </p:cNvPr>
          <p:cNvSpPr txBox="1"/>
          <p:nvPr/>
        </p:nvSpPr>
        <p:spPr>
          <a:xfrm>
            <a:off x="5220928" y="4578502"/>
            <a:ext cx="1769807" cy="461665"/>
          </a:xfrm>
          <a:prstGeom prst="rect">
            <a:avLst/>
          </a:prstGeom>
          <a:noFill/>
        </p:spPr>
        <p:txBody>
          <a:bodyPr wrap="square" rtlCol="0">
            <a:spAutoFit/>
          </a:bodyPr>
          <a:lstStyle/>
          <a:p>
            <a:pPr algn="ctr"/>
            <a:r>
              <a:rPr lang="en-US" sz="2400" b="1" dirty="0">
                <a:latin typeface="British Council Sans" panose="020B0504020202020204" pitchFamily="34" charset="0"/>
                <a:cs typeface="British Council Sans" panose="020B0504020202020204" pitchFamily="34" charset="0"/>
              </a:rPr>
              <a:t>Unsure</a:t>
            </a:r>
          </a:p>
        </p:txBody>
      </p:sp>
      <p:sp>
        <p:nvSpPr>
          <p:cNvPr id="16" name="TextBox 15">
            <a:extLst>
              <a:ext uri="{FF2B5EF4-FFF2-40B4-BE49-F238E27FC236}">
                <a16:creationId xmlns:a16="http://schemas.microsoft.com/office/drawing/2014/main" id="{D286AA10-0980-204A-82F0-DF2B3D790465}"/>
              </a:ext>
            </a:extLst>
          </p:cNvPr>
          <p:cNvSpPr txBox="1"/>
          <p:nvPr/>
        </p:nvSpPr>
        <p:spPr>
          <a:xfrm>
            <a:off x="9350478" y="4578502"/>
            <a:ext cx="1769807" cy="461665"/>
          </a:xfrm>
          <a:prstGeom prst="rect">
            <a:avLst/>
          </a:prstGeom>
          <a:noFill/>
        </p:spPr>
        <p:txBody>
          <a:bodyPr wrap="square" rtlCol="0">
            <a:spAutoFit/>
          </a:bodyPr>
          <a:lstStyle/>
          <a:p>
            <a:pPr algn="r"/>
            <a:r>
              <a:rPr lang="en-US" sz="2400" b="1" dirty="0">
                <a:latin typeface="British Council Sans" panose="020B0504020202020204" pitchFamily="34" charset="0"/>
                <a:cs typeface="British Council Sans" panose="020B0504020202020204" pitchFamily="34" charset="0"/>
              </a:rPr>
              <a:t>Agree</a:t>
            </a:r>
          </a:p>
        </p:txBody>
      </p:sp>
      <p:cxnSp>
        <p:nvCxnSpPr>
          <p:cNvPr id="17" name="Straight Arrow Connector 16">
            <a:extLst>
              <a:ext uri="{FF2B5EF4-FFF2-40B4-BE49-F238E27FC236}">
                <a16:creationId xmlns:a16="http://schemas.microsoft.com/office/drawing/2014/main" id="{EC5A1E4B-4936-8C4E-BE23-D2D71793C681}"/>
              </a:ext>
            </a:extLst>
          </p:cNvPr>
          <p:cNvCxnSpPr>
            <a:cxnSpLocks/>
          </p:cNvCxnSpPr>
          <p:nvPr/>
        </p:nvCxnSpPr>
        <p:spPr>
          <a:xfrm>
            <a:off x="6085781" y="5308421"/>
            <a:ext cx="0" cy="363954"/>
          </a:xfrm>
          <a:prstGeom prst="straightConnector1">
            <a:avLst/>
          </a:prstGeom>
          <a:ln w="63500">
            <a:solidFill>
              <a:srgbClr val="1B1E58"/>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19" name="Picture 18" descr="Shape, icon&#10;&#10;Description automatically generated">
            <a:extLst>
              <a:ext uri="{FF2B5EF4-FFF2-40B4-BE49-F238E27FC236}">
                <a16:creationId xmlns:a16="http://schemas.microsoft.com/office/drawing/2014/main" id="{5CB411E9-8200-CF44-BAE8-B8C061CCF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6726" y="664551"/>
            <a:ext cx="1714500" cy="3429000"/>
          </a:xfrm>
          <a:prstGeom prst="rect">
            <a:avLst/>
          </a:prstGeom>
        </p:spPr>
      </p:pic>
    </p:spTree>
    <p:extLst>
      <p:ext uri="{BB962C8B-B14F-4D97-AF65-F5344CB8AC3E}">
        <p14:creationId xmlns:p14="http://schemas.microsoft.com/office/powerpoint/2010/main" val="215232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76220-CFBE-9348-ACE4-98CACD9C1F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1" y="391984"/>
            <a:ext cx="9905999" cy="6132398"/>
          </a:xfrm>
          <a:prstGeom prst="rect">
            <a:avLst/>
          </a:prstGeom>
        </p:spPr>
      </p:pic>
      <p:sp>
        <p:nvSpPr>
          <p:cNvPr id="4" name="Title 1">
            <a:extLst>
              <a:ext uri="{FF2B5EF4-FFF2-40B4-BE49-F238E27FC236}">
                <a16:creationId xmlns:a16="http://schemas.microsoft.com/office/drawing/2014/main" id="{523215B6-1ECF-2B46-B474-32C03143A064}"/>
              </a:ext>
            </a:extLst>
          </p:cNvPr>
          <p:cNvSpPr txBox="1">
            <a:spLocks/>
          </p:cNvSpPr>
          <p:nvPr/>
        </p:nvSpPr>
        <p:spPr>
          <a:xfrm>
            <a:off x="540000" y="540000"/>
            <a:ext cx="4354911" cy="156819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spcAft>
                <a:spcPts val="1200"/>
              </a:spcAft>
              <a:buAutoNum type="alphaUcParenR"/>
            </a:pPr>
            <a:r>
              <a:rPr lang="en-GB" sz="3000" b="1" dirty="0">
                <a:solidFill>
                  <a:srgbClr val="1B1E58"/>
                </a:solidFill>
                <a:latin typeface="British Council Sans" panose="020B0504020202020204" pitchFamily="34" charset="0"/>
                <a:cs typeface="British Council Sans" panose="020B0504020202020204" pitchFamily="34" charset="0"/>
              </a:rPr>
              <a:t>The top 20 highest emitters of annual </a:t>
            </a:r>
            <a:br>
              <a:rPr lang="en-GB" sz="3000" b="1" dirty="0">
                <a:solidFill>
                  <a:srgbClr val="1B1E58"/>
                </a:solidFill>
                <a:latin typeface="British Council Sans" panose="020B0504020202020204" pitchFamily="34" charset="0"/>
                <a:cs typeface="British Council Sans" panose="020B0504020202020204" pitchFamily="34" charset="0"/>
              </a:rPr>
            </a:br>
            <a:r>
              <a:rPr lang="en-GB" sz="3000" b="1" dirty="0">
                <a:solidFill>
                  <a:srgbClr val="1B1E58"/>
                </a:solidFill>
                <a:latin typeface="British Council Sans" panose="020B0504020202020204" pitchFamily="34" charset="0"/>
                <a:cs typeface="British Council Sans" panose="020B0504020202020204" pitchFamily="34" charset="0"/>
              </a:rPr>
              <a:t>carbon dioxide </a:t>
            </a:r>
            <a:br>
              <a:rPr lang="en-GB" sz="3000" b="1" dirty="0">
                <a:solidFill>
                  <a:srgbClr val="1B1E58"/>
                </a:solidFill>
                <a:latin typeface="British Council Sans" panose="020B0504020202020204" pitchFamily="34" charset="0"/>
                <a:cs typeface="British Council Sans" panose="020B0504020202020204" pitchFamily="34" charset="0"/>
              </a:rPr>
            </a:br>
            <a:r>
              <a:rPr lang="en-GB" sz="3000" b="1" dirty="0">
                <a:solidFill>
                  <a:srgbClr val="1B1E58"/>
                </a:solidFill>
                <a:latin typeface="British Council Sans" panose="020B0504020202020204" pitchFamily="34" charset="0"/>
                <a:cs typeface="British Council Sans" panose="020B0504020202020204" pitchFamily="34" charset="0"/>
              </a:rPr>
              <a:t>in 2018</a:t>
            </a:r>
            <a:endParaRPr lang="en-US" sz="3000" b="1" dirty="0">
              <a:solidFill>
                <a:srgbClr val="1B1E58"/>
              </a:solidFill>
              <a:latin typeface="British Council Sans" panose="020B0504020202020204" pitchFamily="34" charset="0"/>
              <a:cs typeface="British Council Sans" panose="020B0504020202020204" pitchFamily="34" charset="0"/>
            </a:endParaRPr>
          </a:p>
        </p:txBody>
      </p:sp>
      <p:pic>
        <p:nvPicPr>
          <p:cNvPr id="7" name="Picture 6">
            <a:extLst>
              <a:ext uri="{FF2B5EF4-FFF2-40B4-BE49-F238E27FC236}">
                <a16:creationId xmlns:a16="http://schemas.microsoft.com/office/drawing/2014/main" id="{09358D39-B50A-B140-B1BB-D793B7297A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301" y="5809020"/>
            <a:ext cx="3549400" cy="715362"/>
          </a:xfrm>
          <a:prstGeom prst="rect">
            <a:avLst/>
          </a:prstGeom>
        </p:spPr>
      </p:pic>
    </p:spTree>
    <p:extLst>
      <p:ext uri="{BB962C8B-B14F-4D97-AF65-F5344CB8AC3E}">
        <p14:creationId xmlns:p14="http://schemas.microsoft.com/office/powerpoint/2010/main" val="241804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F5B77B-4682-6344-A279-7F8C9B3F69B0}"/>
              </a:ext>
            </a:extLst>
          </p:cNvPr>
          <p:cNvGrpSpPr/>
          <p:nvPr/>
        </p:nvGrpSpPr>
        <p:grpSpPr>
          <a:xfrm>
            <a:off x="2410187" y="152635"/>
            <a:ext cx="9267213" cy="6654566"/>
            <a:chOff x="1320741" y="0"/>
            <a:chExt cx="9550517" cy="6858000"/>
          </a:xfrm>
        </p:grpSpPr>
        <p:pic>
          <p:nvPicPr>
            <p:cNvPr id="5" name="Picture 4">
              <a:extLst>
                <a:ext uri="{FF2B5EF4-FFF2-40B4-BE49-F238E27FC236}">
                  <a16:creationId xmlns:a16="http://schemas.microsoft.com/office/drawing/2014/main" id="{D124E6BE-11B9-124B-AA2D-3CF870B847E1}"/>
                </a:ext>
              </a:extLst>
            </p:cNvPr>
            <p:cNvPicPr>
              <a:picLocks noChangeAspect="1"/>
            </p:cNvPicPr>
            <p:nvPr/>
          </p:nvPicPr>
          <p:blipFill>
            <a:blip r:embed="rId3"/>
            <a:stretch>
              <a:fillRect/>
            </a:stretch>
          </p:blipFill>
          <p:spPr>
            <a:xfrm>
              <a:off x="1320741" y="0"/>
              <a:ext cx="9550517" cy="6858000"/>
            </a:xfrm>
            <a:prstGeom prst="rect">
              <a:avLst/>
            </a:prstGeom>
          </p:spPr>
        </p:pic>
        <p:sp>
          <p:nvSpPr>
            <p:cNvPr id="6" name="TextBox 5">
              <a:extLst>
                <a:ext uri="{FF2B5EF4-FFF2-40B4-BE49-F238E27FC236}">
                  <a16:creationId xmlns:a16="http://schemas.microsoft.com/office/drawing/2014/main" id="{C3F02182-EBE0-C845-B999-877DAC938B72}"/>
                </a:ext>
              </a:extLst>
            </p:cNvPr>
            <p:cNvSpPr txBox="1"/>
            <p:nvPr/>
          </p:nvSpPr>
          <p:spPr>
            <a:xfrm>
              <a:off x="3515912" y="92988"/>
              <a:ext cx="518077" cy="523220"/>
            </a:xfrm>
            <a:prstGeom prst="rect">
              <a:avLst/>
            </a:prstGeom>
            <a:noFill/>
          </p:spPr>
          <p:txBody>
            <a:bodyPr wrap="square" rtlCol="0">
              <a:spAutoFit/>
            </a:bodyPr>
            <a:lstStyle/>
            <a:p>
              <a:r>
                <a:rPr lang="en-US" sz="2800" dirty="0"/>
                <a:t>B)</a:t>
              </a:r>
            </a:p>
          </p:txBody>
        </p:sp>
      </p:grpSp>
      <p:sp>
        <p:nvSpPr>
          <p:cNvPr id="12" name="Rectangle 11">
            <a:extLst>
              <a:ext uri="{FF2B5EF4-FFF2-40B4-BE49-F238E27FC236}">
                <a16:creationId xmlns:a16="http://schemas.microsoft.com/office/drawing/2014/main" id="{5FFE74BC-73FD-0D4B-A88E-961A67843571}"/>
              </a:ext>
            </a:extLst>
          </p:cNvPr>
          <p:cNvSpPr/>
          <p:nvPr/>
        </p:nvSpPr>
        <p:spPr>
          <a:xfrm>
            <a:off x="2159000" y="50799"/>
            <a:ext cx="9702800" cy="69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Rectangle 14">
            <a:extLst>
              <a:ext uri="{FF2B5EF4-FFF2-40B4-BE49-F238E27FC236}">
                <a16:creationId xmlns:a16="http://schemas.microsoft.com/office/drawing/2014/main" id="{43710E0D-69CF-A545-8063-076B88D786F0}"/>
              </a:ext>
            </a:extLst>
          </p:cNvPr>
          <p:cNvSpPr/>
          <p:nvPr/>
        </p:nvSpPr>
        <p:spPr>
          <a:xfrm>
            <a:off x="1778000" y="590800"/>
            <a:ext cx="668187" cy="6114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A9F4AB71-8230-EB4A-B325-B38133B9EC47}"/>
              </a:ext>
            </a:extLst>
          </p:cNvPr>
          <p:cNvSpPr txBox="1">
            <a:spLocks/>
          </p:cNvSpPr>
          <p:nvPr/>
        </p:nvSpPr>
        <p:spPr>
          <a:xfrm>
            <a:off x="540000" y="540000"/>
            <a:ext cx="3524000" cy="1365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3000" b="1" dirty="0">
                <a:solidFill>
                  <a:srgbClr val="1B1E58"/>
                </a:solidFill>
                <a:latin typeface="British Council Sans" panose="020B0504020202020204" pitchFamily="34" charset="0"/>
                <a:cs typeface="British Council Sans" panose="020B0504020202020204" pitchFamily="34" charset="0"/>
              </a:rPr>
              <a:t>B) Highest </a:t>
            </a:r>
            <a:r>
              <a:rPr lang="en-GB" sz="3200" b="1" dirty="0">
                <a:latin typeface="British Council Sans" panose="020B0504020202020204" pitchFamily="34" charset="0"/>
                <a:cs typeface="British Council Sans" panose="020B0504020202020204" pitchFamily="34" charset="0"/>
              </a:rPr>
              <a:t>CO</a:t>
            </a:r>
            <a:r>
              <a:rPr lang="en-GB" sz="3200" b="1" baseline="-25000" dirty="0">
                <a:latin typeface="British Council Sans" panose="020B0504020202020204" pitchFamily="34" charset="0"/>
                <a:cs typeface="British Council Sans" panose="020B0504020202020204" pitchFamily="34" charset="0"/>
              </a:rPr>
              <a:t>2</a:t>
            </a:r>
            <a:r>
              <a:rPr lang="en-GB" sz="3000" b="1" dirty="0">
                <a:solidFill>
                  <a:srgbClr val="1B1E58"/>
                </a:solidFill>
                <a:latin typeface="British Council Sans" panose="020B0504020202020204" pitchFamily="34" charset="0"/>
                <a:cs typeface="British Council Sans" panose="020B0504020202020204" pitchFamily="34" charset="0"/>
              </a:rPr>
              <a:t> polluters per capita</a:t>
            </a:r>
            <a:endParaRPr lang="en-US" sz="3000" b="1" dirty="0">
              <a:solidFill>
                <a:srgbClr val="1B1E58"/>
              </a:solidFill>
              <a:latin typeface="British Council Sans" panose="020B0504020202020204" pitchFamily="34" charset="0"/>
              <a:cs typeface="British Council Sans" panose="020B0504020202020204" pitchFamily="34" charset="0"/>
            </a:endParaRPr>
          </a:p>
        </p:txBody>
      </p:sp>
      <p:sp>
        <p:nvSpPr>
          <p:cNvPr id="16" name="Rectangle 15">
            <a:extLst>
              <a:ext uri="{FF2B5EF4-FFF2-40B4-BE49-F238E27FC236}">
                <a16:creationId xmlns:a16="http://schemas.microsoft.com/office/drawing/2014/main" id="{9021D7DC-0D4D-9946-BD01-83C0ACB40926}"/>
              </a:ext>
            </a:extLst>
          </p:cNvPr>
          <p:cNvSpPr/>
          <p:nvPr/>
        </p:nvSpPr>
        <p:spPr>
          <a:xfrm>
            <a:off x="11652000" y="590799"/>
            <a:ext cx="406709" cy="626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81811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63B43D-6970-1A4B-9038-535284FBA656}"/>
              </a:ext>
            </a:extLst>
          </p:cNvPr>
          <p:cNvSpPr/>
          <p:nvPr/>
        </p:nvSpPr>
        <p:spPr>
          <a:xfrm>
            <a:off x="-123986" y="0"/>
            <a:ext cx="418798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04E798-454A-7449-B910-713AC0AB233B}"/>
              </a:ext>
            </a:extLst>
          </p:cNvPr>
          <p:cNvPicPr>
            <a:picLocks noChangeAspect="1"/>
          </p:cNvPicPr>
          <p:nvPr/>
        </p:nvPicPr>
        <p:blipFill>
          <a:blip r:embed="rId3"/>
          <a:stretch>
            <a:fillRect/>
          </a:stretch>
        </p:blipFill>
        <p:spPr>
          <a:xfrm>
            <a:off x="4311240" y="374057"/>
            <a:ext cx="7340760" cy="6109885"/>
          </a:xfrm>
          <a:prstGeom prst="rect">
            <a:avLst/>
          </a:prstGeom>
        </p:spPr>
      </p:pic>
      <p:sp>
        <p:nvSpPr>
          <p:cNvPr id="4" name="Title 1">
            <a:extLst>
              <a:ext uri="{FF2B5EF4-FFF2-40B4-BE49-F238E27FC236}">
                <a16:creationId xmlns:a16="http://schemas.microsoft.com/office/drawing/2014/main" id="{9A789D91-0487-AF41-B582-449A97F5242C}"/>
              </a:ext>
            </a:extLst>
          </p:cNvPr>
          <p:cNvSpPr txBox="1">
            <a:spLocks/>
          </p:cNvSpPr>
          <p:nvPr/>
        </p:nvSpPr>
        <p:spPr>
          <a:xfrm>
            <a:off x="540000" y="540000"/>
            <a:ext cx="3524000" cy="17968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3000" b="1" dirty="0">
                <a:solidFill>
                  <a:schemeClr val="bg1"/>
                </a:solidFill>
                <a:latin typeface="British Council Sans" panose="020B0504020202020204" pitchFamily="34" charset="0"/>
                <a:cs typeface="British Council Sans" panose="020B0504020202020204" pitchFamily="34" charset="0"/>
              </a:rPr>
              <a:t>C) Where </a:t>
            </a:r>
            <a:r>
              <a:rPr lang="en-GB" sz="2800" b="1" dirty="0">
                <a:solidFill>
                  <a:schemeClr val="bg1"/>
                </a:solidFill>
                <a:latin typeface="British Council Sans" panose="020B0504020202020204" pitchFamily="34" charset="0"/>
                <a:cs typeface="British Council Sans" panose="020B0504020202020204" pitchFamily="34" charset="0"/>
              </a:rPr>
              <a:t>CO</a:t>
            </a:r>
            <a:r>
              <a:rPr lang="en-GB" sz="2800" b="1" baseline="-25000" dirty="0">
                <a:solidFill>
                  <a:schemeClr val="bg1"/>
                </a:solidFill>
                <a:latin typeface="British Council Sans" panose="020B0504020202020204" pitchFamily="34" charset="0"/>
                <a:cs typeface="British Council Sans" panose="020B0504020202020204" pitchFamily="34" charset="0"/>
              </a:rPr>
              <a:t>2</a:t>
            </a:r>
            <a:r>
              <a:rPr lang="en-GB" sz="3000" b="1" dirty="0">
                <a:solidFill>
                  <a:schemeClr val="bg1"/>
                </a:solidFill>
                <a:latin typeface="British Council Sans" panose="020B0504020202020204" pitchFamily="34" charset="0"/>
                <a:cs typeface="British Council Sans" panose="020B0504020202020204" pitchFamily="34" charset="0"/>
              </a:rPr>
              <a:t> emissions have come from since 1751.</a:t>
            </a:r>
            <a:endParaRPr lang="en-US" sz="3000" b="1" dirty="0">
              <a:solidFill>
                <a:schemeClr val="bg1"/>
              </a:solidFill>
              <a:latin typeface="British Council Sans" panose="020B0504020202020204" pitchFamily="34" charset="0"/>
              <a:cs typeface="British Council Sans" panose="020B0504020202020204" pitchFamily="34" charset="0"/>
            </a:endParaRPr>
          </a:p>
        </p:txBody>
      </p:sp>
    </p:spTree>
    <p:extLst>
      <p:ext uri="{BB962C8B-B14F-4D97-AF65-F5344CB8AC3E}">
        <p14:creationId xmlns:p14="http://schemas.microsoft.com/office/powerpoint/2010/main" val="14320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1DDF06-5D37-0A49-907F-2F9B9799F498}"/>
              </a:ext>
            </a:extLst>
          </p:cNvPr>
          <p:cNvPicPr/>
          <p:nvPr/>
        </p:nvPicPr>
        <p:blipFill rotWithShape="1">
          <a:blip r:embed="rId3" cstate="screen">
            <a:extLst>
              <a:ext uri="{28A0092B-C50C-407E-A947-70E740481C1C}">
                <a14:useLocalDpi xmlns:a14="http://schemas.microsoft.com/office/drawing/2010/main"/>
              </a:ext>
            </a:extLst>
          </a:blip>
          <a:srcRect r="23814"/>
          <a:stretch/>
        </p:blipFill>
        <p:spPr>
          <a:xfrm>
            <a:off x="4549902" y="768600"/>
            <a:ext cx="7156200" cy="5098800"/>
          </a:xfrm>
          <a:prstGeom prst="rect">
            <a:avLst/>
          </a:prstGeom>
        </p:spPr>
      </p:pic>
      <p:sp>
        <p:nvSpPr>
          <p:cNvPr id="5" name="Title 1">
            <a:extLst>
              <a:ext uri="{FF2B5EF4-FFF2-40B4-BE49-F238E27FC236}">
                <a16:creationId xmlns:a16="http://schemas.microsoft.com/office/drawing/2014/main" id="{C1BE6965-CAA0-AC43-9FDC-1404A329CF7F}"/>
              </a:ext>
            </a:extLst>
          </p:cNvPr>
          <p:cNvSpPr txBox="1">
            <a:spLocks/>
          </p:cNvSpPr>
          <p:nvPr/>
        </p:nvSpPr>
        <p:spPr>
          <a:xfrm>
            <a:off x="540000" y="540001"/>
            <a:ext cx="3524000" cy="4006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3000" b="1" dirty="0">
                <a:solidFill>
                  <a:srgbClr val="1B1E58"/>
                </a:solidFill>
                <a:latin typeface="British Council Sans" panose="020B0504020202020204" pitchFamily="34" charset="0"/>
                <a:cs typeface="British Council Sans" panose="020B0504020202020204" pitchFamily="34" charset="0"/>
              </a:rPr>
              <a:t>D) There is a strong correlation between real GDP per head (a measure of a </a:t>
            </a:r>
            <a:br>
              <a:rPr lang="en-GB" sz="3000" b="1" dirty="0">
                <a:solidFill>
                  <a:srgbClr val="1B1E58"/>
                </a:solidFill>
                <a:latin typeface="British Council Sans" panose="020B0504020202020204" pitchFamily="34" charset="0"/>
                <a:cs typeface="British Council Sans" panose="020B0504020202020204" pitchFamily="34" charset="0"/>
              </a:rPr>
            </a:br>
            <a:r>
              <a:rPr lang="en-GB" sz="3000" b="1" dirty="0">
                <a:solidFill>
                  <a:srgbClr val="1B1E58"/>
                </a:solidFill>
                <a:latin typeface="British Council Sans" panose="020B0504020202020204" pitchFamily="34" charset="0"/>
                <a:cs typeface="British Council Sans" panose="020B0504020202020204" pitchFamily="34" charset="0"/>
              </a:rPr>
              <a:t>country’s wealth) and CO</a:t>
            </a:r>
            <a:r>
              <a:rPr lang="en-GB" sz="3000" b="1" baseline="-25000" dirty="0">
                <a:solidFill>
                  <a:srgbClr val="1B1E58"/>
                </a:solidFill>
                <a:latin typeface="British Council Sans" panose="020B0504020202020204" pitchFamily="34" charset="0"/>
                <a:cs typeface="British Council Sans" panose="020B0504020202020204" pitchFamily="34" charset="0"/>
              </a:rPr>
              <a:t>2</a:t>
            </a:r>
            <a:r>
              <a:rPr lang="en-GB" sz="3000" b="1" dirty="0">
                <a:solidFill>
                  <a:srgbClr val="1B1E58"/>
                </a:solidFill>
                <a:latin typeface="British Council Sans" panose="020B0504020202020204" pitchFamily="34" charset="0"/>
                <a:cs typeface="British Council Sans" panose="020B0504020202020204" pitchFamily="34" charset="0"/>
              </a:rPr>
              <a:t> emissions (tonnes) globally, 1960 to 2014</a:t>
            </a:r>
            <a:endParaRPr lang="en-US" sz="3000" b="1" dirty="0">
              <a:solidFill>
                <a:srgbClr val="1B1E58"/>
              </a:solidFill>
              <a:latin typeface="British Council Sans" panose="020B0504020202020204" pitchFamily="34" charset="0"/>
              <a:cs typeface="British Council Sans" panose="020B0504020202020204" pitchFamily="34" charset="0"/>
            </a:endParaRPr>
          </a:p>
        </p:txBody>
      </p:sp>
    </p:spTree>
    <p:extLst>
      <p:ext uri="{BB962C8B-B14F-4D97-AF65-F5344CB8AC3E}">
        <p14:creationId xmlns:p14="http://schemas.microsoft.com/office/powerpoint/2010/main" val="213034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D802B3-5F71-5449-8248-7F9B82D23E8B}"/>
              </a:ext>
            </a:extLst>
          </p:cNvPr>
          <p:cNvSpPr/>
          <p:nvPr/>
        </p:nvSpPr>
        <p:spPr>
          <a:xfrm>
            <a:off x="0" y="0"/>
            <a:ext cx="377604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6EC554-8789-6E47-AFB6-36B08F202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2699" y="253623"/>
            <a:ext cx="8232504" cy="6325903"/>
          </a:xfrm>
          <a:prstGeom prst="rect">
            <a:avLst/>
          </a:prstGeom>
        </p:spPr>
      </p:pic>
      <p:sp>
        <p:nvSpPr>
          <p:cNvPr id="8" name="Title 1">
            <a:extLst>
              <a:ext uri="{FF2B5EF4-FFF2-40B4-BE49-F238E27FC236}">
                <a16:creationId xmlns:a16="http://schemas.microsoft.com/office/drawing/2014/main" id="{1D0CBB42-9C7A-2542-8EDC-581768DC535A}"/>
              </a:ext>
            </a:extLst>
          </p:cNvPr>
          <p:cNvSpPr txBox="1">
            <a:spLocks/>
          </p:cNvSpPr>
          <p:nvPr/>
        </p:nvSpPr>
        <p:spPr>
          <a:xfrm>
            <a:off x="540000" y="540001"/>
            <a:ext cx="2984596" cy="193719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3000" b="1" dirty="0">
                <a:solidFill>
                  <a:schemeClr val="bg1"/>
                </a:solidFill>
                <a:latin typeface="British Council Sans" panose="020B0504020202020204" pitchFamily="34" charset="0"/>
                <a:cs typeface="British Council Sans" panose="020B0504020202020204" pitchFamily="34" charset="0"/>
              </a:rPr>
              <a:t>E) Percentage of CO</a:t>
            </a:r>
            <a:r>
              <a:rPr lang="en-GB" sz="3000" b="1" baseline="-25000" dirty="0">
                <a:solidFill>
                  <a:schemeClr val="bg1"/>
                </a:solidFill>
                <a:latin typeface="British Council Sans" panose="020B0504020202020204" pitchFamily="34" charset="0"/>
                <a:cs typeface="British Council Sans" panose="020B0504020202020204" pitchFamily="34" charset="0"/>
              </a:rPr>
              <a:t>2</a:t>
            </a:r>
            <a:r>
              <a:rPr lang="en-GB" sz="3000" b="1" dirty="0">
                <a:solidFill>
                  <a:schemeClr val="bg1"/>
                </a:solidFill>
                <a:latin typeface="British Council Sans" panose="020B0504020202020204" pitchFamily="34" charset="0"/>
                <a:cs typeface="British Council Sans" panose="020B0504020202020204" pitchFamily="34" charset="0"/>
              </a:rPr>
              <a:t> emissions by world population</a:t>
            </a:r>
            <a:endParaRPr lang="en-US" sz="3000" b="1" dirty="0">
              <a:solidFill>
                <a:schemeClr val="bg1"/>
              </a:solidFill>
              <a:latin typeface="British Council Sans" panose="020B0504020202020204" pitchFamily="34" charset="0"/>
              <a:cs typeface="British Council Sans" panose="020B0504020202020204" pitchFamily="34" charset="0"/>
            </a:endParaRPr>
          </a:p>
        </p:txBody>
      </p:sp>
      <p:sp>
        <p:nvSpPr>
          <p:cNvPr id="2" name="Rectangle 1">
            <a:extLst>
              <a:ext uri="{FF2B5EF4-FFF2-40B4-BE49-F238E27FC236}">
                <a16:creationId xmlns:a16="http://schemas.microsoft.com/office/drawing/2014/main" id="{8AD5DBEB-C901-124B-8F9E-E2E30E052C69}"/>
              </a:ext>
            </a:extLst>
          </p:cNvPr>
          <p:cNvSpPr/>
          <p:nvPr/>
        </p:nvSpPr>
        <p:spPr>
          <a:xfrm>
            <a:off x="4488875" y="278474"/>
            <a:ext cx="6799810" cy="494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50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7AD2C-B031-524A-BA8C-406542B67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5323" y="271711"/>
            <a:ext cx="4540392" cy="6046289"/>
          </a:xfrm>
          <a:prstGeom prst="rect">
            <a:avLst/>
          </a:prstGeom>
        </p:spPr>
      </p:pic>
      <p:sp>
        <p:nvSpPr>
          <p:cNvPr id="6" name="Rectangle 5">
            <a:extLst>
              <a:ext uri="{FF2B5EF4-FFF2-40B4-BE49-F238E27FC236}">
                <a16:creationId xmlns:a16="http://schemas.microsoft.com/office/drawing/2014/main" id="{B51245DD-A384-3F43-891B-2CF9F1F54AE8}"/>
              </a:ext>
            </a:extLst>
          </p:cNvPr>
          <p:cNvSpPr/>
          <p:nvPr/>
        </p:nvSpPr>
        <p:spPr>
          <a:xfrm>
            <a:off x="6426200" y="6413500"/>
            <a:ext cx="21336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4C20E022-D8E0-8040-93B9-1954AFCCEF2D}"/>
              </a:ext>
            </a:extLst>
          </p:cNvPr>
          <p:cNvSpPr txBox="1">
            <a:spLocks/>
          </p:cNvSpPr>
          <p:nvPr/>
        </p:nvSpPr>
        <p:spPr>
          <a:xfrm>
            <a:off x="540000" y="540000"/>
            <a:ext cx="3524000" cy="33329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3000" b="1" dirty="0">
                <a:solidFill>
                  <a:schemeClr val="bg1"/>
                </a:solidFill>
                <a:latin typeface="British Council Sans" panose="020B0504020202020204" pitchFamily="34" charset="0"/>
                <a:cs typeface="British Council Sans" panose="020B0504020202020204" pitchFamily="34" charset="0"/>
              </a:rPr>
              <a:t>Title?</a:t>
            </a:r>
            <a:endParaRPr lang="en-US" sz="3000" b="1" dirty="0">
              <a:solidFill>
                <a:schemeClr val="bg1"/>
              </a:solidFill>
              <a:latin typeface="British Council Sans" panose="020B0504020202020204" pitchFamily="34" charset="0"/>
              <a:cs typeface="British Council Sans" panose="020B0504020202020204" pitchFamily="34" charset="0"/>
            </a:endParaRPr>
          </a:p>
        </p:txBody>
      </p:sp>
      <p:sp>
        <p:nvSpPr>
          <p:cNvPr id="2" name="TextBox 1">
            <a:extLst>
              <a:ext uri="{FF2B5EF4-FFF2-40B4-BE49-F238E27FC236}">
                <a16:creationId xmlns:a16="http://schemas.microsoft.com/office/drawing/2014/main" id="{466F21EE-A16E-984D-B42B-40B724A9283D}"/>
              </a:ext>
            </a:extLst>
          </p:cNvPr>
          <p:cNvSpPr txBox="1"/>
          <p:nvPr/>
        </p:nvSpPr>
        <p:spPr>
          <a:xfrm>
            <a:off x="7474645" y="6413500"/>
            <a:ext cx="7302147" cy="276999"/>
          </a:xfrm>
          <a:prstGeom prst="rect">
            <a:avLst/>
          </a:prstGeom>
          <a:noFill/>
        </p:spPr>
        <p:txBody>
          <a:bodyPr wrap="square" rtlCol="0">
            <a:spAutoFit/>
          </a:bodyPr>
          <a:lstStyle/>
          <a:p>
            <a:r>
              <a:rPr lang="en-GB" sz="1200" dirty="0"/>
              <a:t>Interaction Institute for Social Change | Artist: Angus Maguire</a:t>
            </a:r>
            <a:endParaRPr lang="en-US" sz="1200" dirty="0"/>
          </a:p>
        </p:txBody>
      </p:sp>
    </p:spTree>
    <p:extLst>
      <p:ext uri="{BB962C8B-B14F-4D97-AF65-F5344CB8AC3E}">
        <p14:creationId xmlns:p14="http://schemas.microsoft.com/office/powerpoint/2010/main" val="268125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2BDD1-BF24-4DEC-A1C1-0845BABCD12F}"/>
              </a:ext>
            </a:extLst>
          </p:cNvPr>
          <p:cNvSpPr>
            <a:spLocks noGrp="1"/>
          </p:cNvSpPr>
          <p:nvPr>
            <p:ph idx="1"/>
          </p:nvPr>
        </p:nvSpPr>
        <p:spPr>
          <a:xfrm>
            <a:off x="540000" y="1296434"/>
            <a:ext cx="6143433" cy="4738605"/>
          </a:xfrm>
        </p:spPr>
        <p:txBody>
          <a:bodyPr lIns="0" tIns="0" rIns="0" bIns="0">
            <a:normAutofit/>
          </a:bodyPr>
          <a:lstStyle/>
          <a:p>
            <a:pPr marL="0" indent="0">
              <a:lnSpc>
                <a:spcPct val="120000"/>
              </a:lnSpc>
              <a:buNone/>
            </a:pPr>
            <a:r>
              <a:rPr lang="en-GB" sz="1900" b="1" dirty="0">
                <a:latin typeface="British Council Sans" panose="020B0504020202020204" pitchFamily="34" charset="0"/>
                <a:cs typeface="British Council Sans" panose="020B0504020202020204" pitchFamily="34" charset="0"/>
              </a:rPr>
              <a:t>A: </a:t>
            </a:r>
            <a:r>
              <a:rPr lang="en-GB" sz="1900" dirty="0">
                <a:latin typeface="British Council Sans" panose="020B0504020202020204" pitchFamily="34" charset="0"/>
                <a:cs typeface="British Council Sans" panose="020B0504020202020204" pitchFamily="34" charset="0"/>
              </a:rPr>
              <a:t>The eldest daughter in the family wants to go to secondary school. She is very good at maths. Her parents say they do not think they can afford to send both her and her younger brother to secondary school. Her mother needs help looking after her youngest brother and with domestic work.</a:t>
            </a:r>
          </a:p>
          <a:p>
            <a:pPr marL="0" indent="0">
              <a:lnSpc>
                <a:spcPct val="120000"/>
              </a:lnSpc>
              <a:buNone/>
            </a:pPr>
            <a:r>
              <a:rPr lang="en-GB" sz="1900" b="1" dirty="0">
                <a:latin typeface="British Council Sans" panose="020B0504020202020204" pitchFamily="34" charset="0"/>
                <a:cs typeface="British Council Sans" panose="020B0504020202020204" pitchFamily="34" charset="0"/>
              </a:rPr>
              <a:t>B: </a:t>
            </a:r>
            <a:r>
              <a:rPr lang="en-GB" sz="1900" dirty="0">
                <a:latin typeface="British Council Sans" panose="020B0504020202020204" pitchFamily="34" charset="0"/>
                <a:cs typeface="British Council Sans" panose="020B0504020202020204" pitchFamily="34" charset="0"/>
              </a:rPr>
              <a:t>A teenage girl in a rural community wants to set up a girls’ club to make a drought resistant water irrigation system to support local farmers. It will help crops survive in the drier conditions brought about by climate change. The local council is blocking approval for these systems to be set up as they do not think the girls have the skills to do this.</a:t>
            </a:r>
          </a:p>
        </p:txBody>
      </p:sp>
      <p:sp>
        <p:nvSpPr>
          <p:cNvPr id="4" name="Title 1">
            <a:extLst>
              <a:ext uri="{FF2B5EF4-FFF2-40B4-BE49-F238E27FC236}">
                <a16:creationId xmlns:a16="http://schemas.microsoft.com/office/drawing/2014/main" id="{F5945EAF-AA0B-B141-9F5E-0C342FC08D9D}"/>
              </a:ext>
            </a:extLst>
          </p:cNvPr>
          <p:cNvSpPr txBox="1">
            <a:spLocks/>
          </p:cNvSpPr>
          <p:nvPr/>
        </p:nvSpPr>
        <p:spPr>
          <a:xfrm>
            <a:off x="540000" y="540001"/>
            <a:ext cx="5556000" cy="407650"/>
          </a:xfrm>
          <a:prstGeom prst="rect">
            <a:avLst/>
          </a:prstGeom>
        </p:spPr>
        <p:txBody>
          <a:bodyPr vert="horz" lIns="0" tIns="0" rIns="0" bIns="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Gender scenarios</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pic>
        <p:nvPicPr>
          <p:cNvPr id="8" name="Picture 7" descr="A picture containing person, indoor, wall, crowd&#10;&#10;Description automatically generated">
            <a:extLst>
              <a:ext uri="{FF2B5EF4-FFF2-40B4-BE49-F238E27FC236}">
                <a16:creationId xmlns:a16="http://schemas.microsoft.com/office/drawing/2014/main" id="{16B99F34-327B-1140-87AF-6FDBE0FD10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348451" y="0"/>
            <a:ext cx="4843549" cy="6858000"/>
          </a:xfrm>
          <a:prstGeom prst="rect">
            <a:avLst/>
          </a:prstGeom>
        </p:spPr>
      </p:pic>
    </p:spTree>
    <p:extLst>
      <p:ext uri="{BB962C8B-B14F-4D97-AF65-F5344CB8AC3E}">
        <p14:creationId xmlns:p14="http://schemas.microsoft.com/office/powerpoint/2010/main" val="8424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1F37BB-7125-414E-8E90-6798221D5CC3}"/>
              </a:ext>
            </a:extLst>
          </p:cNvPr>
          <p:cNvSpPr/>
          <p:nvPr/>
        </p:nvSpPr>
        <p:spPr>
          <a:xfrm>
            <a:off x="0" y="0"/>
            <a:ext cx="377604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84DAF4E-D0E7-417C-8507-26469A151349}"/>
              </a:ext>
            </a:extLst>
          </p:cNvPr>
          <p:cNvGraphicFramePr>
            <a:graphicFrameLocks noGrp="1"/>
          </p:cNvGraphicFramePr>
          <p:nvPr>
            <p:ph idx="1"/>
            <p:extLst>
              <p:ext uri="{D42A27DB-BD31-4B8C-83A1-F6EECF244321}">
                <p14:modId xmlns:p14="http://schemas.microsoft.com/office/powerpoint/2010/main" val="3172808334"/>
              </p:ext>
            </p:extLst>
          </p:nvPr>
        </p:nvGraphicFramePr>
        <p:xfrm>
          <a:off x="-235321" y="-1"/>
          <a:ext cx="15815731" cy="886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3025498-7439-7D4F-8304-079513583540}"/>
              </a:ext>
            </a:extLst>
          </p:cNvPr>
          <p:cNvSpPr txBox="1">
            <a:spLocks/>
          </p:cNvSpPr>
          <p:nvPr/>
        </p:nvSpPr>
        <p:spPr>
          <a:xfrm>
            <a:off x="540000" y="540000"/>
            <a:ext cx="2568960" cy="69028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chemeClr val="bg1"/>
                </a:solidFill>
                <a:latin typeface="British Council Sans" panose="020B0504020202020204" pitchFamily="34" charset="0"/>
                <a:cs typeface="British Council Sans" panose="020B0504020202020204" pitchFamily="34" charset="0"/>
              </a:rPr>
              <a:t>Gender inequality</a:t>
            </a:r>
            <a:endParaRPr lang="en-US" sz="2200" b="1" dirty="0">
              <a:solidFill>
                <a:schemeClr val="bg1"/>
              </a:solidFill>
              <a:latin typeface="British Council Sans" panose="020B0504020202020204" pitchFamily="34" charset="0"/>
              <a:cs typeface="British Council Sans" panose="020B05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FA6A7-0319-5F4C-B286-16A853D35985}"/>
              </a:ext>
            </a:extLst>
          </p:cNvPr>
          <p:cNvSpPr/>
          <p:nvPr/>
        </p:nvSpPr>
        <p:spPr>
          <a:xfrm>
            <a:off x="0" y="-6350"/>
            <a:ext cx="1231598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9C72661E-26DC-2B42-8EED-1F800FAFF152}"/>
              </a:ext>
            </a:extLst>
          </p:cNvPr>
          <p:cNvSpPr txBox="1">
            <a:spLocks/>
          </p:cNvSpPr>
          <p:nvPr/>
        </p:nvSpPr>
        <p:spPr bwMode="auto">
          <a:xfrm>
            <a:off x="400050" y="3202896"/>
            <a:ext cx="4787091" cy="229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200" dirty="0">
                <a:solidFill>
                  <a:schemeClr val="bg1"/>
                </a:solidFill>
                <a:latin typeface="British Council Sans Headline" panose="020B0504020202020204" pitchFamily="34" charset="0"/>
                <a:cs typeface="British Council Sans Headline" panose="020B0504020202020204" pitchFamily="34" charset="0"/>
              </a:rPr>
              <a:t>Climate change and girls’ education:</a:t>
            </a:r>
          </a:p>
          <a:p>
            <a:pPr eaLnBrk="1" hangingPunct="1"/>
            <a:r>
              <a:rPr lang="en-US" altLang="en-US" sz="3200" dirty="0">
                <a:solidFill>
                  <a:schemeClr val="bg1"/>
                </a:solidFill>
                <a:latin typeface="British Council Sans Headline" panose="020B0504020202020204" pitchFamily="34" charset="0"/>
                <a:cs typeface="British Council Sans Headline" panose="020B0504020202020204" pitchFamily="34" charset="0"/>
              </a:rPr>
              <a:t>school resource pack</a:t>
            </a:r>
          </a:p>
        </p:txBody>
      </p:sp>
      <p:sp>
        <p:nvSpPr>
          <p:cNvPr id="8196" name="Text Placeholder 8">
            <a:extLst>
              <a:ext uri="{FF2B5EF4-FFF2-40B4-BE49-F238E27FC236}">
                <a16:creationId xmlns:a16="http://schemas.microsoft.com/office/drawing/2014/main" id="{5D9A02E1-F4B3-0649-A7B7-29C3A8363F1D}"/>
              </a:ext>
            </a:extLst>
          </p:cNvPr>
          <p:cNvSpPr txBox="1">
            <a:spLocks/>
          </p:cNvSpPr>
          <p:nvPr/>
        </p:nvSpPr>
        <p:spPr bwMode="auto">
          <a:xfrm>
            <a:off x="460376" y="6134693"/>
            <a:ext cx="8239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6858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ts val="2200"/>
              </a:lnSpc>
              <a:spcBef>
                <a:spcPct val="20000"/>
              </a:spcBef>
            </a:pPr>
            <a:r>
              <a:rPr lang="en-GB" altLang="en-US" sz="1500" dirty="0" err="1">
                <a:solidFill>
                  <a:schemeClr val="bg1"/>
                </a:solidFill>
                <a:latin typeface="British Council Sans" panose="020B0504020202020204" pitchFamily="34" charset="0"/>
                <a:cs typeface="British Council Sans" panose="020B0504020202020204" pitchFamily="34" charset="0"/>
              </a:rPr>
              <a:t>www.britishcouncil.org</a:t>
            </a:r>
            <a:r>
              <a:rPr lang="en-GB" altLang="en-US" sz="1500" dirty="0">
                <a:solidFill>
                  <a:schemeClr val="bg1"/>
                </a:solidFill>
                <a:latin typeface="British Council Sans" panose="020B0504020202020204" pitchFamily="34" charset="0"/>
                <a:cs typeface="British Council Sans" panose="020B0504020202020204" pitchFamily="34" charset="0"/>
              </a:rPr>
              <a:t>/</a:t>
            </a:r>
            <a:r>
              <a:rPr lang="en-GB" altLang="en-US" sz="1500" dirty="0" err="1">
                <a:solidFill>
                  <a:schemeClr val="bg1"/>
                </a:solidFill>
                <a:latin typeface="British Council Sans" panose="020B0504020202020204" pitchFamily="34" charset="0"/>
                <a:cs typeface="British Council Sans" panose="020B0504020202020204" pitchFamily="34" charset="0"/>
              </a:rPr>
              <a:t>connectingclassrooms</a:t>
            </a:r>
            <a:endParaRPr lang="en-GB" altLang="en-US" sz="1500" dirty="0">
              <a:solidFill>
                <a:schemeClr val="bg1"/>
              </a:solidFill>
              <a:latin typeface="British Council Sans" panose="020B0504020202020204" pitchFamily="34" charset="0"/>
              <a:cs typeface="British Council Sans" panose="020B0504020202020204" pitchFamily="34" charset="0"/>
            </a:endParaRPr>
          </a:p>
        </p:txBody>
      </p:sp>
      <p:pic>
        <p:nvPicPr>
          <p:cNvPr id="3" name="Picture 2" descr="A picture containing person, outdoor&#10;&#10;Description automatically generated">
            <a:extLst>
              <a:ext uri="{FF2B5EF4-FFF2-40B4-BE49-F238E27FC236}">
                <a16:creationId xmlns:a16="http://schemas.microsoft.com/office/drawing/2014/main" id="{E6DA3E61-A570-2A44-9D62-AD2B7F7126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6309" y="-9148"/>
            <a:ext cx="6869677" cy="6864350"/>
          </a:xfrm>
          <a:prstGeom prst="rect">
            <a:avLst/>
          </a:prstGeom>
        </p:spPr>
      </p:pic>
      <p:sp>
        <p:nvSpPr>
          <p:cNvPr id="10" name="Title 1">
            <a:extLst>
              <a:ext uri="{FF2B5EF4-FFF2-40B4-BE49-F238E27FC236}">
                <a16:creationId xmlns:a16="http://schemas.microsoft.com/office/drawing/2014/main" id="{80004A2B-A5F0-4845-A9F5-EFEEA058E346}"/>
              </a:ext>
            </a:extLst>
          </p:cNvPr>
          <p:cNvSpPr txBox="1">
            <a:spLocks/>
          </p:cNvSpPr>
          <p:nvPr/>
        </p:nvSpPr>
        <p:spPr bwMode="auto">
          <a:xfrm>
            <a:off x="400050" y="2158762"/>
            <a:ext cx="3846486" cy="5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dirty="0">
                <a:solidFill>
                  <a:schemeClr val="bg1"/>
                </a:solidFill>
                <a:latin typeface="British Council Sans" panose="020B0504020202020204" pitchFamily="34" charset="0"/>
                <a:cs typeface="British Council Sans" panose="020B0504020202020204" pitchFamily="34" charset="0"/>
              </a:rPr>
              <a:t>The Climate Connection</a:t>
            </a:r>
          </a:p>
        </p:txBody>
      </p:sp>
      <p:pic>
        <p:nvPicPr>
          <p:cNvPr id="7" name="Picture 6">
            <a:extLst>
              <a:ext uri="{FF2B5EF4-FFF2-40B4-BE49-F238E27FC236}">
                <a16:creationId xmlns:a16="http://schemas.microsoft.com/office/drawing/2014/main" id="{8E0F4B9F-BCE2-6E4F-9800-20D663F76CE7}"/>
              </a:ext>
            </a:extLst>
          </p:cNvPr>
          <p:cNvPicPr>
            <a:picLocks noChangeAspect="1"/>
          </p:cNvPicPr>
          <p:nvPr/>
        </p:nvPicPr>
        <p:blipFill>
          <a:blip r:embed="rId4"/>
          <a:stretch>
            <a:fillRect/>
          </a:stretch>
        </p:blipFill>
        <p:spPr>
          <a:xfrm>
            <a:off x="243400" y="437489"/>
            <a:ext cx="1765300" cy="787400"/>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BDB0429C-1E83-B743-913E-25B74799A6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0144" y="631750"/>
            <a:ext cx="2290618" cy="787400"/>
          </a:xfrm>
          <a:prstGeom prst="rect">
            <a:avLst/>
          </a:prstGeom>
        </p:spPr>
      </p:pic>
      <p:sp>
        <p:nvSpPr>
          <p:cNvPr id="16" name="Rectangle 15">
            <a:extLst>
              <a:ext uri="{FF2B5EF4-FFF2-40B4-BE49-F238E27FC236}">
                <a16:creationId xmlns:a16="http://schemas.microsoft.com/office/drawing/2014/main" id="{3FEC2A69-3F3E-C44C-B2CC-D185F32EE92F}"/>
              </a:ext>
            </a:extLst>
          </p:cNvPr>
          <p:cNvSpPr/>
          <p:nvPr/>
        </p:nvSpPr>
        <p:spPr>
          <a:xfrm>
            <a:off x="2248390" y="249287"/>
            <a:ext cx="938077" cy="276999"/>
          </a:xfrm>
          <a:prstGeom prst="rect">
            <a:avLst/>
          </a:prstGeom>
        </p:spPr>
        <p:txBody>
          <a:bodyPr wrap="none">
            <a:spAutoFit/>
          </a:bodyPr>
          <a:lstStyle/>
          <a:p>
            <a:r>
              <a:rPr lang="en-US" altLang="en-US" sz="1200" dirty="0">
                <a:solidFill>
                  <a:schemeClr val="bg1"/>
                </a:solidFill>
                <a:latin typeface="British Council Sans" panose="020B0504020202020204" pitchFamily="34" charset="0"/>
                <a:cs typeface="British Council Sans" panose="020B0504020202020204" pitchFamily="34" charset="0"/>
              </a:rPr>
              <a:t>Funded by</a:t>
            </a:r>
            <a:endParaRPr lang="en-US" sz="1200" dirty="0">
              <a:latin typeface="British Council Sans" panose="020B0504020202020204" pitchFamily="34" charset="0"/>
              <a:cs typeface="British Council Sans" panose="020B0504020202020204" pitchFamily="34" charset="0"/>
            </a:endParaRPr>
          </a:p>
        </p:txBody>
      </p:sp>
    </p:spTree>
    <p:extLst>
      <p:ext uri="{BB962C8B-B14F-4D97-AF65-F5344CB8AC3E}">
        <p14:creationId xmlns:p14="http://schemas.microsoft.com/office/powerpoint/2010/main" val="264497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C29DA63-812D-8D44-9534-F4EE51D13D35}"/>
              </a:ext>
            </a:extLst>
          </p:cNvPr>
          <p:cNvGraphicFramePr>
            <a:graphicFrameLocks noGrp="1"/>
          </p:cNvGraphicFramePr>
          <p:nvPr>
            <p:extLst>
              <p:ext uri="{D42A27DB-BD31-4B8C-83A1-F6EECF244321}">
                <p14:modId xmlns:p14="http://schemas.microsoft.com/office/powerpoint/2010/main" val="1561204122"/>
              </p:ext>
            </p:extLst>
          </p:nvPr>
        </p:nvGraphicFramePr>
        <p:xfrm>
          <a:off x="540000" y="1116000"/>
          <a:ext cx="11366480" cy="5219283"/>
        </p:xfrm>
        <a:graphic>
          <a:graphicData uri="http://schemas.openxmlformats.org/drawingml/2006/table">
            <a:tbl>
              <a:tblPr firstRow="1" firstCol="1" bandRow="1">
                <a:tableStyleId>{5C22544A-7EE6-4342-B048-85BDC9FD1C3A}</a:tableStyleId>
              </a:tblPr>
              <a:tblGrid>
                <a:gridCol w="7231590">
                  <a:extLst>
                    <a:ext uri="{9D8B030D-6E8A-4147-A177-3AD203B41FA5}">
                      <a16:colId xmlns:a16="http://schemas.microsoft.com/office/drawing/2014/main" val="1644328193"/>
                    </a:ext>
                  </a:extLst>
                </a:gridCol>
                <a:gridCol w="878744">
                  <a:extLst>
                    <a:ext uri="{9D8B030D-6E8A-4147-A177-3AD203B41FA5}">
                      <a16:colId xmlns:a16="http://schemas.microsoft.com/office/drawing/2014/main" val="3567377789"/>
                    </a:ext>
                  </a:extLst>
                </a:gridCol>
                <a:gridCol w="855609">
                  <a:extLst>
                    <a:ext uri="{9D8B030D-6E8A-4147-A177-3AD203B41FA5}">
                      <a16:colId xmlns:a16="http://schemas.microsoft.com/office/drawing/2014/main" val="536594993"/>
                    </a:ext>
                  </a:extLst>
                </a:gridCol>
                <a:gridCol w="1056926">
                  <a:extLst>
                    <a:ext uri="{9D8B030D-6E8A-4147-A177-3AD203B41FA5}">
                      <a16:colId xmlns:a16="http://schemas.microsoft.com/office/drawing/2014/main" val="349628978"/>
                    </a:ext>
                  </a:extLst>
                </a:gridCol>
                <a:gridCol w="1343611">
                  <a:extLst>
                    <a:ext uri="{9D8B030D-6E8A-4147-A177-3AD203B41FA5}">
                      <a16:colId xmlns:a16="http://schemas.microsoft.com/office/drawing/2014/main" val="3599452440"/>
                    </a:ext>
                  </a:extLst>
                </a:gridCol>
              </a:tblGrid>
              <a:tr h="659037">
                <a:tc rowSpan="2">
                  <a:txBody>
                    <a:bodyPr/>
                    <a:lstStyle/>
                    <a:p>
                      <a:pPr algn="ctr">
                        <a:spcAft>
                          <a:spcPts val="0"/>
                        </a:spcAft>
                      </a:pPr>
                      <a:r>
                        <a:rPr lang="en-GB" sz="2200" dirty="0">
                          <a:effectLst/>
                        </a:rPr>
                        <a:t>Issue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nchor="ctr">
                    <a:solidFill>
                      <a:srgbClr val="008B75"/>
                    </a:solidFill>
                  </a:tcPr>
                </a:tc>
                <a:tc gridSpan="3">
                  <a:txBody>
                    <a:bodyPr/>
                    <a:lstStyle/>
                    <a:p>
                      <a:pPr algn="ctr">
                        <a:spcAft>
                          <a:spcPts val="0"/>
                        </a:spcAft>
                      </a:pPr>
                      <a:r>
                        <a:rPr lang="en-GB" sz="2200" dirty="0">
                          <a:effectLst/>
                        </a:rPr>
                        <a:t>Who is most affected?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solidFill>
                  </a:tcPr>
                </a:tc>
                <a:tc hMerge="1">
                  <a:txBody>
                    <a:bodyPr/>
                    <a:lstStyle/>
                    <a:p>
                      <a:endParaRPr lang="en-US"/>
                    </a:p>
                  </a:txBody>
                  <a:tcPr/>
                </a:tc>
                <a:tc hMerge="1">
                  <a:txBody>
                    <a:bodyPr/>
                    <a:lstStyle/>
                    <a:p>
                      <a:endParaRPr lang="en-US"/>
                    </a:p>
                  </a:txBody>
                  <a:tcPr/>
                </a:tc>
                <a:tc>
                  <a:txBody>
                    <a:bodyPr/>
                    <a:lstStyle/>
                    <a:p>
                      <a:pPr algn="ctr">
                        <a:spcAft>
                          <a:spcPts val="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Reason?</a:t>
                      </a:r>
                    </a:p>
                  </a:txBody>
                  <a:tcPr marL="121514" marR="121514" marT="0" marB="0">
                    <a:solidFill>
                      <a:srgbClr val="008B75"/>
                    </a:solidFill>
                  </a:tcPr>
                </a:tc>
                <a:extLst>
                  <a:ext uri="{0D108BD9-81ED-4DB2-BD59-A6C34878D82A}">
                    <a16:rowId xmlns:a16="http://schemas.microsoft.com/office/drawing/2014/main" val="1188568152"/>
                  </a:ext>
                </a:extLst>
              </a:tr>
              <a:tr h="285861">
                <a:tc vMerge="1">
                  <a:txBody>
                    <a:bodyPr/>
                    <a:lstStyle/>
                    <a:p>
                      <a:endParaRPr lang="en-US"/>
                    </a:p>
                  </a:txBody>
                  <a:tcPr/>
                </a:tc>
                <a:tc>
                  <a:txBody>
                    <a:bodyPr/>
                    <a:lstStyle/>
                    <a:p>
                      <a:pPr algn="ctr">
                        <a:spcAft>
                          <a:spcPts val="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Boys</a:t>
                      </a:r>
                    </a:p>
                  </a:txBody>
                  <a:tcPr marL="121514" marR="121514" marT="0" marB="0">
                    <a:solidFill>
                      <a:srgbClr val="008B75">
                        <a:alpha val="14027"/>
                      </a:srgbClr>
                    </a:solidFill>
                  </a:tcPr>
                </a:tc>
                <a:tc>
                  <a:txBody>
                    <a:bodyPr/>
                    <a:lstStyle/>
                    <a:p>
                      <a:pPr algn="ctr">
                        <a:spcAft>
                          <a:spcPts val="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Girls</a:t>
                      </a:r>
                    </a:p>
                  </a:txBody>
                  <a:tcPr marL="121514" marR="121514" marT="0" marB="0">
                    <a:solidFill>
                      <a:srgbClr val="008B75">
                        <a:alpha val="14027"/>
                      </a:srgbClr>
                    </a:solidFill>
                  </a:tcPr>
                </a:tc>
                <a:tc>
                  <a:txBody>
                    <a:bodyPr/>
                    <a:lstStyle/>
                    <a:p>
                      <a:pPr algn="ctr">
                        <a:spcAft>
                          <a:spcPts val="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Both</a:t>
                      </a:r>
                    </a:p>
                  </a:txBody>
                  <a:tcPr marL="121514" marR="121514" marT="0" marB="0">
                    <a:solidFill>
                      <a:srgbClr val="008B75">
                        <a:alpha val="14027"/>
                      </a:srgbClr>
                    </a:solidFill>
                  </a:tcPr>
                </a:tc>
                <a:tc>
                  <a:txBody>
                    <a:bodyPr/>
                    <a:lstStyle/>
                    <a:p>
                      <a:r>
                        <a:rPr lang="en-US" dirty="0"/>
                        <a:t>–––––––––</a:t>
                      </a:r>
                    </a:p>
                  </a:txBody>
                  <a:tcPr marL="121514" marR="121514" marT="0" marB="0">
                    <a:solidFill>
                      <a:srgbClr val="008B75">
                        <a:alpha val="14027"/>
                      </a:srgbClr>
                    </a:solidFill>
                  </a:tcPr>
                </a:tc>
                <a:extLst>
                  <a:ext uri="{0D108BD9-81ED-4DB2-BD59-A6C34878D82A}">
                    <a16:rowId xmlns:a16="http://schemas.microsoft.com/office/drawing/2014/main" val="1124389131"/>
                  </a:ext>
                </a:extLst>
              </a:tr>
              <a:tr h="341403">
                <a:tc>
                  <a:txBody>
                    <a:bodyPr/>
                    <a:lstStyle/>
                    <a:p>
                      <a:pPr>
                        <a:spcAft>
                          <a:spcPts val="0"/>
                        </a:spcAft>
                      </a:pPr>
                      <a:r>
                        <a:rPr lang="en-GB" sz="1800" b="0" i="0" dirty="0">
                          <a:effectLst/>
                          <a:latin typeface="British Council Sans" panose="020B0504020202020204" pitchFamily="34" charset="0"/>
                          <a:cs typeface="British Council Sans" panose="020B0504020202020204" pitchFamily="34" charset="0"/>
                        </a:rPr>
                        <a:t>Malnutrition due to a family’s loss of food crops or income</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1148004328"/>
                  </a:ext>
                </a:extLst>
              </a:tr>
              <a:tr h="624321">
                <a:tc>
                  <a:txBody>
                    <a:bodyPr/>
                    <a:lstStyle/>
                    <a:p>
                      <a:pPr>
                        <a:spcAft>
                          <a:spcPts val="0"/>
                        </a:spcAft>
                      </a:pPr>
                      <a:r>
                        <a:rPr lang="en-GB" sz="1800" b="0" i="0" dirty="0">
                          <a:effectLst/>
                          <a:latin typeface="British Council Sans" panose="020B0504020202020204" pitchFamily="34" charset="0"/>
                          <a:cs typeface="British Council Sans" panose="020B0504020202020204" pitchFamily="34" charset="0"/>
                        </a:rPr>
                        <a:t>Illness from infectious diseases due to unhygienic conditions and lack of safe drinking water</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a:p>
                  </a:txBody>
                  <a:tcPr marL="121514" marR="121514" marT="0" marB="0">
                    <a:solidFill>
                      <a:srgbClr val="008B75">
                        <a:alpha val="14027"/>
                      </a:srgbClr>
                    </a:solidFill>
                  </a:tcPr>
                </a:tc>
                <a:extLst>
                  <a:ext uri="{0D108BD9-81ED-4DB2-BD59-A6C34878D82A}">
                    <a16:rowId xmlns:a16="http://schemas.microsoft.com/office/drawing/2014/main" val="1776930533"/>
                  </a:ext>
                </a:extLst>
              </a:tr>
              <a:tr h="356064">
                <a:tc>
                  <a:txBody>
                    <a:bodyPr/>
                    <a:lstStyle/>
                    <a:p>
                      <a:pPr>
                        <a:spcAft>
                          <a:spcPts val="0"/>
                        </a:spcAft>
                      </a:pPr>
                      <a:r>
                        <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rPr>
                        <a:t>Increased domestic and care work for other family members</a:t>
                      </a: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a:p>
                  </a:txBody>
                  <a:tcPr marL="121514" marR="121514" marT="0" marB="0">
                    <a:solidFill>
                      <a:srgbClr val="008B75">
                        <a:alpha val="14027"/>
                      </a:srgbClr>
                    </a:solidFill>
                  </a:tcPr>
                </a:tc>
                <a:extLst>
                  <a:ext uri="{0D108BD9-81ED-4DB2-BD59-A6C34878D82A}">
                    <a16:rowId xmlns:a16="http://schemas.microsoft.com/office/drawing/2014/main" val="1369683382"/>
                  </a:ext>
                </a:extLst>
              </a:tr>
              <a:tr h="342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British Council Sans" panose="020B0504020202020204" pitchFamily="34" charset="0"/>
                          <a:cs typeface="British Council Sans" panose="020B0504020202020204" pitchFamily="34" charset="0"/>
                        </a:rPr>
                        <a:t>Being taken out of school due to lack of funds</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a:p>
                  </a:txBody>
                  <a:tcPr marL="121514" marR="121514" marT="0" marB="0">
                    <a:solidFill>
                      <a:srgbClr val="008B75">
                        <a:alpha val="14027"/>
                      </a:srgbClr>
                    </a:solidFill>
                  </a:tcPr>
                </a:tc>
                <a:extLst>
                  <a:ext uri="{0D108BD9-81ED-4DB2-BD59-A6C34878D82A}">
                    <a16:rowId xmlns:a16="http://schemas.microsoft.com/office/drawing/2014/main" val="1311632398"/>
                  </a:ext>
                </a:extLst>
              </a:tr>
              <a:tr h="373977">
                <a:tc>
                  <a:txBody>
                    <a:bodyPr/>
                    <a:lstStyle/>
                    <a:p>
                      <a:pPr>
                        <a:spcAft>
                          <a:spcPts val="0"/>
                        </a:spcAft>
                      </a:pPr>
                      <a:r>
                        <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rPr>
                        <a:t>Increased pressure to help earn an income to support the family</a:t>
                      </a: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44088373"/>
                  </a:ext>
                </a:extLst>
              </a:tr>
              <a:tr h="362233">
                <a:tc>
                  <a:txBody>
                    <a:bodyPr/>
                    <a:lstStyle/>
                    <a:p>
                      <a:pPr>
                        <a:spcAft>
                          <a:spcPts val="0"/>
                        </a:spcAft>
                      </a:pPr>
                      <a:r>
                        <a:rPr lang="en-GB" sz="1800" b="0" i="0" dirty="0">
                          <a:effectLst/>
                          <a:latin typeface="British Council Sans" panose="020B0504020202020204" pitchFamily="34" charset="0"/>
                          <a:cs typeface="British Council Sans" panose="020B0504020202020204" pitchFamily="34" charset="0"/>
                        </a:rPr>
                        <a:t>Being married at an early age (to save money and for dowry) </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3787095401"/>
                  </a:ext>
                </a:extLst>
              </a:tr>
              <a:tr h="344975">
                <a:tc>
                  <a:txBody>
                    <a:bodyPr/>
                    <a:lstStyle/>
                    <a:p>
                      <a:pPr>
                        <a:spcAft>
                          <a:spcPts val="0"/>
                        </a:spcAft>
                      </a:pPr>
                      <a:r>
                        <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rPr>
                        <a:t>Migration to another country, living in temporary shelter</a:t>
                      </a: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1795462159"/>
                  </a:ext>
                </a:extLst>
              </a:tr>
              <a:tr h="442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British Council Sans" panose="020B0504020202020204" pitchFamily="34" charset="0"/>
                          <a:cs typeface="British Council Sans" panose="020B0504020202020204" pitchFamily="34" charset="0"/>
                        </a:rPr>
                        <a:t>Increase in gender-based violence or sexual harassment</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r>
                        <a:rPr lang="en-GB" sz="2200" dirty="0">
                          <a:effectLst/>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3642001801"/>
                  </a:ext>
                </a:extLst>
              </a:tr>
              <a:tr h="40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British Council Sans" panose="020B0504020202020204" pitchFamily="34" charset="0"/>
                          <a:cs typeface="British Council Sans" panose="020B0504020202020204" pitchFamily="34" charset="0"/>
                        </a:rPr>
                        <a:t>Parental stress, anxiety and mental health problems</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1498243943"/>
                  </a:ext>
                </a:extLst>
              </a:tr>
              <a:tr h="624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British Council Sans" panose="020B0504020202020204" pitchFamily="34" charset="0"/>
                          <a:cs typeface="British Council Sans" panose="020B0504020202020204" pitchFamily="34" charset="0"/>
                        </a:rPr>
                        <a:t>Having to travel further to get fuel or water as local sources damaged or contaminated</a:t>
                      </a:r>
                      <a:endParaRPr lang="en-GB" sz="1800" b="0" i="0" dirty="0">
                        <a:effectLst/>
                        <a:latin typeface="British Council Sans" panose="020B0504020202020204" pitchFamily="34" charset="0"/>
                        <a:ea typeface="Calibri" panose="020F0502020204030204" pitchFamily="34" charset="0"/>
                        <a:cs typeface="British Council Sans" panose="020B0504020202020204" pitchFamily="34" charset="0"/>
                      </a:endParaRPr>
                    </a:p>
                  </a:txBody>
                  <a:tcPr marL="121514" marR="121514" marT="0" marB="0">
                    <a:solidFill>
                      <a:srgbClr val="008B75"/>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pPr>
                        <a:spcAft>
                          <a:spcPts val="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21514" marR="121514" marT="0" marB="0">
                    <a:solidFill>
                      <a:srgbClr val="008B75">
                        <a:alpha val="14027"/>
                      </a:srgbClr>
                    </a:solidFill>
                  </a:tcPr>
                </a:tc>
                <a:tc>
                  <a:txBody>
                    <a:bodyPr/>
                    <a:lstStyle/>
                    <a:p>
                      <a:endParaRPr lang="en-US" dirty="0"/>
                    </a:p>
                  </a:txBody>
                  <a:tcPr marL="121514" marR="121514" marT="0" marB="0">
                    <a:solidFill>
                      <a:srgbClr val="008B75">
                        <a:alpha val="14027"/>
                      </a:srgbClr>
                    </a:solidFill>
                  </a:tcPr>
                </a:tc>
                <a:extLst>
                  <a:ext uri="{0D108BD9-81ED-4DB2-BD59-A6C34878D82A}">
                    <a16:rowId xmlns:a16="http://schemas.microsoft.com/office/drawing/2014/main" val="3872345124"/>
                  </a:ext>
                </a:extLst>
              </a:tr>
            </a:tbl>
          </a:graphicData>
        </a:graphic>
      </p:graphicFrame>
      <p:sp>
        <p:nvSpPr>
          <p:cNvPr id="5" name="Title 1">
            <a:extLst>
              <a:ext uri="{FF2B5EF4-FFF2-40B4-BE49-F238E27FC236}">
                <a16:creationId xmlns:a16="http://schemas.microsoft.com/office/drawing/2014/main" id="{8F1EA640-71BF-D146-A078-22A044CC58AD}"/>
              </a:ext>
            </a:extLst>
          </p:cNvPr>
          <p:cNvSpPr txBox="1">
            <a:spLocks/>
          </p:cNvSpPr>
          <p:nvPr/>
        </p:nvSpPr>
        <p:spPr>
          <a:xfrm>
            <a:off x="540000" y="540001"/>
            <a:ext cx="11366480" cy="407650"/>
          </a:xfrm>
          <a:prstGeom prst="rect">
            <a:avLst/>
          </a:prstGeom>
        </p:spPr>
        <p:txBody>
          <a:bodyPr vert="horz" lIns="0" tIns="0" rIns="0" bIns="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Issues resulting from disasters and crises</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spTree>
    <p:extLst>
      <p:ext uri="{BB962C8B-B14F-4D97-AF65-F5344CB8AC3E}">
        <p14:creationId xmlns:p14="http://schemas.microsoft.com/office/powerpoint/2010/main" val="163573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F003-4DEB-49AF-AC0E-C8B34DF92D33}"/>
              </a:ext>
            </a:extLst>
          </p:cNvPr>
          <p:cNvSpPr>
            <a:spLocks noGrp="1"/>
          </p:cNvSpPr>
          <p:nvPr>
            <p:ph type="title"/>
          </p:nvPr>
        </p:nvSpPr>
        <p:spPr>
          <a:xfrm>
            <a:off x="6096000" y="-1022909"/>
            <a:ext cx="10515600" cy="1325563"/>
          </a:xfrm>
        </p:spPr>
        <p:txBody>
          <a:bodyPr>
            <a:normAutofit/>
          </a:bodyPr>
          <a:lstStyle/>
          <a:p>
            <a:r>
              <a:rPr lang="en-GB" sz="4000" dirty="0"/>
              <a:t>Girls’ education</a:t>
            </a:r>
          </a:p>
        </p:txBody>
      </p:sp>
      <p:sp>
        <p:nvSpPr>
          <p:cNvPr id="3" name="Content Placeholder 2">
            <a:extLst>
              <a:ext uri="{FF2B5EF4-FFF2-40B4-BE49-F238E27FC236}">
                <a16:creationId xmlns:a16="http://schemas.microsoft.com/office/drawing/2014/main" id="{154656BB-DBC0-4DFB-B057-113C8DF8F8A9}"/>
              </a:ext>
            </a:extLst>
          </p:cNvPr>
          <p:cNvSpPr>
            <a:spLocks noGrp="1"/>
          </p:cNvSpPr>
          <p:nvPr>
            <p:ph idx="1"/>
          </p:nvPr>
        </p:nvSpPr>
        <p:spPr>
          <a:xfrm>
            <a:off x="540001" y="1184998"/>
            <a:ext cx="8716294" cy="5409126"/>
          </a:xfrm>
        </p:spPr>
        <p:txBody>
          <a:bodyPr lIns="0" tIns="0" rIns="0" bIns="0">
            <a:normAutofit/>
          </a:bodyPr>
          <a:lstStyle/>
          <a:p>
            <a:pPr>
              <a:lnSpc>
                <a:spcPct val="120000"/>
              </a:lnSpc>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Giving girls and boys equal access to education is one way to tackle </a:t>
            </a:r>
            <a:br>
              <a:rPr lang="en-GB" sz="1900" dirty="0">
                <a:latin typeface="British Council Sans" panose="020B0504020202020204" pitchFamily="34" charset="0"/>
                <a:cs typeface="British Council Sans" panose="020B0504020202020204" pitchFamily="34" charset="0"/>
              </a:rPr>
            </a:br>
            <a:r>
              <a:rPr lang="en-GB" sz="1900" dirty="0">
                <a:latin typeface="British Council Sans" panose="020B0504020202020204" pitchFamily="34" charset="0"/>
                <a:cs typeface="British Council Sans" panose="020B0504020202020204" pitchFamily="34" charset="0"/>
              </a:rPr>
              <a:t>gender inequality. </a:t>
            </a:r>
          </a:p>
          <a:p>
            <a:pPr>
              <a:lnSpc>
                <a:spcPct val="120000"/>
              </a:lnSpc>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Having an education, at least up until the end of secondary school, </a:t>
            </a:r>
            <a:br>
              <a:rPr lang="en-GB" sz="1900" dirty="0">
                <a:latin typeface="British Council Sans" panose="020B0504020202020204" pitchFamily="34" charset="0"/>
                <a:cs typeface="British Council Sans" panose="020B0504020202020204" pitchFamily="34" charset="0"/>
              </a:rPr>
            </a:br>
            <a:r>
              <a:rPr lang="en-GB" sz="1900" dirty="0">
                <a:latin typeface="British Council Sans" panose="020B0504020202020204" pitchFamily="34" charset="0"/>
                <a:cs typeface="British Council Sans" panose="020B0504020202020204" pitchFamily="34" charset="0"/>
              </a:rPr>
              <a:t>enables girls to live healthier lives, make more of their own choices </a:t>
            </a:r>
            <a:br>
              <a:rPr lang="en-GB" sz="1900" dirty="0">
                <a:latin typeface="British Council Sans" panose="020B0504020202020204" pitchFamily="34" charset="0"/>
                <a:cs typeface="British Council Sans" panose="020B0504020202020204" pitchFamily="34" charset="0"/>
              </a:rPr>
            </a:br>
            <a:r>
              <a:rPr lang="en-GB" sz="1900" dirty="0">
                <a:latin typeface="British Council Sans" panose="020B0504020202020204" pitchFamily="34" charset="0"/>
                <a:cs typeface="British Council Sans" panose="020B0504020202020204" pitchFamily="34" charset="0"/>
              </a:rPr>
              <a:t>and earn more income. </a:t>
            </a:r>
          </a:p>
          <a:p>
            <a:pPr>
              <a:lnSpc>
                <a:spcPct val="120000"/>
              </a:lnSpc>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It also enables girls to decide when to marry (or not), and how many children to have and when. Those children are also likely to grow up healthier. </a:t>
            </a:r>
          </a:p>
          <a:p>
            <a:pPr>
              <a:lnSpc>
                <a:spcPct val="120000"/>
              </a:lnSpc>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There is a lot of evidence that society as a whole benefits from girls’ education.</a:t>
            </a:r>
          </a:p>
          <a:p>
            <a:pPr>
              <a:lnSpc>
                <a:spcPct val="120000"/>
              </a:lnSpc>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Yet, around the world, 129 million girls are out of school, including 32 million of primary school age, 30 million of lower-secondary school age, </a:t>
            </a:r>
            <a:br>
              <a:rPr lang="en-GB" sz="1900" dirty="0">
                <a:latin typeface="British Council Sans" panose="020B0504020202020204" pitchFamily="34" charset="0"/>
                <a:cs typeface="British Council Sans" panose="020B0504020202020204" pitchFamily="34" charset="0"/>
              </a:rPr>
            </a:br>
            <a:r>
              <a:rPr lang="en-GB" sz="1900" dirty="0">
                <a:latin typeface="British Council Sans" panose="020B0504020202020204" pitchFamily="34" charset="0"/>
                <a:cs typeface="British Council Sans" panose="020B0504020202020204" pitchFamily="34" charset="0"/>
              </a:rPr>
              <a:t>and 67 million of upper-secondary school age (UNICEF 2021). </a:t>
            </a:r>
          </a:p>
          <a:p>
            <a:pPr marL="0" indent="0">
              <a:buNone/>
            </a:pPr>
            <a:br>
              <a:rPr lang="en-GB" sz="1900" b="1" dirty="0">
                <a:latin typeface="British Council Sans" panose="020B0504020202020204" pitchFamily="34" charset="0"/>
                <a:cs typeface="British Council Sans" panose="020B0504020202020204" pitchFamily="34" charset="0"/>
              </a:rPr>
            </a:br>
            <a:r>
              <a:rPr lang="en-GB" sz="1900" b="1" dirty="0">
                <a:latin typeface="British Council Sans" panose="020B0504020202020204" pitchFamily="34" charset="0"/>
                <a:cs typeface="British Council Sans" panose="020B0504020202020204" pitchFamily="34" charset="0"/>
              </a:rPr>
              <a:t>Why is this the case?  What can be done about it?</a:t>
            </a:r>
          </a:p>
        </p:txBody>
      </p:sp>
      <p:sp>
        <p:nvSpPr>
          <p:cNvPr id="4" name="Title 1">
            <a:extLst>
              <a:ext uri="{FF2B5EF4-FFF2-40B4-BE49-F238E27FC236}">
                <a16:creationId xmlns:a16="http://schemas.microsoft.com/office/drawing/2014/main" id="{50C2F3A1-2043-BD40-993B-C869CDA1F3FD}"/>
              </a:ext>
            </a:extLst>
          </p:cNvPr>
          <p:cNvSpPr txBox="1">
            <a:spLocks/>
          </p:cNvSpPr>
          <p:nvPr/>
        </p:nvSpPr>
        <p:spPr>
          <a:xfrm>
            <a:off x="540000" y="540001"/>
            <a:ext cx="11366480" cy="407650"/>
          </a:xfrm>
          <a:prstGeom prst="rect">
            <a:avLst/>
          </a:prstGeom>
        </p:spPr>
        <p:txBody>
          <a:bodyPr vert="horz" lIns="0" tIns="0" rIns="0" bIns="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Girls’ Education</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pic>
        <p:nvPicPr>
          <p:cNvPr id="8" name="Picture 7" descr="A picture containing text, vector graphics, first-aid kit, sign&#10;&#10;Description automatically generated">
            <a:extLst>
              <a:ext uri="{FF2B5EF4-FFF2-40B4-BE49-F238E27FC236}">
                <a16:creationId xmlns:a16="http://schemas.microsoft.com/office/drawing/2014/main" id="{11225361-1FF3-4E4E-80B2-0F5E4A90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0000" y="3945920"/>
            <a:ext cx="2282500" cy="2282500"/>
          </a:xfrm>
          <a:prstGeom prst="rect">
            <a:avLst/>
          </a:prstGeom>
        </p:spPr>
      </p:pic>
      <p:pic>
        <p:nvPicPr>
          <p:cNvPr id="10" name="Picture 9" descr="Icon&#10;&#10;Description automatically generated">
            <a:extLst>
              <a:ext uri="{FF2B5EF4-FFF2-40B4-BE49-F238E27FC236}">
                <a16:creationId xmlns:a16="http://schemas.microsoft.com/office/drawing/2014/main" id="{7A04BB3E-F8EA-1E41-B6A4-008979D701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0000" y="1219200"/>
            <a:ext cx="2282500" cy="2282500"/>
          </a:xfrm>
          <a:prstGeom prst="rect">
            <a:avLst/>
          </a:prstGeom>
        </p:spPr>
      </p:pic>
    </p:spTree>
    <p:extLst>
      <p:ext uri="{BB962C8B-B14F-4D97-AF65-F5344CB8AC3E}">
        <p14:creationId xmlns:p14="http://schemas.microsoft.com/office/powerpoint/2010/main" val="39525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72C1D-C98C-41B2-9BBA-DB0FA6D1364F}"/>
              </a:ext>
            </a:extLst>
          </p:cNvPr>
          <p:cNvSpPr>
            <a:spLocks noGrp="1"/>
          </p:cNvSpPr>
          <p:nvPr>
            <p:ph idx="1"/>
          </p:nvPr>
        </p:nvSpPr>
        <p:spPr>
          <a:xfrm>
            <a:off x="540000" y="1258532"/>
            <a:ext cx="7641474" cy="5059467"/>
          </a:xfrm>
        </p:spPr>
        <p:txBody>
          <a:bodyPr lIns="0" tIns="0" rIns="0" bIns="0">
            <a:noAutofit/>
          </a:bodyPr>
          <a:lstStyle/>
          <a:p>
            <a:pPr marL="0" indent="0">
              <a:lnSpc>
                <a:spcPct val="120000"/>
              </a:lnSpc>
              <a:buNone/>
            </a:pPr>
            <a:r>
              <a:rPr lang="en-GB" sz="1900" b="1" dirty="0">
                <a:latin typeface="British Council Sans" panose="020B0504020202020204" pitchFamily="34" charset="0"/>
                <a:cs typeface="British Council Sans" panose="020B0504020202020204" pitchFamily="34" charset="0"/>
              </a:rPr>
              <a:t>A: </a:t>
            </a:r>
            <a:r>
              <a:rPr lang="en-GB" sz="1900" dirty="0">
                <a:latin typeface="British Council Sans" panose="020B0504020202020204" pitchFamily="34" charset="0"/>
                <a:cs typeface="British Council Sans" panose="020B0504020202020204" pitchFamily="34" charset="0"/>
              </a:rPr>
              <a:t>Men accounted for 60 per cent of active speakers in the COP26 (international climate conference 2021) plenary and spoke for 74 per cent of the time.</a:t>
            </a:r>
          </a:p>
          <a:p>
            <a:pPr marL="0" indent="0">
              <a:lnSpc>
                <a:spcPct val="120000"/>
              </a:lnSpc>
              <a:buNone/>
            </a:pPr>
            <a:r>
              <a:rPr lang="en-GB" sz="1900" b="1" dirty="0">
                <a:latin typeface="British Council Sans" panose="020B0504020202020204" pitchFamily="34" charset="0"/>
                <a:cs typeface="British Council Sans" panose="020B0504020202020204" pitchFamily="34" charset="0"/>
              </a:rPr>
              <a:t>B: </a:t>
            </a:r>
            <a:r>
              <a:rPr lang="en-GB" sz="1900" dirty="0">
                <a:latin typeface="British Council Sans" panose="020B0504020202020204" pitchFamily="34" charset="0"/>
                <a:cs typeface="British Council Sans" panose="020B0504020202020204" pitchFamily="34" charset="0"/>
              </a:rPr>
              <a:t>80 per cent of those displaced by climate-related disasters and changes around the world are women and girls.</a:t>
            </a:r>
          </a:p>
          <a:p>
            <a:pPr marL="0" indent="0">
              <a:lnSpc>
                <a:spcPct val="120000"/>
              </a:lnSpc>
              <a:buNone/>
            </a:pPr>
            <a:r>
              <a:rPr lang="en-GB" sz="1900" b="1" dirty="0">
                <a:latin typeface="British Council Sans" panose="020B0504020202020204" pitchFamily="34" charset="0"/>
                <a:cs typeface="British Council Sans" panose="020B0504020202020204" pitchFamily="34" charset="0"/>
              </a:rPr>
              <a:t>C: </a:t>
            </a:r>
            <a:r>
              <a:rPr lang="en-GB" sz="1900" dirty="0">
                <a:latin typeface="British Council Sans" panose="020B0504020202020204" pitchFamily="34" charset="0"/>
                <a:cs typeface="British Council Sans" panose="020B0504020202020204" pitchFamily="34" charset="0"/>
              </a:rPr>
              <a:t>Inequalities faced by girls can begin right at birth and follow them all their lives. In times of climate-related shocks, families may revert to gender norms and make decisions that harm girls, like pulling them out of school to marry them off early.</a:t>
            </a:r>
          </a:p>
          <a:p>
            <a:pPr marL="0" indent="0">
              <a:lnSpc>
                <a:spcPct val="120000"/>
              </a:lnSpc>
              <a:buNone/>
            </a:pPr>
            <a:r>
              <a:rPr lang="en-GB" sz="1900" b="1" dirty="0">
                <a:latin typeface="British Council Sans" panose="020B0504020202020204" pitchFamily="34" charset="0"/>
                <a:cs typeface="British Council Sans" panose="020B0504020202020204" pitchFamily="34" charset="0"/>
              </a:rPr>
              <a:t>D: </a:t>
            </a:r>
            <a:r>
              <a:rPr lang="en-GB" sz="1900" dirty="0">
                <a:latin typeface="British Council Sans" panose="020B0504020202020204" pitchFamily="34" charset="0"/>
                <a:cs typeface="British Council Sans" panose="020B0504020202020204" pitchFamily="34" charset="0"/>
              </a:rPr>
              <a:t>Only 29 per cent of green jobs globally are occupied by women. As countries move to focus on transitioning to green economies, women risk being left out of important jobs and opportunities.</a:t>
            </a:r>
          </a:p>
        </p:txBody>
      </p:sp>
      <p:sp>
        <p:nvSpPr>
          <p:cNvPr id="4" name="Title 1">
            <a:extLst>
              <a:ext uri="{FF2B5EF4-FFF2-40B4-BE49-F238E27FC236}">
                <a16:creationId xmlns:a16="http://schemas.microsoft.com/office/drawing/2014/main" id="{1269A6D7-7611-BA48-926C-71064A02D1DA}"/>
              </a:ext>
            </a:extLst>
          </p:cNvPr>
          <p:cNvSpPr txBox="1">
            <a:spLocks/>
          </p:cNvSpPr>
          <p:nvPr/>
        </p:nvSpPr>
        <p:spPr>
          <a:xfrm>
            <a:off x="540000" y="540001"/>
            <a:ext cx="11366480" cy="407650"/>
          </a:xfrm>
          <a:prstGeom prst="rect">
            <a:avLst/>
          </a:prstGeom>
        </p:spPr>
        <p:txBody>
          <a:bodyPr vert="horz" lIns="0" tIns="0" rIns="0" bIns="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Gender inequality and climate change</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pic>
        <p:nvPicPr>
          <p:cNvPr id="8" name="Picture 7" descr="Logo, icon&#10;&#10;Description automatically generated">
            <a:extLst>
              <a:ext uri="{FF2B5EF4-FFF2-40B4-BE49-F238E27FC236}">
                <a16:creationId xmlns:a16="http://schemas.microsoft.com/office/drawing/2014/main" id="{CFF2334D-6EFF-8440-B815-5BBB12A83F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0000" y="1258532"/>
            <a:ext cx="2334126" cy="2334126"/>
          </a:xfrm>
          <a:prstGeom prst="rect">
            <a:avLst/>
          </a:prstGeom>
        </p:spPr>
      </p:pic>
      <p:pic>
        <p:nvPicPr>
          <p:cNvPr id="12" name="Picture 11" descr="Icon&#10;&#10;Description automatically generated">
            <a:extLst>
              <a:ext uri="{FF2B5EF4-FFF2-40B4-BE49-F238E27FC236}">
                <a16:creationId xmlns:a16="http://schemas.microsoft.com/office/drawing/2014/main" id="{E6741E8F-5692-5E42-A6C7-E85E03BF4A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0000" y="3921265"/>
            <a:ext cx="2334126" cy="2334126"/>
          </a:xfrm>
          <a:prstGeom prst="rect">
            <a:avLst/>
          </a:prstGeom>
        </p:spPr>
      </p:pic>
    </p:spTree>
    <p:extLst>
      <p:ext uri="{BB962C8B-B14F-4D97-AF65-F5344CB8AC3E}">
        <p14:creationId xmlns:p14="http://schemas.microsoft.com/office/powerpoint/2010/main" val="24844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46B46-623E-4B46-96C9-AC808B5EBEB5}"/>
              </a:ext>
            </a:extLst>
          </p:cNvPr>
          <p:cNvSpPr>
            <a:spLocks noGrp="1"/>
          </p:cNvSpPr>
          <p:nvPr>
            <p:ph idx="1"/>
          </p:nvPr>
        </p:nvSpPr>
        <p:spPr>
          <a:xfrm>
            <a:off x="540000" y="1786910"/>
            <a:ext cx="5694545" cy="4131752"/>
          </a:xfrm>
        </p:spPr>
        <p:txBody>
          <a:bodyPr lIns="0" tIns="0" rIns="0" bIns="0">
            <a:normAutofit/>
          </a:bodyPr>
          <a:lstStyle/>
          <a:p>
            <a:pPr marL="0" indent="0">
              <a:spcAft>
                <a:spcPts val="600"/>
              </a:spcAft>
              <a:buNone/>
            </a:pPr>
            <a:r>
              <a:rPr lang="en-GB" dirty="0">
                <a:latin typeface="British Council Sans Light" panose="020B0404020202020204" pitchFamily="34" charset="0"/>
                <a:cs typeface="British Council Sans" panose="020B0504020202020204" pitchFamily="34" charset="0"/>
              </a:rPr>
              <a:t>A 2019 study of 91countries found that those with more women in national parliaments had tougher climate change policies and so had lower carbon emissions. They were also more likely to have stronger environmental protection policies.</a:t>
            </a:r>
          </a:p>
          <a:p>
            <a:pPr marL="0" indent="0" algn="r">
              <a:buNone/>
            </a:pPr>
            <a:r>
              <a:rPr lang="en-GB" sz="1400" dirty="0">
                <a:latin typeface="British Council Sans" panose="020B0504020202020204" pitchFamily="34" charset="0"/>
                <a:cs typeface="British Council Sans" panose="020B0504020202020204" pitchFamily="34" charset="0"/>
              </a:rPr>
              <a:t>(Yale Climate Connections 2019) </a:t>
            </a:r>
          </a:p>
          <a:p>
            <a:pPr marL="0" indent="0">
              <a:buNone/>
            </a:pPr>
            <a:endParaRPr lang="en-GB" dirty="0">
              <a:latin typeface="British Council Sans" panose="020B0504020202020204" pitchFamily="34" charset="0"/>
              <a:cs typeface="British Council Sans" panose="020B0504020202020204" pitchFamily="34" charset="0"/>
            </a:endParaRPr>
          </a:p>
        </p:txBody>
      </p:sp>
      <p:sp>
        <p:nvSpPr>
          <p:cNvPr id="4" name="Title 1">
            <a:extLst>
              <a:ext uri="{FF2B5EF4-FFF2-40B4-BE49-F238E27FC236}">
                <a16:creationId xmlns:a16="http://schemas.microsoft.com/office/drawing/2014/main" id="{CC5AEB67-0BE2-B349-9039-6497D827F117}"/>
              </a:ext>
            </a:extLst>
          </p:cNvPr>
          <p:cNvSpPr txBox="1">
            <a:spLocks/>
          </p:cNvSpPr>
          <p:nvPr/>
        </p:nvSpPr>
        <p:spPr>
          <a:xfrm>
            <a:off x="540000" y="540001"/>
            <a:ext cx="5395287" cy="70690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Women’s leadership and climate change</a:t>
            </a:r>
          </a:p>
        </p:txBody>
      </p:sp>
      <p:pic>
        <p:nvPicPr>
          <p:cNvPr id="8" name="Picture 7" descr="A person holding a computer&#10;&#10;Description automatically generated with medium confidence">
            <a:extLst>
              <a:ext uri="{FF2B5EF4-FFF2-40B4-BE49-F238E27FC236}">
                <a16:creationId xmlns:a16="http://schemas.microsoft.com/office/drawing/2014/main" id="{E16EB1C5-2EC6-CA4D-8BCC-4493D10CB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8355" y="0"/>
            <a:ext cx="5253645" cy="6858000"/>
          </a:xfrm>
          <a:prstGeom prst="rect">
            <a:avLst/>
          </a:prstGeom>
        </p:spPr>
      </p:pic>
    </p:spTree>
    <p:extLst>
      <p:ext uri="{BB962C8B-B14F-4D97-AF65-F5344CB8AC3E}">
        <p14:creationId xmlns:p14="http://schemas.microsoft.com/office/powerpoint/2010/main" val="261683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6082F-AEF4-46B4-B067-77665D336FCA}"/>
              </a:ext>
            </a:extLst>
          </p:cNvPr>
          <p:cNvSpPr>
            <a:spLocks noGrp="1"/>
          </p:cNvSpPr>
          <p:nvPr>
            <p:ph idx="1"/>
          </p:nvPr>
        </p:nvSpPr>
        <p:spPr>
          <a:xfrm>
            <a:off x="540000" y="1333875"/>
            <a:ext cx="7789353" cy="4984124"/>
          </a:xfrm>
        </p:spPr>
        <p:txBody>
          <a:bodyPr lIns="0" tIns="0" rIns="0" bIns="0">
            <a:normAutofit/>
          </a:bodyPr>
          <a:lstStyle/>
          <a:p>
            <a:pPr marL="0" indent="0">
              <a:lnSpc>
                <a:spcPct val="120000"/>
              </a:lnSpc>
              <a:buNone/>
            </a:pPr>
            <a:r>
              <a:rPr lang="en-GB" sz="1900" dirty="0">
                <a:effectLst/>
                <a:latin typeface="British Council Sans" panose="020B0504020202020204" pitchFamily="34" charset="0"/>
                <a:ea typeface="Calibri" panose="020F0502020204030204" pitchFamily="34" charset="0"/>
                <a:cs typeface="British Council Sans" panose="020B0504020202020204" pitchFamily="34" charset="0"/>
              </a:rPr>
              <a:t>Many people are coming to the conclusion that one of the reasons why we are facing a climate and a nature emergency is that humans too often consider themselves above nature and that the planet is there for them to dominate and exploit. Many societies are also run by people who in a similar way dominate and exploit those who have less power, such as women and girls. </a:t>
            </a:r>
            <a:r>
              <a:rPr lang="en-GB" sz="1900" dirty="0">
                <a:latin typeface="British Council Sans" panose="020B0504020202020204" pitchFamily="34" charset="0"/>
                <a:ea typeface="Calibri" panose="020F0502020204030204" pitchFamily="34" charset="0"/>
                <a:cs typeface="British Council Sans" panose="020B0504020202020204" pitchFamily="34" charset="0"/>
              </a:rPr>
              <a:t>G</a:t>
            </a:r>
            <a:r>
              <a:rPr lang="en-GB" sz="1900" dirty="0">
                <a:effectLst/>
                <a:latin typeface="British Council Sans" panose="020B0504020202020204" pitchFamily="34" charset="0"/>
                <a:ea typeface="Calibri" panose="020F0502020204030204" pitchFamily="34" charset="0"/>
                <a:cs typeface="British Council Sans" panose="020B0504020202020204" pitchFamily="34" charset="0"/>
              </a:rPr>
              <a:t>irls’ education and the achievement of gender equality can be important pathways to addressing the underlying drivers of climate change and the unique climate vulnerabilities borne by girls and women. </a:t>
            </a:r>
            <a:endParaRPr lang="en-GB" sz="1900" dirty="0">
              <a:latin typeface="British Council Sans" panose="020B0504020202020204" pitchFamily="34" charset="0"/>
              <a:ea typeface="Calibri" panose="020F0502020204030204" pitchFamily="34" charset="0"/>
              <a:cs typeface="British Council Sans" panose="020B0504020202020204" pitchFamily="34" charset="0"/>
            </a:endParaRPr>
          </a:p>
          <a:p>
            <a:pPr marL="0" indent="0">
              <a:lnSpc>
                <a:spcPct val="120000"/>
              </a:lnSpc>
              <a:buNone/>
            </a:pPr>
            <a:r>
              <a:rPr lang="en-GB" sz="1900" dirty="0">
                <a:effectLst/>
                <a:latin typeface="British Council Sans" panose="020B0504020202020204" pitchFamily="34" charset="0"/>
                <a:ea typeface="Calibri" panose="020F0502020204030204" pitchFamily="34" charset="0"/>
                <a:cs typeface="British Council Sans" panose="020B0504020202020204" pitchFamily="34" charset="0"/>
              </a:rPr>
              <a:t>Girls’ education, particularly secondary education, has been identified as the most important socioeconomic determinant to reduce vulnerability to weather-related disasters and extreme weather. (Malala Fund 2021</a:t>
            </a:r>
            <a:r>
              <a:rPr lang="en-GB" sz="1900" dirty="0">
                <a:latin typeface="British Council Sans" panose="020B0504020202020204" pitchFamily="34" charset="0"/>
                <a:ea typeface="Calibri" panose="020F0502020204030204" pitchFamily="34" charset="0"/>
                <a:cs typeface="British Council Sans" panose="020B0504020202020204" pitchFamily="34" charset="0"/>
              </a:rPr>
              <a:t>)</a:t>
            </a:r>
            <a:endParaRPr lang="en-GB" sz="1900" dirty="0">
              <a:effectLst/>
              <a:latin typeface="British Council Sans" panose="020B0504020202020204" pitchFamily="34" charset="0"/>
              <a:ea typeface="Calibri" panose="020F0502020204030204" pitchFamily="34" charset="0"/>
              <a:cs typeface="British Council Sans" panose="020B0504020202020204" pitchFamily="34" charset="0"/>
            </a:endParaRPr>
          </a:p>
        </p:txBody>
      </p:sp>
      <p:sp>
        <p:nvSpPr>
          <p:cNvPr id="4" name="Title 1">
            <a:extLst>
              <a:ext uri="{FF2B5EF4-FFF2-40B4-BE49-F238E27FC236}">
                <a16:creationId xmlns:a16="http://schemas.microsoft.com/office/drawing/2014/main" id="{3960CA53-0A99-ED4C-A2DA-60F973626CE3}"/>
              </a:ext>
            </a:extLst>
          </p:cNvPr>
          <p:cNvSpPr txBox="1">
            <a:spLocks/>
          </p:cNvSpPr>
          <p:nvPr/>
        </p:nvSpPr>
        <p:spPr>
          <a:xfrm>
            <a:off x="540000" y="540001"/>
            <a:ext cx="5395287" cy="35777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Exploiting people and planet</a:t>
            </a:r>
          </a:p>
        </p:txBody>
      </p:sp>
      <p:pic>
        <p:nvPicPr>
          <p:cNvPr id="8" name="Picture 7" descr="Icon&#10;&#10;Description automatically generated">
            <a:extLst>
              <a:ext uri="{FF2B5EF4-FFF2-40B4-BE49-F238E27FC236}">
                <a16:creationId xmlns:a16="http://schemas.microsoft.com/office/drawing/2014/main" id="{C1AF7E89-D996-D841-83F3-7A1DB6FE3F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982" t="-8982" r="-8982" b="-8982"/>
          <a:stretch/>
        </p:blipFill>
        <p:spPr>
          <a:xfrm>
            <a:off x="8892000" y="677161"/>
            <a:ext cx="2751839" cy="2751839"/>
          </a:xfrm>
          <a:prstGeom prst="rect">
            <a:avLst/>
          </a:prstGeom>
        </p:spPr>
      </p:pic>
      <p:pic>
        <p:nvPicPr>
          <p:cNvPr id="10" name="Picture 9" descr="Shape, circle&#10;&#10;Description automatically generated">
            <a:extLst>
              <a:ext uri="{FF2B5EF4-FFF2-40B4-BE49-F238E27FC236}">
                <a16:creationId xmlns:a16="http://schemas.microsoft.com/office/drawing/2014/main" id="{D54F5A25-3147-3440-9513-878710479A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982" t="-8982" r="-8982" b="-8982"/>
          <a:stretch/>
        </p:blipFill>
        <p:spPr>
          <a:xfrm>
            <a:off x="8900161" y="3708286"/>
            <a:ext cx="2751838" cy="2751838"/>
          </a:xfrm>
          <a:prstGeom prst="rect">
            <a:avLst/>
          </a:prstGeom>
        </p:spPr>
      </p:pic>
    </p:spTree>
    <p:extLst>
      <p:ext uri="{BB962C8B-B14F-4D97-AF65-F5344CB8AC3E}">
        <p14:creationId xmlns:p14="http://schemas.microsoft.com/office/powerpoint/2010/main" val="1826591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45CAA-E5B8-4A2C-BF00-4F19712BA4CB}"/>
              </a:ext>
            </a:extLst>
          </p:cNvPr>
          <p:cNvSpPr>
            <a:spLocks noGrp="1"/>
          </p:cNvSpPr>
          <p:nvPr>
            <p:ph idx="1"/>
          </p:nvPr>
        </p:nvSpPr>
        <p:spPr>
          <a:xfrm>
            <a:off x="539999" y="1465737"/>
            <a:ext cx="7290589" cy="4852263"/>
          </a:xfrm>
        </p:spPr>
        <p:txBody>
          <a:bodyPr lIns="0" tIns="0" rIns="0" bIns="0">
            <a:noAutofit/>
          </a:bodyPr>
          <a:lstStyle/>
          <a:p>
            <a:pPr marL="0" indent="0">
              <a:lnSpc>
                <a:spcPct val="120000"/>
              </a:lnSpc>
              <a:buNone/>
            </a:pPr>
            <a:r>
              <a:rPr lang="en-GB" sz="1900" b="1" dirty="0">
                <a:latin typeface="British Council Sans" panose="020B0504020202020204" pitchFamily="34" charset="0"/>
                <a:ea typeface="Calibri" panose="020F0502020204030204" pitchFamily="34" charset="0"/>
                <a:cs typeface="British Council Sans" panose="020B0504020202020204" pitchFamily="34" charset="0"/>
              </a:rPr>
              <a:t>E</a:t>
            </a:r>
            <a:r>
              <a:rPr lang="en-GB" sz="1900" b="1" dirty="0">
                <a:effectLst/>
                <a:latin typeface="British Council Sans" panose="020B0504020202020204" pitchFamily="34" charset="0"/>
                <a:ea typeface="Calibri" panose="020F0502020204030204" pitchFamily="34" charset="0"/>
                <a:cs typeface="British Council Sans" panose="020B0504020202020204" pitchFamily="34" charset="0"/>
              </a:rPr>
              <a:t>mpowerment</a:t>
            </a:r>
          </a:p>
          <a:p>
            <a:pPr marL="0" indent="0">
              <a:lnSpc>
                <a:spcPct val="120000"/>
              </a:lnSpc>
              <a:buNone/>
            </a:pPr>
            <a:r>
              <a:rPr lang="en-GB" sz="1900" dirty="0">
                <a:latin typeface="British Council Sans" panose="020B0504020202020204" pitchFamily="34" charset="0"/>
                <a:ea typeface="Calibri" panose="020F0502020204030204" pitchFamily="34" charset="0"/>
                <a:cs typeface="British Council Sans" panose="020B0504020202020204" pitchFamily="34" charset="0"/>
              </a:rPr>
              <a:t>Giving girls (and women) greater access to family planning and health rights, enabling them to make more of their own choices.</a:t>
            </a:r>
            <a:endParaRPr lang="en-GB" sz="1900" dirty="0">
              <a:effectLst/>
              <a:latin typeface="British Council Sans" panose="020B0504020202020204" pitchFamily="34" charset="0"/>
              <a:ea typeface="Calibri" panose="020F0502020204030204" pitchFamily="34" charset="0"/>
              <a:cs typeface="British Council Sans" panose="020B0504020202020204" pitchFamily="34" charset="0"/>
            </a:endParaRPr>
          </a:p>
          <a:p>
            <a:pPr marL="0" indent="0">
              <a:lnSpc>
                <a:spcPct val="120000"/>
              </a:lnSpc>
              <a:buNone/>
            </a:pPr>
            <a:r>
              <a:rPr lang="en-GB" sz="1900" b="1" dirty="0">
                <a:latin typeface="British Council Sans" panose="020B0504020202020204" pitchFamily="34" charset="0"/>
                <a:ea typeface="Calibri" panose="020F0502020204030204" pitchFamily="34" charset="0"/>
                <a:cs typeface="British Council Sans" panose="020B0504020202020204" pitchFamily="34" charset="0"/>
              </a:rPr>
              <a:t>S</a:t>
            </a:r>
            <a:r>
              <a:rPr lang="en-GB" sz="1900" b="1" dirty="0">
                <a:effectLst/>
                <a:latin typeface="British Council Sans" panose="020B0504020202020204" pitchFamily="34" charset="0"/>
                <a:ea typeface="Calibri" panose="020F0502020204030204" pitchFamily="34" charset="0"/>
                <a:cs typeface="British Council Sans" panose="020B0504020202020204" pitchFamily="34" charset="0"/>
              </a:rPr>
              <a:t>kills</a:t>
            </a:r>
          </a:p>
          <a:p>
            <a:pPr marL="0" indent="0">
              <a:lnSpc>
                <a:spcPct val="120000"/>
              </a:lnSpc>
              <a:buNone/>
            </a:pPr>
            <a:r>
              <a:rPr lang="en-GB" sz="1900" dirty="0">
                <a:latin typeface="British Council Sans" panose="020B0504020202020204" pitchFamily="34" charset="0"/>
                <a:ea typeface="Calibri" panose="020F0502020204030204" pitchFamily="34" charset="0"/>
                <a:cs typeface="British Council Sans" panose="020B0504020202020204" pitchFamily="34" charset="0"/>
              </a:rPr>
              <a:t>Ensuring girls have access to quality education and can learn critical thinking, problem-solving, resilience and skills needed for adaptation to the green economy.</a:t>
            </a:r>
            <a:endParaRPr lang="en-GB" sz="1900" dirty="0">
              <a:effectLst/>
              <a:latin typeface="British Council Sans" panose="020B0504020202020204" pitchFamily="34" charset="0"/>
              <a:ea typeface="Calibri" panose="020F0502020204030204" pitchFamily="34" charset="0"/>
              <a:cs typeface="British Council Sans" panose="020B0504020202020204" pitchFamily="34" charset="0"/>
            </a:endParaRPr>
          </a:p>
          <a:p>
            <a:pPr marL="0" indent="0">
              <a:lnSpc>
                <a:spcPct val="120000"/>
              </a:lnSpc>
              <a:buNone/>
            </a:pPr>
            <a:r>
              <a:rPr lang="en-GB" sz="1900" b="1" dirty="0">
                <a:latin typeface="British Council Sans" panose="020B0504020202020204" pitchFamily="34" charset="0"/>
                <a:ea typeface="Calibri" panose="020F0502020204030204" pitchFamily="34" charset="0"/>
                <a:cs typeface="British Council Sans" panose="020B0504020202020204" pitchFamily="34" charset="0"/>
              </a:rPr>
              <a:t>L</a:t>
            </a:r>
            <a:r>
              <a:rPr lang="en-GB" sz="1900" b="1" dirty="0">
                <a:effectLst/>
                <a:latin typeface="British Council Sans" panose="020B0504020202020204" pitchFamily="34" charset="0"/>
                <a:ea typeface="Calibri" panose="020F0502020204030204" pitchFamily="34" charset="0"/>
                <a:cs typeface="British Council Sans" panose="020B0504020202020204" pitchFamily="34" charset="0"/>
              </a:rPr>
              <a:t>eadership</a:t>
            </a:r>
          </a:p>
          <a:p>
            <a:pPr marL="0" indent="0">
              <a:lnSpc>
                <a:spcPct val="120000"/>
              </a:lnSpc>
              <a:buNone/>
            </a:pPr>
            <a:r>
              <a:rPr lang="en-GB" sz="1900" dirty="0">
                <a:latin typeface="British Council Sans" panose="020B0504020202020204" pitchFamily="34" charset="0"/>
                <a:cs typeface="British Council Sans" panose="020B0504020202020204" pitchFamily="34" charset="0"/>
              </a:rPr>
              <a:t>Giving girls the confidence, skills and opportunities to participate in decision-making and play leadership roles in formal and non-formal spaces.</a:t>
            </a:r>
          </a:p>
        </p:txBody>
      </p:sp>
      <p:sp>
        <p:nvSpPr>
          <p:cNvPr id="4" name="Title 1">
            <a:extLst>
              <a:ext uri="{FF2B5EF4-FFF2-40B4-BE49-F238E27FC236}">
                <a16:creationId xmlns:a16="http://schemas.microsoft.com/office/drawing/2014/main" id="{73BD81BC-41A2-9048-B3B7-AAC8CC1B56AA}"/>
              </a:ext>
            </a:extLst>
          </p:cNvPr>
          <p:cNvSpPr txBox="1">
            <a:spLocks/>
          </p:cNvSpPr>
          <p:nvPr/>
        </p:nvSpPr>
        <p:spPr>
          <a:xfrm>
            <a:off x="540000" y="540000"/>
            <a:ext cx="5794298" cy="38573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Key areas for girls’ education</a:t>
            </a:r>
          </a:p>
        </p:txBody>
      </p:sp>
      <p:pic>
        <p:nvPicPr>
          <p:cNvPr id="7" name="Picture 6" descr="A picture containing icon&#10;&#10;Description automatically generated">
            <a:extLst>
              <a:ext uri="{FF2B5EF4-FFF2-40B4-BE49-F238E27FC236}">
                <a16:creationId xmlns:a16="http://schemas.microsoft.com/office/drawing/2014/main" id="{AC4D20FF-FF96-FB48-85FA-06E5F6101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0000" y="1465737"/>
            <a:ext cx="2334126" cy="2334126"/>
          </a:xfrm>
          <a:prstGeom prst="rect">
            <a:avLst/>
          </a:prstGeom>
        </p:spPr>
      </p:pic>
      <p:pic>
        <p:nvPicPr>
          <p:cNvPr id="9" name="Picture 8" descr="Icon&#10;&#10;Description automatically generated">
            <a:extLst>
              <a:ext uri="{FF2B5EF4-FFF2-40B4-BE49-F238E27FC236}">
                <a16:creationId xmlns:a16="http://schemas.microsoft.com/office/drawing/2014/main" id="{CB0DD98F-6490-8644-9E49-F9EEC12291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0000" y="4082919"/>
            <a:ext cx="2351456" cy="2351456"/>
          </a:xfrm>
          <a:prstGeom prst="rect">
            <a:avLst/>
          </a:prstGeom>
        </p:spPr>
      </p:pic>
    </p:spTree>
    <p:extLst>
      <p:ext uri="{BB962C8B-B14F-4D97-AF65-F5344CB8AC3E}">
        <p14:creationId xmlns:p14="http://schemas.microsoft.com/office/powerpoint/2010/main" val="31030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36C43-714C-134E-B2D4-47D0E6371202}"/>
              </a:ext>
            </a:extLst>
          </p:cNvPr>
          <p:cNvSpPr>
            <a:spLocks noGrp="1"/>
          </p:cNvSpPr>
          <p:nvPr>
            <p:ph idx="1"/>
          </p:nvPr>
        </p:nvSpPr>
        <p:spPr>
          <a:xfrm>
            <a:off x="603068" y="1180407"/>
            <a:ext cx="11246032" cy="5583808"/>
          </a:xfrm>
        </p:spPr>
        <p:txBody>
          <a:bodyPr lIns="0" tIns="0" rIns="0" bIns="0">
            <a:normAutofit/>
          </a:bodyPr>
          <a:lstStyle/>
          <a:p>
            <a:pPr>
              <a:spcAft>
                <a:spcPts val="12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Mitzi Jonelle Tan, Youth Activists for Climate Action Philippines</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3"/>
              </a:rPr>
              <a:t>https://www.youtube.com/watch?v=AyyUPr0plg8</a:t>
            </a:r>
            <a:r>
              <a:rPr lang="en-US" sz="1900" dirty="0">
                <a:latin typeface="British Council Sans" panose="020B0504020202020204" pitchFamily="34" charset="0"/>
                <a:cs typeface="British Council Sans" panose="020B0504020202020204" pitchFamily="34" charset="0"/>
              </a:rPr>
              <a:t> </a:t>
            </a:r>
          </a:p>
          <a:p>
            <a:pPr>
              <a:spcAft>
                <a:spcPts val="12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Oli, campaigning against forced marriages in Bangladesh</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4"/>
              </a:rPr>
              <a:t>https://www.youtube.com/watch?v=yvMQ90sCOGg</a:t>
            </a:r>
            <a:r>
              <a:rPr lang="en-US" sz="1900" dirty="0">
                <a:latin typeface="British Council Sans" panose="020B0504020202020204" pitchFamily="34" charset="0"/>
                <a:cs typeface="British Council Sans" panose="020B0504020202020204" pitchFamily="34" charset="0"/>
              </a:rPr>
              <a:t> </a:t>
            </a:r>
          </a:p>
          <a:p>
            <a:pPr>
              <a:spcAft>
                <a:spcPts val="12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Gauri Shukla, Students of Singapore against Haze</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5"/>
              </a:rPr>
              <a:t>https://www.connect4climate.org/event/innovate4climate-2019-digital-media-zone</a:t>
            </a:r>
            <a:r>
              <a:rPr lang="en-US" sz="1900" dirty="0">
                <a:latin typeface="British Council Sans" panose="020B0504020202020204" pitchFamily="34" charset="0"/>
                <a:cs typeface="British Council Sans" panose="020B0504020202020204" pitchFamily="34" charset="0"/>
              </a:rPr>
              <a:t> </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rPr>
              <a:t>(Day 2: June 5 – start one minute into the video)</a:t>
            </a:r>
          </a:p>
          <a:p>
            <a:pPr>
              <a:spcAft>
                <a:spcPts val="12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Elizabeth </a:t>
            </a:r>
            <a:r>
              <a:rPr lang="en-US" sz="1900" dirty="0" err="1">
                <a:latin typeface="British Council Sans" panose="020B0504020202020204" pitchFamily="34" charset="0"/>
                <a:cs typeface="British Council Sans" panose="020B0504020202020204" pitchFamily="34" charset="0"/>
              </a:rPr>
              <a:t>Wathuti</a:t>
            </a:r>
            <a:r>
              <a:rPr lang="en-US" sz="1900" dirty="0">
                <a:latin typeface="British Council Sans" panose="020B0504020202020204" pitchFamily="34" charset="0"/>
                <a:cs typeface="British Council Sans" panose="020B0504020202020204" pitchFamily="34" charset="0"/>
              </a:rPr>
              <a:t>, Green Generation Initiative, Kenya</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6"/>
              </a:rPr>
              <a:t>https://www.youtube.com/watch?v=N1iKg2Ug3Zk&amp;t=45s</a:t>
            </a:r>
            <a:r>
              <a:rPr lang="en-US" sz="1900" dirty="0">
                <a:latin typeface="British Council Sans" panose="020B0504020202020204" pitchFamily="34" charset="0"/>
                <a:cs typeface="British Council Sans" panose="020B0504020202020204" pitchFamily="34" charset="0"/>
              </a:rPr>
              <a:t> </a:t>
            </a:r>
          </a:p>
          <a:p>
            <a:pPr>
              <a:spcAft>
                <a:spcPts val="1200"/>
              </a:spcAft>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Helena </a:t>
            </a:r>
            <a:r>
              <a:rPr lang="en-US" sz="1900" dirty="0" err="1">
                <a:latin typeface="British Council Sans" panose="020B0504020202020204" pitchFamily="34" charset="0"/>
                <a:cs typeface="British Council Sans" panose="020B0504020202020204" pitchFamily="34" charset="0"/>
              </a:rPr>
              <a:t>Gualinga</a:t>
            </a:r>
            <a:r>
              <a:rPr lang="en-US" sz="1900" dirty="0">
                <a:latin typeface="British Council Sans" panose="020B0504020202020204" pitchFamily="34" charset="0"/>
                <a:cs typeface="British Council Sans" panose="020B0504020202020204" pitchFamily="34" charset="0"/>
              </a:rPr>
              <a:t>, indigenous activist, Sarayaku community, Ecuador</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7"/>
              </a:rPr>
              <a:t>https://www.youtube.com/watch?v=a04JPKheFpw</a:t>
            </a:r>
            <a:r>
              <a:rPr lang="en-US" sz="1900" dirty="0">
                <a:latin typeface="British Council Sans" panose="020B0504020202020204" pitchFamily="34" charset="0"/>
                <a:cs typeface="British Council Sans" panose="020B0504020202020204" pitchFamily="34" charset="0"/>
              </a:rPr>
              <a:t> </a:t>
            </a:r>
          </a:p>
          <a:p>
            <a:pPr>
              <a:buClr>
                <a:srgbClr val="008B75"/>
              </a:buClr>
              <a:buSzPct val="80000"/>
              <a:buFont typeface="Wingdings" pitchFamily="2" charset="2"/>
              <a:buChar char="§"/>
            </a:pPr>
            <a:r>
              <a:rPr lang="en-US" sz="1900" dirty="0">
                <a:latin typeface="British Council Sans" panose="020B0504020202020204" pitchFamily="34" charset="0"/>
                <a:cs typeface="British Council Sans" panose="020B0504020202020204" pitchFamily="34" charset="0"/>
              </a:rPr>
              <a:t>Malala Yousafzai, Education activist and Nobel Peace Prize winner, Pakistan</a:t>
            </a:r>
            <a:br>
              <a:rPr lang="en-US" sz="1900" dirty="0">
                <a:latin typeface="British Council Sans" panose="020B0504020202020204" pitchFamily="34" charset="0"/>
                <a:cs typeface="British Council Sans" panose="020B0504020202020204" pitchFamily="34" charset="0"/>
              </a:rPr>
            </a:br>
            <a:r>
              <a:rPr lang="en-US" sz="1900" dirty="0">
                <a:latin typeface="British Council Sans" panose="020B0504020202020204" pitchFamily="34" charset="0"/>
                <a:cs typeface="British Council Sans" panose="020B0504020202020204" pitchFamily="34" charset="0"/>
                <a:hlinkClick r:id="rId8"/>
              </a:rPr>
              <a:t>https://www.youtube.com/watch?v=NIqOhxQ0-H8</a:t>
            </a:r>
            <a:r>
              <a:rPr lang="en-US" sz="1900" dirty="0">
                <a:latin typeface="British Council Sans" panose="020B0504020202020204" pitchFamily="34" charset="0"/>
                <a:cs typeface="British Council Sans" panose="020B0504020202020204" pitchFamily="34" charset="0"/>
              </a:rPr>
              <a:t> </a:t>
            </a:r>
          </a:p>
        </p:txBody>
      </p:sp>
      <p:sp>
        <p:nvSpPr>
          <p:cNvPr id="4" name="Title 1">
            <a:extLst>
              <a:ext uri="{FF2B5EF4-FFF2-40B4-BE49-F238E27FC236}">
                <a16:creationId xmlns:a16="http://schemas.microsoft.com/office/drawing/2014/main" id="{19DB9899-E2DE-7C48-8C13-3E209843FF1B}"/>
              </a:ext>
            </a:extLst>
          </p:cNvPr>
          <p:cNvSpPr txBox="1">
            <a:spLocks/>
          </p:cNvSpPr>
          <p:nvPr/>
        </p:nvSpPr>
        <p:spPr>
          <a:xfrm>
            <a:off x="540000" y="540000"/>
            <a:ext cx="5794298" cy="38573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Youth activist videos</a:t>
            </a:r>
          </a:p>
        </p:txBody>
      </p:sp>
    </p:spTree>
    <p:extLst>
      <p:ext uri="{BB962C8B-B14F-4D97-AF65-F5344CB8AC3E}">
        <p14:creationId xmlns:p14="http://schemas.microsoft.com/office/powerpoint/2010/main" val="283870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426A8-8F82-1442-9650-CF65532B0C43}"/>
              </a:ext>
            </a:extLst>
          </p:cNvPr>
          <p:cNvPicPr>
            <a:picLocks noChangeAspect="1"/>
          </p:cNvPicPr>
          <p:nvPr/>
        </p:nvPicPr>
        <p:blipFill>
          <a:blip r:embed="rId3"/>
          <a:stretch>
            <a:fillRect/>
          </a:stretch>
        </p:blipFill>
        <p:spPr>
          <a:xfrm>
            <a:off x="1595786" y="328352"/>
            <a:ext cx="9000428" cy="6201295"/>
          </a:xfrm>
          <a:prstGeom prst="rect">
            <a:avLst/>
          </a:prstGeom>
        </p:spPr>
      </p:pic>
    </p:spTree>
    <p:extLst>
      <p:ext uri="{BB962C8B-B14F-4D97-AF65-F5344CB8AC3E}">
        <p14:creationId xmlns:p14="http://schemas.microsoft.com/office/powerpoint/2010/main" val="269469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C7CA59-B1BA-FE46-8A6F-1DDEE17ABB72}"/>
              </a:ext>
            </a:extLst>
          </p:cNvPr>
          <p:cNvSpPr/>
          <p:nvPr/>
        </p:nvSpPr>
        <p:spPr>
          <a:xfrm>
            <a:off x="0" y="0"/>
            <a:ext cx="377604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0DB574F-9E72-4D62-9F65-3B404548CDF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948270" y="1638461"/>
            <a:ext cx="5143073" cy="4748113"/>
          </a:xfrm>
          <a:ln>
            <a:solidFill>
              <a:srgbClr val="5EB45E"/>
            </a:solidFill>
          </a:ln>
        </p:spPr>
      </p:pic>
      <p:sp>
        <p:nvSpPr>
          <p:cNvPr id="6" name="TextBox 5">
            <a:extLst>
              <a:ext uri="{FF2B5EF4-FFF2-40B4-BE49-F238E27FC236}">
                <a16:creationId xmlns:a16="http://schemas.microsoft.com/office/drawing/2014/main" id="{F59738C4-ABAC-4D60-AA34-64DD16FE5210}"/>
              </a:ext>
            </a:extLst>
          </p:cNvPr>
          <p:cNvSpPr txBox="1"/>
          <p:nvPr/>
        </p:nvSpPr>
        <p:spPr>
          <a:xfrm>
            <a:off x="5382713" y="1956838"/>
            <a:ext cx="1509252" cy="830997"/>
          </a:xfrm>
          <a:prstGeom prst="rect">
            <a:avLst/>
          </a:prstGeom>
          <a:noFill/>
        </p:spPr>
        <p:txBody>
          <a:bodyPr wrap="square" rtlCol="0">
            <a:spAutoFit/>
          </a:bodyPr>
          <a:lstStyle/>
          <a:p>
            <a:pPr algn="ctr"/>
            <a:r>
              <a:rPr lang="en-GB" sz="2400" b="1" dirty="0"/>
              <a:t>Your classroom</a:t>
            </a:r>
          </a:p>
        </p:txBody>
      </p:sp>
      <p:sp>
        <p:nvSpPr>
          <p:cNvPr id="7" name="TextBox 6">
            <a:extLst>
              <a:ext uri="{FF2B5EF4-FFF2-40B4-BE49-F238E27FC236}">
                <a16:creationId xmlns:a16="http://schemas.microsoft.com/office/drawing/2014/main" id="{54A770E4-1492-48D5-BCA3-50292803943F}"/>
              </a:ext>
            </a:extLst>
          </p:cNvPr>
          <p:cNvSpPr txBox="1"/>
          <p:nvPr/>
        </p:nvSpPr>
        <p:spPr>
          <a:xfrm>
            <a:off x="7200761" y="3446841"/>
            <a:ext cx="533159" cy="369332"/>
          </a:xfrm>
          <a:prstGeom prst="rect">
            <a:avLst/>
          </a:prstGeom>
          <a:noFill/>
        </p:spPr>
        <p:txBody>
          <a:bodyPr wrap="none" rtlCol="0">
            <a:spAutoFit/>
          </a:bodyPr>
          <a:lstStyle/>
          <a:p>
            <a:r>
              <a:rPr lang="en-GB" b="1" dirty="0"/>
              <a:t>You</a:t>
            </a:r>
          </a:p>
        </p:txBody>
      </p:sp>
      <p:sp>
        <p:nvSpPr>
          <p:cNvPr id="8" name="TextBox 7">
            <a:extLst>
              <a:ext uri="{FF2B5EF4-FFF2-40B4-BE49-F238E27FC236}">
                <a16:creationId xmlns:a16="http://schemas.microsoft.com/office/drawing/2014/main" id="{C588B6F1-6834-4B2F-B7C8-7776EF5D3A61}"/>
              </a:ext>
            </a:extLst>
          </p:cNvPr>
          <p:cNvSpPr txBox="1"/>
          <p:nvPr/>
        </p:nvSpPr>
        <p:spPr>
          <a:xfrm>
            <a:off x="8325543" y="1911477"/>
            <a:ext cx="1007007" cy="830997"/>
          </a:xfrm>
          <a:prstGeom prst="rect">
            <a:avLst/>
          </a:prstGeom>
          <a:noFill/>
        </p:spPr>
        <p:txBody>
          <a:bodyPr wrap="none" rtlCol="0">
            <a:spAutoFit/>
          </a:bodyPr>
          <a:lstStyle/>
          <a:p>
            <a:pPr algn="ctr"/>
            <a:r>
              <a:rPr lang="en-GB" sz="2400" b="1" dirty="0"/>
              <a:t>Your </a:t>
            </a:r>
          </a:p>
          <a:p>
            <a:pPr algn="ctr"/>
            <a:r>
              <a:rPr lang="en-GB" sz="2400" b="1" dirty="0"/>
              <a:t>school</a:t>
            </a:r>
          </a:p>
        </p:txBody>
      </p:sp>
      <p:sp>
        <p:nvSpPr>
          <p:cNvPr id="9" name="TextBox 8">
            <a:extLst>
              <a:ext uri="{FF2B5EF4-FFF2-40B4-BE49-F238E27FC236}">
                <a16:creationId xmlns:a16="http://schemas.microsoft.com/office/drawing/2014/main" id="{988AE508-CE53-4A90-B278-B6CCEA244984}"/>
              </a:ext>
            </a:extLst>
          </p:cNvPr>
          <p:cNvSpPr txBox="1"/>
          <p:nvPr/>
        </p:nvSpPr>
        <p:spPr>
          <a:xfrm>
            <a:off x="6361301" y="4602420"/>
            <a:ext cx="2315890" cy="461665"/>
          </a:xfrm>
          <a:prstGeom prst="rect">
            <a:avLst/>
          </a:prstGeom>
          <a:noFill/>
        </p:spPr>
        <p:txBody>
          <a:bodyPr wrap="none" rtlCol="0">
            <a:spAutoFit/>
          </a:bodyPr>
          <a:lstStyle/>
          <a:p>
            <a:r>
              <a:rPr lang="en-GB" sz="2400" b="1" dirty="0"/>
              <a:t>Your Community</a:t>
            </a:r>
          </a:p>
        </p:txBody>
      </p:sp>
      <p:sp>
        <p:nvSpPr>
          <p:cNvPr id="3" name="TextBox 2">
            <a:extLst>
              <a:ext uri="{FF2B5EF4-FFF2-40B4-BE49-F238E27FC236}">
                <a16:creationId xmlns:a16="http://schemas.microsoft.com/office/drawing/2014/main" id="{CD430DF0-3113-4E16-9F73-B10D4328E80F}"/>
              </a:ext>
            </a:extLst>
          </p:cNvPr>
          <p:cNvSpPr txBox="1"/>
          <p:nvPr/>
        </p:nvSpPr>
        <p:spPr>
          <a:xfrm>
            <a:off x="6546346" y="499675"/>
            <a:ext cx="1908442" cy="1200329"/>
          </a:xfrm>
          <a:prstGeom prst="rect">
            <a:avLst/>
          </a:prstGeom>
          <a:noFill/>
        </p:spPr>
        <p:txBody>
          <a:bodyPr wrap="square" rtlCol="0">
            <a:spAutoFit/>
          </a:bodyPr>
          <a:lstStyle/>
          <a:p>
            <a:pPr algn="ctr"/>
            <a:r>
              <a:rPr lang="en-GB" sz="2400" b="1" dirty="0"/>
              <a:t>Values</a:t>
            </a:r>
          </a:p>
          <a:p>
            <a:pPr algn="ctr"/>
            <a:r>
              <a:rPr lang="en-GB" sz="1200" dirty="0">
                <a:latin typeface="British Council Sans" panose="020B0504020202020204" pitchFamily="34" charset="0"/>
                <a:cs typeface="British Council Sans" panose="020B0504020202020204" pitchFamily="34" charset="0"/>
              </a:rPr>
              <a:t>Equality for all</a:t>
            </a:r>
          </a:p>
          <a:p>
            <a:pPr algn="ctr"/>
            <a:r>
              <a:rPr lang="en-GB" sz="1200" dirty="0">
                <a:latin typeface="British Council Sans" panose="020B0504020202020204" pitchFamily="34" charset="0"/>
                <a:cs typeface="British Council Sans" panose="020B0504020202020204" pitchFamily="34" charset="0"/>
              </a:rPr>
              <a:t>Care for oneself</a:t>
            </a:r>
          </a:p>
          <a:p>
            <a:pPr algn="ctr"/>
            <a:r>
              <a:rPr lang="en-GB" sz="1200" dirty="0">
                <a:latin typeface="British Council Sans" panose="020B0504020202020204" pitchFamily="34" charset="0"/>
                <a:cs typeface="British Council Sans" panose="020B0504020202020204" pitchFamily="34" charset="0"/>
              </a:rPr>
              <a:t>Care for each other</a:t>
            </a:r>
          </a:p>
          <a:p>
            <a:pPr algn="ctr"/>
            <a:r>
              <a:rPr lang="en-GB" sz="1200" dirty="0">
                <a:latin typeface="British Council Sans" panose="020B0504020202020204" pitchFamily="34" charset="0"/>
                <a:cs typeface="British Council Sans" panose="020B0504020202020204" pitchFamily="34" charset="0"/>
              </a:rPr>
              <a:t>Care for the planet</a:t>
            </a:r>
          </a:p>
        </p:txBody>
      </p:sp>
      <p:sp>
        <p:nvSpPr>
          <p:cNvPr id="4" name="TextBox 3">
            <a:extLst>
              <a:ext uri="{FF2B5EF4-FFF2-40B4-BE49-F238E27FC236}">
                <a16:creationId xmlns:a16="http://schemas.microsoft.com/office/drawing/2014/main" id="{EF163901-C6E8-4730-AFEC-E8DF54BE90B4}"/>
              </a:ext>
            </a:extLst>
          </p:cNvPr>
          <p:cNvSpPr txBox="1"/>
          <p:nvPr/>
        </p:nvSpPr>
        <p:spPr>
          <a:xfrm>
            <a:off x="9266869" y="6259425"/>
            <a:ext cx="2670796" cy="523220"/>
          </a:xfrm>
          <a:prstGeom prst="rect">
            <a:avLst/>
          </a:prstGeom>
          <a:noFill/>
        </p:spPr>
        <p:txBody>
          <a:bodyPr wrap="none" rtlCol="0">
            <a:spAutoFit/>
          </a:bodyPr>
          <a:lstStyle/>
          <a:p>
            <a:r>
              <a:rPr lang="en-GB" sz="1400" dirty="0"/>
              <a:t>Adapted from Sustainable Schools</a:t>
            </a:r>
          </a:p>
          <a:p>
            <a:r>
              <a:rPr lang="en-GB" sz="1400" dirty="0"/>
              <a:t>DCSF 2006</a:t>
            </a:r>
          </a:p>
        </p:txBody>
      </p:sp>
      <p:sp>
        <p:nvSpPr>
          <p:cNvPr id="10" name="TextBox 9">
            <a:extLst>
              <a:ext uri="{FF2B5EF4-FFF2-40B4-BE49-F238E27FC236}">
                <a16:creationId xmlns:a16="http://schemas.microsoft.com/office/drawing/2014/main" id="{1BE0DAB6-98EE-45C4-96FC-7027775437E9}"/>
              </a:ext>
            </a:extLst>
          </p:cNvPr>
          <p:cNvSpPr txBox="1"/>
          <p:nvPr/>
        </p:nvSpPr>
        <p:spPr>
          <a:xfrm>
            <a:off x="5159948" y="2573321"/>
            <a:ext cx="1846182" cy="830997"/>
          </a:xfrm>
          <a:prstGeom prst="rect">
            <a:avLst/>
          </a:prstGeom>
          <a:noFill/>
        </p:spPr>
        <p:txBody>
          <a:bodyPr wrap="square" rtlCol="0">
            <a:spAutoFit/>
          </a:bodyPr>
          <a:lstStyle/>
          <a:p>
            <a:pPr algn="ctr"/>
            <a:endParaRPr lang="en-GB" sz="1200" dirty="0">
              <a:latin typeface="British Council Sans" panose="020B0504020202020204" pitchFamily="34" charset="0"/>
              <a:cs typeface="British Council Sans" panose="020B0504020202020204" pitchFamily="34" charset="0"/>
            </a:endParaRPr>
          </a:p>
          <a:p>
            <a:pPr algn="ctr"/>
            <a:r>
              <a:rPr lang="en-GB" sz="1200" dirty="0">
                <a:latin typeface="British Council Sans" panose="020B0504020202020204" pitchFamily="34" charset="0"/>
                <a:cs typeface="British Council Sans" panose="020B0504020202020204" pitchFamily="34" charset="0"/>
              </a:rPr>
              <a:t>Learning in and outside the classroom</a:t>
            </a:r>
          </a:p>
          <a:p>
            <a:pPr algn="ctr"/>
            <a:r>
              <a:rPr lang="en-GB" sz="1200" dirty="0">
                <a:latin typeface="British Council Sans" panose="020B0504020202020204" pitchFamily="34" charset="0"/>
                <a:cs typeface="British Council Sans" panose="020B0504020202020204" pitchFamily="34" charset="0"/>
              </a:rPr>
              <a:t>Global understanding</a:t>
            </a:r>
          </a:p>
        </p:txBody>
      </p:sp>
      <p:sp>
        <p:nvSpPr>
          <p:cNvPr id="11" name="TextBox 10">
            <a:extLst>
              <a:ext uri="{FF2B5EF4-FFF2-40B4-BE49-F238E27FC236}">
                <a16:creationId xmlns:a16="http://schemas.microsoft.com/office/drawing/2014/main" id="{5A4149CD-275F-4E1B-BBA0-60CE71EF91D2}"/>
              </a:ext>
            </a:extLst>
          </p:cNvPr>
          <p:cNvSpPr txBox="1"/>
          <p:nvPr/>
        </p:nvSpPr>
        <p:spPr>
          <a:xfrm>
            <a:off x="7907819" y="2754105"/>
            <a:ext cx="1908442" cy="1015663"/>
          </a:xfrm>
          <a:prstGeom prst="rect">
            <a:avLst/>
          </a:prstGeom>
          <a:noFill/>
        </p:spPr>
        <p:txBody>
          <a:bodyPr wrap="square" rtlCol="0">
            <a:spAutoFit/>
          </a:bodyPr>
          <a:lstStyle/>
          <a:p>
            <a:pPr algn="ctr"/>
            <a:r>
              <a:rPr lang="en-GB" sz="1200" dirty="0">
                <a:latin typeface="British Council Sans" panose="020B0504020202020204" pitchFamily="34" charset="0"/>
                <a:cs typeface="British Council Sans" panose="020B0504020202020204" pitchFamily="34" charset="0"/>
              </a:rPr>
              <a:t>Food and waste</a:t>
            </a:r>
          </a:p>
          <a:p>
            <a:pPr algn="ctr"/>
            <a:r>
              <a:rPr lang="en-GB" sz="1200" dirty="0">
                <a:latin typeface="British Council Sans" panose="020B0504020202020204" pitchFamily="34" charset="0"/>
                <a:cs typeface="British Council Sans" panose="020B0504020202020204" pitchFamily="34" charset="0"/>
              </a:rPr>
              <a:t>Energy and water</a:t>
            </a:r>
          </a:p>
          <a:p>
            <a:pPr algn="ctr"/>
            <a:r>
              <a:rPr lang="en-GB" sz="1200" dirty="0">
                <a:latin typeface="British Council Sans" panose="020B0504020202020204" pitchFamily="34" charset="0"/>
                <a:cs typeface="British Council Sans" panose="020B0504020202020204" pitchFamily="34" charset="0"/>
              </a:rPr>
              <a:t>Travel</a:t>
            </a:r>
          </a:p>
          <a:p>
            <a:pPr algn="ctr"/>
            <a:r>
              <a:rPr lang="en-GB" sz="1200" dirty="0">
                <a:latin typeface="British Council Sans" panose="020B0504020202020204" pitchFamily="34" charset="0"/>
                <a:cs typeface="British Council Sans" panose="020B0504020202020204" pitchFamily="34" charset="0"/>
              </a:rPr>
              <a:t>School buildings and grounds</a:t>
            </a:r>
          </a:p>
        </p:txBody>
      </p:sp>
      <p:sp>
        <p:nvSpPr>
          <p:cNvPr id="12" name="TextBox 11">
            <a:extLst>
              <a:ext uri="{FF2B5EF4-FFF2-40B4-BE49-F238E27FC236}">
                <a16:creationId xmlns:a16="http://schemas.microsoft.com/office/drawing/2014/main" id="{52AD4B17-50FF-442A-B3E2-34179E4F35A6}"/>
              </a:ext>
            </a:extLst>
          </p:cNvPr>
          <p:cNvSpPr txBox="1"/>
          <p:nvPr/>
        </p:nvSpPr>
        <p:spPr>
          <a:xfrm>
            <a:off x="6262845" y="5063984"/>
            <a:ext cx="2395207" cy="830997"/>
          </a:xfrm>
          <a:prstGeom prst="rect">
            <a:avLst/>
          </a:prstGeom>
          <a:noFill/>
        </p:spPr>
        <p:txBody>
          <a:bodyPr wrap="none" rtlCol="0">
            <a:spAutoFit/>
          </a:bodyPr>
          <a:lstStyle/>
          <a:p>
            <a:pPr algn="ctr"/>
            <a:r>
              <a:rPr lang="en-GB" sz="1200" dirty="0">
                <a:latin typeface="British Council Sans" panose="020B0504020202020204" pitchFamily="34" charset="0"/>
                <a:cs typeface="British Council Sans" panose="020B0504020202020204" pitchFamily="34" charset="0"/>
              </a:rPr>
              <a:t>Engaging with local community</a:t>
            </a:r>
          </a:p>
          <a:p>
            <a:pPr algn="ctr"/>
            <a:r>
              <a:rPr lang="en-GB" sz="1200" dirty="0">
                <a:latin typeface="British Council Sans" panose="020B0504020202020204" pitchFamily="34" charset="0"/>
                <a:cs typeface="British Council Sans" panose="020B0504020202020204" pitchFamily="34" charset="0"/>
              </a:rPr>
              <a:t>Business links</a:t>
            </a:r>
          </a:p>
          <a:p>
            <a:pPr algn="ctr"/>
            <a:r>
              <a:rPr lang="en-GB" sz="1200" dirty="0">
                <a:latin typeface="British Council Sans" panose="020B0504020202020204" pitchFamily="34" charset="0"/>
                <a:cs typeface="British Council Sans" panose="020B0504020202020204" pitchFamily="34" charset="0"/>
              </a:rPr>
              <a:t>Global links</a:t>
            </a:r>
          </a:p>
          <a:p>
            <a:pPr algn="ctr"/>
            <a:r>
              <a:rPr lang="en-GB" sz="1200" dirty="0">
                <a:latin typeface="British Council Sans" panose="020B0504020202020204" pitchFamily="34" charset="0"/>
                <a:cs typeface="British Council Sans" panose="020B0504020202020204" pitchFamily="34" charset="0"/>
              </a:rPr>
              <a:t>Sharing learning</a:t>
            </a:r>
          </a:p>
        </p:txBody>
      </p:sp>
      <p:sp>
        <p:nvSpPr>
          <p:cNvPr id="13" name="Donut 12">
            <a:extLst>
              <a:ext uri="{FF2B5EF4-FFF2-40B4-BE49-F238E27FC236}">
                <a16:creationId xmlns:a16="http://schemas.microsoft.com/office/drawing/2014/main" id="{51913A67-89FE-944A-830B-F35247CB2D0F}"/>
              </a:ext>
            </a:extLst>
          </p:cNvPr>
          <p:cNvSpPr/>
          <p:nvPr/>
        </p:nvSpPr>
        <p:spPr>
          <a:xfrm>
            <a:off x="4387060" y="305128"/>
            <a:ext cx="6259715" cy="6247743"/>
          </a:xfrm>
          <a:prstGeom prst="donut">
            <a:avLst>
              <a:gd name="adj" fmla="val 188"/>
            </a:avLst>
          </a:prstGeom>
          <a:ln w="25400">
            <a:solidFill>
              <a:srgbClr val="5EB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itle 1">
            <a:extLst>
              <a:ext uri="{FF2B5EF4-FFF2-40B4-BE49-F238E27FC236}">
                <a16:creationId xmlns:a16="http://schemas.microsoft.com/office/drawing/2014/main" id="{19C21C80-84D4-7D4F-A227-5DB4B7B5B43C}"/>
              </a:ext>
            </a:extLst>
          </p:cNvPr>
          <p:cNvSpPr txBox="1">
            <a:spLocks/>
          </p:cNvSpPr>
          <p:nvPr/>
        </p:nvSpPr>
        <p:spPr>
          <a:xfrm>
            <a:off x="540000" y="540000"/>
            <a:ext cx="5794298" cy="7734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000" b="1" dirty="0">
                <a:solidFill>
                  <a:schemeClr val="bg1"/>
                </a:solidFill>
                <a:latin typeface="British Council Sans" panose="020B0504020202020204" pitchFamily="34" charset="0"/>
                <a:cs typeface="British Council Sans" panose="020B0504020202020204" pitchFamily="34" charset="0"/>
              </a:rPr>
              <a:t>Whole-school</a:t>
            </a:r>
          </a:p>
          <a:p>
            <a:pPr>
              <a:spcAft>
                <a:spcPts val="1200"/>
              </a:spcAft>
            </a:pPr>
            <a:r>
              <a:rPr lang="en-US" sz="3000" b="1" dirty="0">
                <a:solidFill>
                  <a:schemeClr val="bg1"/>
                </a:solidFill>
                <a:latin typeface="British Council Sans" panose="020B0504020202020204" pitchFamily="34" charset="0"/>
                <a:cs typeface="British Council Sans" panose="020B0504020202020204" pitchFamily="34" charset="0"/>
              </a:rPr>
              <a:t>approach</a:t>
            </a:r>
          </a:p>
        </p:txBody>
      </p:sp>
      <p:sp>
        <p:nvSpPr>
          <p:cNvPr id="18" name="TextBox 17">
            <a:extLst>
              <a:ext uri="{FF2B5EF4-FFF2-40B4-BE49-F238E27FC236}">
                <a16:creationId xmlns:a16="http://schemas.microsoft.com/office/drawing/2014/main" id="{5ECF8ACE-BDFC-3D4F-A42A-E9BA21D754F7}"/>
              </a:ext>
            </a:extLst>
          </p:cNvPr>
          <p:cNvSpPr txBox="1"/>
          <p:nvPr/>
        </p:nvSpPr>
        <p:spPr>
          <a:xfrm>
            <a:off x="7481455" y="-8645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3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BBE1A3-9464-D94F-9718-024CCAFC8D21}"/>
              </a:ext>
            </a:extLst>
          </p:cNvPr>
          <p:cNvGraphicFramePr>
            <a:graphicFrameLocks noGrp="1"/>
          </p:cNvGraphicFramePr>
          <p:nvPr>
            <p:ph idx="1"/>
            <p:extLst>
              <p:ext uri="{D42A27DB-BD31-4B8C-83A1-F6EECF244321}">
                <p14:modId xmlns:p14="http://schemas.microsoft.com/office/powerpoint/2010/main" val="1781640798"/>
              </p:ext>
            </p:extLst>
          </p:nvPr>
        </p:nvGraphicFramePr>
        <p:xfrm>
          <a:off x="539998" y="1629294"/>
          <a:ext cx="11164320" cy="4688705"/>
        </p:xfrm>
        <a:graphic>
          <a:graphicData uri="http://schemas.openxmlformats.org/drawingml/2006/table">
            <a:tbl>
              <a:tblPr firstRow="1" bandRow="1">
                <a:tableStyleId>{5C22544A-7EE6-4342-B048-85BDC9FD1C3A}</a:tableStyleId>
              </a:tblPr>
              <a:tblGrid>
                <a:gridCol w="3721440">
                  <a:extLst>
                    <a:ext uri="{9D8B030D-6E8A-4147-A177-3AD203B41FA5}">
                      <a16:colId xmlns:a16="http://schemas.microsoft.com/office/drawing/2014/main" val="4122083809"/>
                    </a:ext>
                  </a:extLst>
                </a:gridCol>
                <a:gridCol w="3721440">
                  <a:extLst>
                    <a:ext uri="{9D8B030D-6E8A-4147-A177-3AD203B41FA5}">
                      <a16:colId xmlns:a16="http://schemas.microsoft.com/office/drawing/2014/main" val="132567213"/>
                    </a:ext>
                  </a:extLst>
                </a:gridCol>
                <a:gridCol w="3721440">
                  <a:extLst>
                    <a:ext uri="{9D8B030D-6E8A-4147-A177-3AD203B41FA5}">
                      <a16:colId xmlns:a16="http://schemas.microsoft.com/office/drawing/2014/main" val="2230509595"/>
                    </a:ext>
                  </a:extLst>
                </a:gridCol>
              </a:tblGrid>
              <a:tr h="590124">
                <a:tc>
                  <a:txBody>
                    <a:bodyPr/>
                    <a:lstStyle/>
                    <a:p>
                      <a:pPr algn="ctr"/>
                      <a:r>
                        <a:rPr lang="en-US" sz="2000" b="1" i="0" dirty="0" err="1">
                          <a:latin typeface="British Council Sans" panose="020B0504020202020204" pitchFamily="34" charset="0"/>
                          <a:cs typeface="British Council Sans" panose="020B0504020202020204" pitchFamily="34" charset="0"/>
                        </a:rPr>
                        <a:t>Behaviour</a:t>
                      </a:r>
                      <a:r>
                        <a:rPr lang="en-US" sz="2000" b="1" i="0" dirty="0">
                          <a:latin typeface="British Council Sans" panose="020B0504020202020204" pitchFamily="34" charset="0"/>
                          <a:cs typeface="British Council Sans" panose="020B0504020202020204" pitchFamily="34" charset="0"/>
                        </a:rPr>
                        <a:t> change</a:t>
                      </a:r>
                    </a:p>
                  </a:txBody>
                  <a:tcPr anchor="ctr">
                    <a:solidFill>
                      <a:srgbClr val="008B75"/>
                    </a:solidFill>
                  </a:tcPr>
                </a:tc>
                <a:tc>
                  <a:txBody>
                    <a:bodyPr/>
                    <a:lstStyle/>
                    <a:p>
                      <a:pPr algn="ctr"/>
                      <a:r>
                        <a:rPr lang="en-US" sz="2000" b="1" i="0" dirty="0">
                          <a:latin typeface="British Council Sans" panose="020B0504020202020204" pitchFamily="34" charset="0"/>
                          <a:cs typeface="British Council Sans" panose="020B0504020202020204" pitchFamily="34" charset="0"/>
                        </a:rPr>
                        <a:t>Both</a:t>
                      </a:r>
                    </a:p>
                  </a:txBody>
                  <a:tcPr anchor="ctr">
                    <a:solidFill>
                      <a:srgbClr val="008B75"/>
                    </a:solidFill>
                  </a:tcPr>
                </a:tc>
                <a:tc>
                  <a:txBody>
                    <a:bodyPr/>
                    <a:lstStyle/>
                    <a:p>
                      <a:pPr algn="ctr"/>
                      <a:r>
                        <a:rPr lang="en-US" sz="2000" b="1" i="0" dirty="0">
                          <a:latin typeface="British Council Sans" panose="020B0504020202020204" pitchFamily="34" charset="0"/>
                          <a:cs typeface="British Council Sans" panose="020B0504020202020204" pitchFamily="34" charset="0"/>
                        </a:rPr>
                        <a:t>System change</a:t>
                      </a:r>
                    </a:p>
                  </a:txBody>
                  <a:tcPr anchor="ctr">
                    <a:solidFill>
                      <a:srgbClr val="008B75"/>
                    </a:solidFill>
                  </a:tcPr>
                </a:tc>
                <a:extLst>
                  <a:ext uri="{0D108BD9-81ED-4DB2-BD59-A6C34878D82A}">
                    <a16:rowId xmlns:a16="http://schemas.microsoft.com/office/drawing/2014/main" val="3726902757"/>
                  </a:ext>
                </a:extLst>
              </a:tr>
              <a:tr h="4098581">
                <a:tc>
                  <a:txBody>
                    <a:bodyPr/>
                    <a:lstStyle/>
                    <a:p>
                      <a:endParaRPr lang="en-US" dirty="0"/>
                    </a:p>
                  </a:txBody>
                  <a:tcPr>
                    <a:solidFill>
                      <a:srgbClr val="008B75">
                        <a:alpha val="14000"/>
                      </a:srgbClr>
                    </a:solidFill>
                  </a:tcPr>
                </a:tc>
                <a:tc>
                  <a:txBody>
                    <a:bodyPr/>
                    <a:lstStyle/>
                    <a:p>
                      <a:endParaRPr lang="en-US" dirty="0"/>
                    </a:p>
                  </a:txBody>
                  <a:tcPr>
                    <a:solidFill>
                      <a:srgbClr val="008B75">
                        <a:alpha val="14000"/>
                      </a:srgbClr>
                    </a:solidFill>
                  </a:tcPr>
                </a:tc>
                <a:tc>
                  <a:txBody>
                    <a:bodyPr/>
                    <a:lstStyle/>
                    <a:p>
                      <a:endParaRPr lang="en-US" dirty="0"/>
                    </a:p>
                  </a:txBody>
                  <a:tcPr>
                    <a:solidFill>
                      <a:srgbClr val="008B75">
                        <a:alpha val="14000"/>
                      </a:srgbClr>
                    </a:solidFill>
                  </a:tcPr>
                </a:tc>
                <a:extLst>
                  <a:ext uri="{0D108BD9-81ED-4DB2-BD59-A6C34878D82A}">
                    <a16:rowId xmlns:a16="http://schemas.microsoft.com/office/drawing/2014/main" val="701865459"/>
                  </a:ext>
                </a:extLst>
              </a:tr>
            </a:tbl>
          </a:graphicData>
        </a:graphic>
      </p:graphicFrame>
      <p:sp>
        <p:nvSpPr>
          <p:cNvPr id="5" name="Title 1">
            <a:extLst>
              <a:ext uri="{FF2B5EF4-FFF2-40B4-BE49-F238E27FC236}">
                <a16:creationId xmlns:a16="http://schemas.microsoft.com/office/drawing/2014/main" id="{8A66BC5D-B354-5B40-B87B-96C4FDD9D21C}"/>
              </a:ext>
            </a:extLst>
          </p:cNvPr>
          <p:cNvSpPr txBox="1">
            <a:spLocks/>
          </p:cNvSpPr>
          <p:nvPr/>
        </p:nvSpPr>
        <p:spPr>
          <a:xfrm>
            <a:off x="539999" y="540000"/>
            <a:ext cx="9900785" cy="7734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000" b="1" dirty="0" err="1">
                <a:solidFill>
                  <a:srgbClr val="1B1E58"/>
                </a:solidFill>
                <a:latin typeface="British Council Sans" panose="020B0504020202020204" pitchFamily="34" charset="0"/>
                <a:cs typeface="British Council Sans" panose="020B0504020202020204" pitchFamily="34" charset="0"/>
              </a:rPr>
              <a:t>Behaviour</a:t>
            </a:r>
            <a:r>
              <a:rPr lang="en-US" sz="3000" b="1" dirty="0">
                <a:solidFill>
                  <a:srgbClr val="1B1E58"/>
                </a:solidFill>
                <a:latin typeface="British Council Sans" panose="020B0504020202020204" pitchFamily="34" charset="0"/>
                <a:cs typeface="British Council Sans" panose="020B0504020202020204" pitchFamily="34" charset="0"/>
              </a:rPr>
              <a:t> change or system change to tackle climate change? Sort and </a:t>
            </a:r>
            <a:r>
              <a:rPr lang="en-US" sz="3000" b="1" dirty="0" err="1">
                <a:solidFill>
                  <a:srgbClr val="1B1E58"/>
                </a:solidFill>
                <a:latin typeface="British Council Sans" panose="020B0504020202020204" pitchFamily="34" charset="0"/>
                <a:cs typeface="British Council Sans" panose="020B0504020202020204" pitchFamily="34" charset="0"/>
              </a:rPr>
              <a:t>prioritise</a:t>
            </a:r>
            <a:r>
              <a:rPr lang="en-US" sz="3000" b="1" dirty="0">
                <a:solidFill>
                  <a:srgbClr val="1B1E58"/>
                </a:solidFill>
                <a:latin typeface="British Council Sans" panose="020B0504020202020204" pitchFamily="34" charset="0"/>
                <a:cs typeface="British Council Sans" panose="020B0504020202020204" pitchFamily="34" charset="0"/>
              </a:rPr>
              <a:t> the statements.</a:t>
            </a:r>
          </a:p>
        </p:txBody>
      </p:sp>
    </p:spTree>
    <p:extLst>
      <p:ext uri="{BB962C8B-B14F-4D97-AF65-F5344CB8AC3E}">
        <p14:creationId xmlns:p14="http://schemas.microsoft.com/office/powerpoint/2010/main" val="56222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2CE5C5-A177-A14E-A4E2-0D49D855957F}"/>
              </a:ext>
            </a:extLst>
          </p:cNvPr>
          <p:cNvGraphicFramePr>
            <a:graphicFrameLocks noGrp="1"/>
          </p:cNvGraphicFramePr>
          <p:nvPr>
            <p:extLst>
              <p:ext uri="{D42A27DB-BD31-4B8C-83A1-F6EECF244321}">
                <p14:modId xmlns:p14="http://schemas.microsoft.com/office/powerpoint/2010/main" val="1567752672"/>
              </p:ext>
            </p:extLst>
          </p:nvPr>
        </p:nvGraphicFramePr>
        <p:xfrm>
          <a:off x="540000" y="1135124"/>
          <a:ext cx="10781935" cy="5182875"/>
        </p:xfrm>
        <a:graphic>
          <a:graphicData uri="http://schemas.openxmlformats.org/drawingml/2006/table">
            <a:tbl>
              <a:tblPr firstRow="1" bandRow="1">
                <a:tableStyleId>{5C22544A-7EE6-4342-B048-85BDC9FD1C3A}</a:tableStyleId>
              </a:tblPr>
              <a:tblGrid>
                <a:gridCol w="5245658">
                  <a:extLst>
                    <a:ext uri="{9D8B030D-6E8A-4147-A177-3AD203B41FA5}">
                      <a16:colId xmlns:a16="http://schemas.microsoft.com/office/drawing/2014/main" val="518516582"/>
                    </a:ext>
                  </a:extLst>
                </a:gridCol>
                <a:gridCol w="615142">
                  <a:extLst>
                    <a:ext uri="{9D8B030D-6E8A-4147-A177-3AD203B41FA5}">
                      <a16:colId xmlns:a16="http://schemas.microsoft.com/office/drawing/2014/main" val="1256907174"/>
                    </a:ext>
                  </a:extLst>
                </a:gridCol>
                <a:gridCol w="4289367">
                  <a:extLst>
                    <a:ext uri="{9D8B030D-6E8A-4147-A177-3AD203B41FA5}">
                      <a16:colId xmlns:a16="http://schemas.microsoft.com/office/drawing/2014/main" val="2060667656"/>
                    </a:ext>
                  </a:extLst>
                </a:gridCol>
                <a:gridCol w="631768">
                  <a:extLst>
                    <a:ext uri="{9D8B030D-6E8A-4147-A177-3AD203B41FA5}">
                      <a16:colId xmlns:a16="http://schemas.microsoft.com/office/drawing/2014/main" val="2423343695"/>
                    </a:ext>
                  </a:extLst>
                </a:gridCol>
              </a:tblGrid>
              <a:tr h="345525">
                <a:tc>
                  <a:txBody>
                    <a:bodyPr/>
                    <a:lstStyle/>
                    <a:p>
                      <a:r>
                        <a:rPr lang="en-US" sz="1400" b="0" i="0" dirty="0">
                          <a:latin typeface="British Council Sans" panose="020B0504020202020204" pitchFamily="34" charset="0"/>
                          <a:cs typeface="British Council Sans" panose="020B0504020202020204" pitchFamily="34" charset="0"/>
                        </a:rPr>
                        <a:t>Title</a:t>
                      </a:r>
                      <a:endParaRPr lang="en-US" b="0" i="0" dirty="0">
                        <a:latin typeface="British Council Sans" panose="020B0504020202020204" pitchFamily="34" charset="0"/>
                        <a:cs typeface="British Council Sans" panose="020B0504020202020204" pitchFamily="34" charset="0"/>
                      </a:endParaRPr>
                    </a:p>
                  </a:txBody>
                  <a:tcPr>
                    <a:solidFill>
                      <a:srgbClr val="008B75"/>
                    </a:solidFill>
                  </a:tcPr>
                </a:tc>
                <a:tc>
                  <a:txBody>
                    <a:bodyPr/>
                    <a:lstStyle/>
                    <a:p>
                      <a:pPr algn="ctr"/>
                      <a:r>
                        <a:rPr lang="en-US" sz="1400" b="0" i="0" dirty="0">
                          <a:latin typeface="British Council Sans" panose="020B0504020202020204" pitchFamily="34" charset="0"/>
                          <a:cs typeface="British Council Sans" panose="020B0504020202020204" pitchFamily="34" charset="0"/>
                        </a:rPr>
                        <a:t>Slide</a:t>
                      </a:r>
                      <a:endParaRPr lang="en-US" b="0" i="0" dirty="0">
                        <a:latin typeface="British Council Sans" panose="020B0504020202020204" pitchFamily="34" charset="0"/>
                        <a:cs typeface="British Council Sans" panose="020B0504020202020204" pitchFamily="34" charset="0"/>
                      </a:endParaRPr>
                    </a:p>
                  </a:txBody>
                  <a:tcPr>
                    <a:solidFill>
                      <a:srgbClr val="008B75"/>
                    </a:solidFill>
                  </a:tcPr>
                </a:tc>
                <a:tc>
                  <a:txBody>
                    <a:bodyPr/>
                    <a:lstStyle/>
                    <a:p>
                      <a:r>
                        <a:rPr lang="en-US" sz="1400" b="0" i="0" dirty="0">
                          <a:latin typeface="British Council Sans" panose="020B0504020202020204" pitchFamily="34" charset="0"/>
                          <a:cs typeface="British Council Sans" panose="020B0504020202020204" pitchFamily="34" charset="0"/>
                        </a:rPr>
                        <a:t>Title</a:t>
                      </a:r>
                      <a:endParaRPr lang="en-US" b="0" i="0" dirty="0">
                        <a:latin typeface="British Council Sans" panose="020B0504020202020204" pitchFamily="34" charset="0"/>
                        <a:cs typeface="British Council Sans" panose="020B0504020202020204" pitchFamily="34" charset="0"/>
                      </a:endParaRPr>
                    </a:p>
                  </a:txBody>
                  <a:tcPr>
                    <a:solidFill>
                      <a:srgbClr val="008B75"/>
                    </a:solidFill>
                  </a:tcPr>
                </a:tc>
                <a:tc>
                  <a:txBody>
                    <a:bodyPr/>
                    <a:lstStyle/>
                    <a:p>
                      <a:pPr algn="ctr"/>
                      <a:r>
                        <a:rPr lang="en-US" sz="1400" b="0" i="0" dirty="0">
                          <a:latin typeface="British Council Sans" panose="020B0504020202020204" pitchFamily="34" charset="0"/>
                          <a:cs typeface="British Council Sans" panose="020B0504020202020204" pitchFamily="34" charset="0"/>
                        </a:rPr>
                        <a:t>Slide</a:t>
                      </a:r>
                      <a:endParaRPr lang="en-US" b="0" i="0" dirty="0">
                        <a:latin typeface="British Council Sans" panose="020B0504020202020204" pitchFamily="34" charset="0"/>
                        <a:cs typeface="British Council Sans" panose="020B0504020202020204" pitchFamily="34" charset="0"/>
                      </a:endParaRPr>
                    </a:p>
                  </a:txBody>
                  <a:tcPr>
                    <a:solidFill>
                      <a:srgbClr val="008B75"/>
                    </a:solidFill>
                  </a:tcPr>
                </a:tc>
                <a:extLst>
                  <a:ext uri="{0D108BD9-81ED-4DB2-BD59-A6C34878D82A}">
                    <a16:rowId xmlns:a16="http://schemas.microsoft.com/office/drawing/2014/main" val="1746054993"/>
                  </a:ext>
                </a:extLst>
              </a:tr>
              <a:tr h="345525">
                <a:tc>
                  <a:txBody>
                    <a:bodyPr/>
                    <a:lstStyle/>
                    <a:p>
                      <a:r>
                        <a:rPr lang="en-US" sz="1600" b="0" i="0" dirty="0">
                          <a:latin typeface="British Council Sans" panose="020B0504020202020204" pitchFamily="34" charset="0"/>
                          <a:cs typeface="British Council Sans" panose="020B0504020202020204" pitchFamily="34" charset="0"/>
                        </a:rPr>
                        <a:t>What is climate change?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4</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Gender scenarios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18</a:t>
                      </a:r>
                    </a:p>
                  </a:txBody>
                  <a:tcPr anchor="ctr">
                    <a:solidFill>
                      <a:srgbClr val="008B75">
                        <a:alpha val="14000"/>
                      </a:srgbClr>
                    </a:solidFill>
                  </a:tcPr>
                </a:tc>
                <a:extLst>
                  <a:ext uri="{0D108BD9-81ED-4DB2-BD59-A6C34878D82A}">
                    <a16:rowId xmlns:a16="http://schemas.microsoft.com/office/drawing/2014/main" val="1881856537"/>
                  </a:ext>
                </a:extLst>
              </a:tr>
              <a:tr h="345525">
                <a:tc>
                  <a:txBody>
                    <a:bodyPr/>
                    <a:lstStyle/>
                    <a:p>
                      <a:r>
                        <a:rPr lang="en-US" sz="1600" b="0" i="0" dirty="0">
                          <a:latin typeface="British Council Sans" panose="020B0504020202020204" pitchFamily="34" charset="0"/>
                          <a:cs typeface="British Council Sans" panose="020B0504020202020204" pitchFamily="34" charset="0"/>
                        </a:rPr>
                        <a:t>How has the climate changed near you?</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5</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Gender inequality</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19</a:t>
                      </a:r>
                    </a:p>
                  </a:txBody>
                  <a:tcPr anchor="ctr">
                    <a:solidFill>
                      <a:srgbClr val="008B75">
                        <a:alpha val="14000"/>
                      </a:srgbClr>
                    </a:solidFill>
                  </a:tcPr>
                </a:tc>
                <a:extLst>
                  <a:ext uri="{0D108BD9-81ED-4DB2-BD59-A6C34878D82A}">
                    <a16:rowId xmlns:a16="http://schemas.microsoft.com/office/drawing/2014/main" val="1699677419"/>
                  </a:ext>
                </a:extLst>
              </a:tr>
              <a:tr h="345525">
                <a:tc>
                  <a:txBody>
                    <a:bodyPr/>
                    <a:lstStyle/>
                    <a:p>
                      <a:r>
                        <a:rPr lang="en-US" sz="1600" b="0" i="0" dirty="0">
                          <a:latin typeface="British Council Sans" panose="020B0504020202020204" pitchFamily="34" charset="0"/>
                          <a:cs typeface="British Council Sans" panose="020B0504020202020204" pitchFamily="34" charset="0"/>
                        </a:rPr>
                        <a:t>Risk of harm</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6</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Issues resulting from disasters and crises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20</a:t>
                      </a:r>
                    </a:p>
                  </a:txBody>
                  <a:tcPr anchor="ctr">
                    <a:solidFill>
                      <a:srgbClr val="008B75">
                        <a:alpha val="14000"/>
                      </a:srgbClr>
                    </a:solidFill>
                  </a:tcPr>
                </a:tc>
                <a:extLst>
                  <a:ext uri="{0D108BD9-81ED-4DB2-BD59-A6C34878D82A}">
                    <a16:rowId xmlns:a16="http://schemas.microsoft.com/office/drawing/2014/main" val="3294507586"/>
                  </a:ext>
                </a:extLst>
              </a:tr>
              <a:tr h="345525">
                <a:tc>
                  <a:txBody>
                    <a:bodyPr/>
                    <a:lstStyle/>
                    <a:p>
                      <a:r>
                        <a:rPr lang="en-US" sz="1600" b="0" i="0" dirty="0">
                          <a:latin typeface="British Council Sans" panose="020B0504020202020204" pitchFamily="34" charset="0"/>
                          <a:cs typeface="British Council Sans" panose="020B0504020202020204" pitchFamily="34" charset="0"/>
                        </a:rPr>
                        <a:t>The Children’s Climate Risk Index</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7</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Girls’ education</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21</a:t>
                      </a:r>
                    </a:p>
                  </a:txBody>
                  <a:tcPr anchor="ctr">
                    <a:solidFill>
                      <a:srgbClr val="008B75">
                        <a:alpha val="14000"/>
                      </a:srgbClr>
                    </a:solidFill>
                  </a:tcPr>
                </a:tc>
                <a:extLst>
                  <a:ext uri="{0D108BD9-81ED-4DB2-BD59-A6C34878D82A}">
                    <a16:rowId xmlns:a16="http://schemas.microsoft.com/office/drawing/2014/main" val="249195959"/>
                  </a:ext>
                </a:extLst>
              </a:tr>
              <a:tr h="345525">
                <a:tc>
                  <a:txBody>
                    <a:bodyPr/>
                    <a:lstStyle/>
                    <a:p>
                      <a:r>
                        <a:rPr lang="en-US" sz="1600" b="0" i="0" dirty="0">
                          <a:latin typeface="British Council Sans" panose="020B0504020202020204" pitchFamily="34" charset="0"/>
                          <a:cs typeface="British Council Sans" panose="020B0504020202020204" pitchFamily="34" charset="0"/>
                        </a:rPr>
                        <a:t>How to save our planet</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8</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Gender inequality and climate change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22</a:t>
                      </a:r>
                    </a:p>
                  </a:txBody>
                  <a:tcPr anchor="ctr">
                    <a:solidFill>
                      <a:srgbClr val="008B75">
                        <a:alpha val="14000"/>
                      </a:srgbClr>
                    </a:solidFill>
                  </a:tcPr>
                </a:tc>
                <a:extLst>
                  <a:ext uri="{0D108BD9-81ED-4DB2-BD59-A6C34878D82A}">
                    <a16:rowId xmlns:a16="http://schemas.microsoft.com/office/drawing/2014/main" val="3028022937"/>
                  </a:ext>
                </a:extLst>
              </a:tr>
              <a:tr h="345525">
                <a:tc>
                  <a:txBody>
                    <a:bodyPr/>
                    <a:lstStyle/>
                    <a:p>
                      <a:r>
                        <a:rPr lang="en-US" sz="1600" b="0" i="0" dirty="0">
                          <a:latin typeface="British Council Sans" panose="020B0504020202020204" pitchFamily="34" charset="0"/>
                          <a:cs typeface="British Council Sans" panose="020B0504020202020204" pitchFamily="34" charset="0"/>
                        </a:rPr>
                        <a:t>Climate change solutions simulator</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9</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Women’s leadership and climate change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23</a:t>
                      </a:r>
                    </a:p>
                  </a:txBody>
                  <a:tcPr anchor="ctr">
                    <a:solidFill>
                      <a:srgbClr val="008B75">
                        <a:alpha val="14000"/>
                      </a:srgbClr>
                    </a:solidFill>
                  </a:tcPr>
                </a:tc>
                <a:extLst>
                  <a:ext uri="{0D108BD9-81ED-4DB2-BD59-A6C34878D82A}">
                    <a16:rowId xmlns:a16="http://schemas.microsoft.com/office/drawing/2014/main" val="1313848417"/>
                  </a:ext>
                </a:extLst>
              </a:tr>
              <a:tr h="345525">
                <a:tc>
                  <a:txBody>
                    <a:bodyPr/>
                    <a:lstStyle/>
                    <a:p>
                      <a:r>
                        <a:rPr lang="en-US" sz="1600" b="0" i="0" dirty="0">
                          <a:latin typeface="British Council Sans" panose="020B0504020202020204" pitchFamily="34" charset="0"/>
                          <a:cs typeface="British Council Sans" panose="020B0504020202020204" pitchFamily="34" charset="0"/>
                        </a:rPr>
                        <a:t>Climate justice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10</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Exploiting people and planet</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24</a:t>
                      </a:r>
                    </a:p>
                  </a:txBody>
                  <a:tcPr anchor="ctr">
                    <a:solidFill>
                      <a:srgbClr val="008B75">
                        <a:alpha val="14000"/>
                      </a:srgbClr>
                    </a:solidFill>
                  </a:tcPr>
                </a:tc>
                <a:extLst>
                  <a:ext uri="{0D108BD9-81ED-4DB2-BD59-A6C34878D82A}">
                    <a16:rowId xmlns:a16="http://schemas.microsoft.com/office/drawing/2014/main" val="2361876335"/>
                  </a:ext>
                </a:extLst>
              </a:tr>
              <a:tr h="345525">
                <a:tc>
                  <a:txBody>
                    <a:bodyPr/>
                    <a:lstStyle/>
                    <a:p>
                      <a:r>
                        <a:rPr lang="en-US" sz="1600" b="0" i="0" dirty="0">
                          <a:latin typeface="British Council Sans" panose="020B0504020202020204" pitchFamily="34" charset="0"/>
                          <a:cs typeface="British Council Sans" panose="020B0504020202020204" pitchFamily="34" charset="0"/>
                        </a:rPr>
                        <a:t>Climate change: Who is most responsible?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11</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Key areas for girls’ education</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25</a:t>
                      </a:r>
                    </a:p>
                  </a:txBody>
                  <a:tcPr anchor="ctr">
                    <a:solidFill>
                      <a:srgbClr val="008B75">
                        <a:alpha val="14000"/>
                      </a:srgbClr>
                    </a:solidFill>
                  </a:tcPr>
                </a:tc>
                <a:extLst>
                  <a:ext uri="{0D108BD9-81ED-4DB2-BD59-A6C34878D82A}">
                    <a16:rowId xmlns:a16="http://schemas.microsoft.com/office/drawing/2014/main" val="601425487"/>
                  </a:ext>
                </a:extLst>
              </a:tr>
              <a:tr h="345525">
                <a:tc>
                  <a:txBody>
                    <a:bodyPr/>
                    <a:lstStyle/>
                    <a:p>
                      <a:r>
                        <a:rPr lang="en-US" sz="1600" b="0" i="0" dirty="0">
                          <a:latin typeface="British Council Sans" panose="020B0504020202020204" pitchFamily="34" charset="0"/>
                          <a:cs typeface="British Council Sans" panose="020B0504020202020204" pitchFamily="34" charset="0"/>
                        </a:rPr>
                        <a:t>A) The top 20 highest emitters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12</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Youth activist videos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26</a:t>
                      </a:r>
                    </a:p>
                  </a:txBody>
                  <a:tcPr anchor="ctr">
                    <a:solidFill>
                      <a:srgbClr val="008B75">
                        <a:alpha val="14000"/>
                      </a:srgbClr>
                    </a:solidFill>
                  </a:tcPr>
                </a:tc>
                <a:extLst>
                  <a:ext uri="{0D108BD9-81ED-4DB2-BD59-A6C34878D82A}">
                    <a16:rowId xmlns:a16="http://schemas.microsoft.com/office/drawing/2014/main" val="3072201101"/>
                  </a:ext>
                </a:extLst>
              </a:tr>
              <a:tr h="345525">
                <a:tc>
                  <a:txBody>
                    <a:bodyPr/>
                    <a:lstStyle/>
                    <a:p>
                      <a:r>
                        <a:rPr lang="en-US" sz="1600" b="0" i="0" dirty="0">
                          <a:latin typeface="British Council Sans" panose="020B0504020202020204" pitchFamily="34" charset="0"/>
                          <a:cs typeface="British Council Sans" panose="020B0504020202020204" pitchFamily="34" charset="0"/>
                        </a:rPr>
                        <a:t>B) Highest CO</a:t>
                      </a:r>
                      <a:r>
                        <a:rPr lang="en-US" sz="1600" b="0" i="0" baseline="-25000" dirty="0">
                          <a:latin typeface="British Council Sans" panose="020B0504020202020204" pitchFamily="34" charset="0"/>
                          <a:cs typeface="British Council Sans" panose="020B0504020202020204" pitchFamily="34" charset="0"/>
                        </a:rPr>
                        <a:t>2</a:t>
                      </a:r>
                      <a:r>
                        <a:rPr lang="en-US" sz="1600" b="0" i="0" dirty="0">
                          <a:latin typeface="British Council Sans" panose="020B0504020202020204" pitchFamily="34" charset="0"/>
                          <a:cs typeface="British Council Sans" panose="020B0504020202020204" pitchFamily="34" charset="0"/>
                        </a:rPr>
                        <a:t> polluters per capita</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13</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Skills for green jobs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27</a:t>
                      </a:r>
                    </a:p>
                  </a:txBody>
                  <a:tcPr anchor="ctr">
                    <a:solidFill>
                      <a:srgbClr val="008B75">
                        <a:alpha val="14000"/>
                      </a:srgbClr>
                    </a:solidFill>
                  </a:tcPr>
                </a:tc>
                <a:extLst>
                  <a:ext uri="{0D108BD9-81ED-4DB2-BD59-A6C34878D82A}">
                    <a16:rowId xmlns:a16="http://schemas.microsoft.com/office/drawing/2014/main" val="3091690820"/>
                  </a:ext>
                </a:extLst>
              </a:tr>
              <a:tr h="345525">
                <a:tc>
                  <a:txBody>
                    <a:bodyPr/>
                    <a:lstStyle/>
                    <a:p>
                      <a:r>
                        <a:rPr lang="en-US" sz="1600" b="0" i="0" dirty="0">
                          <a:latin typeface="British Council Sans" panose="020B0504020202020204" pitchFamily="34" charset="0"/>
                          <a:cs typeface="British Council Sans" panose="020B0504020202020204" pitchFamily="34" charset="0"/>
                        </a:rPr>
                        <a:t>C) Where CO</a:t>
                      </a:r>
                      <a:r>
                        <a:rPr lang="en-US" sz="1600" b="0" i="0" baseline="-25000" dirty="0">
                          <a:latin typeface="British Council Sans" panose="020B0504020202020204" pitchFamily="34" charset="0"/>
                          <a:cs typeface="British Council Sans" panose="020B0504020202020204" pitchFamily="34" charset="0"/>
                        </a:rPr>
                        <a:t>2</a:t>
                      </a:r>
                      <a:r>
                        <a:rPr lang="en-US" sz="1600" b="0" i="0" dirty="0">
                          <a:latin typeface="British Council Sans" panose="020B0504020202020204" pitchFamily="34" charset="0"/>
                          <a:cs typeface="British Council Sans" panose="020B0504020202020204" pitchFamily="34" charset="0"/>
                        </a:rPr>
                        <a:t> emissions have come from since 1751</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14</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Whole-school approach </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28</a:t>
                      </a:r>
                    </a:p>
                  </a:txBody>
                  <a:tcPr anchor="ctr">
                    <a:solidFill>
                      <a:srgbClr val="008B75">
                        <a:alpha val="14000"/>
                      </a:srgbClr>
                    </a:solidFill>
                  </a:tcPr>
                </a:tc>
                <a:extLst>
                  <a:ext uri="{0D108BD9-81ED-4DB2-BD59-A6C34878D82A}">
                    <a16:rowId xmlns:a16="http://schemas.microsoft.com/office/drawing/2014/main" val="4251729465"/>
                  </a:ext>
                </a:extLst>
              </a:tr>
              <a:tr h="345525">
                <a:tc>
                  <a:txBody>
                    <a:bodyPr/>
                    <a:lstStyle/>
                    <a:p>
                      <a:r>
                        <a:rPr lang="en-US" sz="1600" b="0" i="0" dirty="0">
                          <a:latin typeface="British Council Sans" panose="020B0504020202020204" pitchFamily="34" charset="0"/>
                          <a:cs typeface="British Council Sans" panose="020B0504020202020204" pitchFamily="34" charset="0"/>
                        </a:rPr>
                        <a:t>D) Correlation between GDP/head and CO</a:t>
                      </a:r>
                      <a:r>
                        <a:rPr lang="en-US" sz="1600" b="0" i="0" baseline="-25000" dirty="0">
                          <a:latin typeface="British Council Sans" panose="020B0504020202020204" pitchFamily="34" charset="0"/>
                          <a:cs typeface="British Council Sans" panose="020B0504020202020204" pitchFamily="34" charset="0"/>
                        </a:rPr>
                        <a:t>2</a:t>
                      </a:r>
                      <a:r>
                        <a:rPr lang="en-US" sz="1600" b="0" i="0" dirty="0">
                          <a:latin typeface="British Council Sans" panose="020B0504020202020204" pitchFamily="34" charset="0"/>
                          <a:cs typeface="British Council Sans" panose="020B0504020202020204" pitchFamily="34" charset="0"/>
                        </a:rPr>
                        <a:t> emissions</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15</a:t>
                      </a:r>
                    </a:p>
                  </a:txBody>
                  <a:tcPr anchor="ctr">
                    <a:solidFill>
                      <a:srgbClr val="008B75">
                        <a:alpha val="14000"/>
                      </a:srgbClr>
                    </a:solidFill>
                  </a:tcPr>
                </a:tc>
                <a:tc>
                  <a:txBody>
                    <a:bodyPr/>
                    <a:lstStyle/>
                    <a:p>
                      <a:r>
                        <a:rPr lang="en-US" sz="1600" b="0" i="0" dirty="0" err="1">
                          <a:latin typeface="British Council Sans" panose="020B0504020202020204" pitchFamily="34" charset="0"/>
                          <a:cs typeface="British Council Sans" panose="020B0504020202020204" pitchFamily="34" charset="0"/>
                        </a:rPr>
                        <a:t>Behavioural</a:t>
                      </a:r>
                      <a:r>
                        <a:rPr lang="en-US" sz="1600" b="0" i="0" dirty="0">
                          <a:latin typeface="British Council Sans" panose="020B0504020202020204" pitchFamily="34" charset="0"/>
                          <a:cs typeface="British Council Sans" panose="020B0504020202020204" pitchFamily="34" charset="0"/>
                        </a:rPr>
                        <a:t> or system change?</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29</a:t>
                      </a:r>
                    </a:p>
                  </a:txBody>
                  <a:tcPr anchor="ctr">
                    <a:solidFill>
                      <a:srgbClr val="008B75">
                        <a:alpha val="14000"/>
                      </a:srgbClr>
                    </a:solidFill>
                  </a:tcPr>
                </a:tc>
                <a:extLst>
                  <a:ext uri="{0D108BD9-81ED-4DB2-BD59-A6C34878D82A}">
                    <a16:rowId xmlns:a16="http://schemas.microsoft.com/office/drawing/2014/main" val="276767678"/>
                  </a:ext>
                </a:extLst>
              </a:tr>
              <a:tr h="345525">
                <a:tc>
                  <a:txBody>
                    <a:bodyPr/>
                    <a:lstStyle/>
                    <a:p>
                      <a:r>
                        <a:rPr lang="en-US" sz="1600" b="0" i="0" dirty="0">
                          <a:latin typeface="British Council Sans" panose="020B0504020202020204" pitchFamily="34" charset="0"/>
                          <a:cs typeface="British Council Sans" panose="020B0504020202020204" pitchFamily="34" charset="0"/>
                        </a:rPr>
                        <a:t>E) Percentage of C0</a:t>
                      </a:r>
                      <a:r>
                        <a:rPr lang="en-US" sz="1600" b="0" i="0" baseline="-25000" dirty="0">
                          <a:latin typeface="British Council Sans" panose="020B0504020202020204" pitchFamily="34" charset="0"/>
                          <a:cs typeface="British Council Sans" panose="020B0504020202020204" pitchFamily="34" charset="0"/>
                        </a:rPr>
                        <a:t>2</a:t>
                      </a:r>
                      <a:r>
                        <a:rPr lang="en-US" sz="1600" b="0" i="0" dirty="0">
                          <a:latin typeface="British Council Sans" panose="020B0504020202020204" pitchFamily="34" charset="0"/>
                          <a:cs typeface="British Council Sans" panose="020B0504020202020204" pitchFamily="34" charset="0"/>
                        </a:rPr>
                        <a:t> emissions by world population</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16</a:t>
                      </a:r>
                    </a:p>
                  </a:txBody>
                  <a:tcPr anchor="ctr">
                    <a:solidFill>
                      <a:srgbClr val="008B75">
                        <a:alpha val="14000"/>
                      </a:srgbClr>
                    </a:solidFill>
                  </a:tcPr>
                </a:tc>
                <a:tc>
                  <a:txBody>
                    <a:bodyPr/>
                    <a:lstStyle/>
                    <a:p>
                      <a:r>
                        <a:rPr lang="en-US" sz="1600" b="0" i="0" dirty="0">
                          <a:latin typeface="British Council Sans" panose="020B0504020202020204" pitchFamily="34" charset="0"/>
                          <a:cs typeface="British Council Sans" panose="020B0504020202020204" pitchFamily="34" charset="0"/>
                        </a:rPr>
                        <a:t>Role-play scenario</a:t>
                      </a:r>
                    </a:p>
                  </a:txBody>
                  <a:tcPr>
                    <a:solidFill>
                      <a:srgbClr val="008B75">
                        <a:alpha val="14000"/>
                      </a:srgbClr>
                    </a:solidFill>
                  </a:tcPr>
                </a:tc>
                <a:tc>
                  <a:txBody>
                    <a:bodyPr/>
                    <a:lstStyle/>
                    <a:p>
                      <a:pPr algn="ctr"/>
                      <a:r>
                        <a:rPr lang="en-US" sz="1600" b="0" i="0" dirty="0">
                          <a:latin typeface="British Council Sans" panose="020B0504020202020204" pitchFamily="34" charset="0"/>
                          <a:cs typeface="British Council Sans" panose="020B0504020202020204" pitchFamily="34" charset="0"/>
                        </a:rPr>
                        <a:t>30</a:t>
                      </a:r>
                    </a:p>
                  </a:txBody>
                  <a:tcPr anchor="ctr">
                    <a:solidFill>
                      <a:srgbClr val="008B75">
                        <a:alpha val="14000"/>
                      </a:srgbClr>
                    </a:solidFill>
                  </a:tcPr>
                </a:tc>
                <a:extLst>
                  <a:ext uri="{0D108BD9-81ED-4DB2-BD59-A6C34878D82A}">
                    <a16:rowId xmlns:a16="http://schemas.microsoft.com/office/drawing/2014/main" val="2046184229"/>
                  </a:ext>
                </a:extLst>
              </a:tr>
              <a:tr h="345525">
                <a:tc>
                  <a:txBody>
                    <a:bodyPr/>
                    <a:lstStyle/>
                    <a:p>
                      <a:r>
                        <a:rPr lang="en-US" sz="1600" b="0" i="0" dirty="0">
                          <a:latin typeface="British Council Sans" panose="020B0504020202020204" pitchFamily="34" charset="0"/>
                          <a:cs typeface="British Council Sans" panose="020B0504020202020204" pitchFamily="34" charset="0"/>
                        </a:rPr>
                        <a:t>Equality, equity and liberation (justice)</a:t>
                      </a:r>
                    </a:p>
                  </a:txBody>
                  <a:tcPr>
                    <a:solidFill>
                      <a:srgbClr val="008B75">
                        <a:alpha val="14000"/>
                      </a:srgbClr>
                    </a:solidFill>
                  </a:tcPr>
                </a:tc>
                <a:tc>
                  <a:txBody>
                    <a:bodyPr/>
                    <a:lstStyle/>
                    <a:p>
                      <a:pPr algn="ctr"/>
                      <a:r>
                        <a:rPr lang="en-US" sz="1600" b="0" i="0">
                          <a:latin typeface="British Council Sans" panose="020B0504020202020204" pitchFamily="34" charset="0"/>
                          <a:cs typeface="British Council Sans" panose="020B0504020202020204" pitchFamily="34" charset="0"/>
                        </a:rPr>
                        <a:t>17</a:t>
                      </a:r>
                      <a:endParaRPr lang="en-US" sz="1600" b="0" i="0" dirty="0">
                        <a:latin typeface="British Council Sans" panose="020B0504020202020204" pitchFamily="34" charset="0"/>
                        <a:cs typeface="British Council Sans" panose="020B0504020202020204" pitchFamily="34" charset="0"/>
                      </a:endParaRPr>
                    </a:p>
                  </a:txBody>
                  <a:tcPr anchor="ctr">
                    <a:solidFill>
                      <a:srgbClr val="008B75">
                        <a:alpha val="14000"/>
                      </a:srgbClr>
                    </a:solidFill>
                  </a:tcPr>
                </a:tc>
                <a:tc>
                  <a:txBody>
                    <a:bodyPr/>
                    <a:lstStyle/>
                    <a:p>
                      <a:endParaRPr lang="en-US" sz="1600" b="0" i="0" dirty="0">
                        <a:latin typeface="British Council Sans" panose="020B0504020202020204" pitchFamily="34" charset="0"/>
                        <a:cs typeface="British Council Sans" panose="020B0504020202020204" pitchFamily="34" charset="0"/>
                      </a:endParaRPr>
                    </a:p>
                  </a:txBody>
                  <a:tcPr>
                    <a:solidFill>
                      <a:srgbClr val="008B75">
                        <a:alpha val="14000"/>
                      </a:srgbClr>
                    </a:solidFill>
                  </a:tcPr>
                </a:tc>
                <a:tc>
                  <a:txBody>
                    <a:bodyPr/>
                    <a:lstStyle/>
                    <a:p>
                      <a:pPr algn="ctr"/>
                      <a:endParaRPr lang="en-US" sz="1600" b="0" i="0" dirty="0">
                        <a:latin typeface="British Council Sans" panose="020B0504020202020204" pitchFamily="34" charset="0"/>
                        <a:cs typeface="British Council Sans" panose="020B0504020202020204" pitchFamily="34" charset="0"/>
                      </a:endParaRPr>
                    </a:p>
                  </a:txBody>
                  <a:tcPr anchor="ctr">
                    <a:solidFill>
                      <a:srgbClr val="008B75">
                        <a:alpha val="14000"/>
                      </a:srgbClr>
                    </a:solidFill>
                  </a:tcPr>
                </a:tc>
                <a:extLst>
                  <a:ext uri="{0D108BD9-81ED-4DB2-BD59-A6C34878D82A}">
                    <a16:rowId xmlns:a16="http://schemas.microsoft.com/office/drawing/2014/main" val="3773495993"/>
                  </a:ext>
                </a:extLst>
              </a:tr>
            </a:tbl>
          </a:graphicData>
        </a:graphic>
      </p:graphicFrame>
      <p:sp>
        <p:nvSpPr>
          <p:cNvPr id="6" name="Title 1">
            <a:extLst>
              <a:ext uri="{FF2B5EF4-FFF2-40B4-BE49-F238E27FC236}">
                <a16:creationId xmlns:a16="http://schemas.microsoft.com/office/drawing/2014/main" id="{47759D51-59C2-014A-891D-26C39BE45E70}"/>
              </a:ext>
            </a:extLst>
          </p:cNvPr>
          <p:cNvSpPr txBox="1">
            <a:spLocks/>
          </p:cNvSpPr>
          <p:nvPr/>
        </p:nvSpPr>
        <p:spPr>
          <a:xfrm>
            <a:off x="540000" y="540001"/>
            <a:ext cx="10515600" cy="628400"/>
          </a:xfrm>
          <a:prstGeom prst="rect">
            <a:avLst/>
          </a:prstGeom>
        </p:spPr>
        <p:txBody>
          <a:bodyPr lIns="0" tIns="0" rIns="0" bIns="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100" b="1" dirty="0">
                <a:solidFill>
                  <a:srgbClr val="1B1E58"/>
                </a:solidFill>
                <a:latin typeface="British Council Sans" panose="020B0504020202020204" pitchFamily="34" charset="0"/>
                <a:cs typeface="British Council Sans" panose="020B0504020202020204" pitchFamily="34" charset="0"/>
              </a:rPr>
              <a:t>Contents</a:t>
            </a:r>
            <a:endParaRPr lang="en-US" sz="2200" b="1" dirty="0">
              <a:solidFill>
                <a:srgbClr val="1B1E58"/>
              </a:solidFill>
              <a:latin typeface="British Council Sans" panose="020B0504020202020204" pitchFamily="34" charset="0"/>
              <a:cs typeface="British Council Sans" panose="020B0504020202020204" pitchFamily="34" charset="0"/>
            </a:endParaRPr>
          </a:p>
        </p:txBody>
      </p:sp>
    </p:spTree>
    <p:extLst>
      <p:ext uri="{BB962C8B-B14F-4D97-AF65-F5344CB8AC3E}">
        <p14:creationId xmlns:p14="http://schemas.microsoft.com/office/powerpoint/2010/main" val="422345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E2F80-BEE5-484A-8D24-78A5257D9E31}"/>
              </a:ext>
            </a:extLst>
          </p:cNvPr>
          <p:cNvSpPr>
            <a:spLocks noGrp="1"/>
          </p:cNvSpPr>
          <p:nvPr>
            <p:ph idx="1"/>
          </p:nvPr>
        </p:nvSpPr>
        <p:spPr>
          <a:xfrm>
            <a:off x="540000" y="1313411"/>
            <a:ext cx="5556000" cy="5323840"/>
          </a:xfrm>
        </p:spPr>
        <p:txBody>
          <a:bodyPr lIns="0" tIns="0" rIns="0" bIns="0">
            <a:noAutofit/>
          </a:bodyPr>
          <a:lstStyle/>
          <a:p>
            <a:pPr marL="0" indent="0">
              <a:lnSpc>
                <a:spcPct val="110000"/>
              </a:lnSpc>
              <a:spcBef>
                <a:spcPts val="600"/>
              </a:spcBef>
              <a:buNone/>
            </a:pPr>
            <a:r>
              <a:rPr lang="en-GB" sz="1800" dirty="0">
                <a:effectLst/>
                <a:latin typeface="British Council Sans" panose="020B0504020202020204" pitchFamily="34" charset="0"/>
                <a:ea typeface="Calibri" panose="020F0502020204030204" pitchFamily="34" charset="0"/>
                <a:cs typeface="British Council Sans" panose="020B0504020202020204" pitchFamily="34" charset="0"/>
              </a:rPr>
              <a:t>There is a proposal to build a large coal mine </a:t>
            </a:r>
            <a:r>
              <a:rPr lang="en-GB" sz="1800" dirty="0">
                <a:latin typeface="British Council Sans" panose="020B0504020202020204" pitchFamily="34" charset="0"/>
                <a:ea typeface="Calibri" panose="020F0502020204030204" pitchFamily="34" charset="0"/>
                <a:cs typeface="British Council Sans" panose="020B0504020202020204" pitchFamily="34" charset="0"/>
              </a:rPr>
              <a:t>in a </a:t>
            </a:r>
            <a:r>
              <a:rPr lang="en-GB" sz="1800" dirty="0">
                <a:effectLst/>
                <a:latin typeface="British Council Sans" panose="020B0504020202020204" pitchFamily="34" charset="0"/>
                <a:ea typeface="Calibri" panose="020F0502020204030204" pitchFamily="34" charset="0"/>
                <a:cs typeface="British Council Sans" panose="020B0504020202020204" pitchFamily="34" charset="0"/>
              </a:rPr>
              <a:t>green space in a rural area, dependent on agriculture, but badly affected by recent extreme weather conditions. Gender roles are traditional, with women as homemakers and men as main wage earners and decision-makers. The quality of education is poor; most girls leave school at 13 or 14, unable to read or do basic maths.</a:t>
            </a:r>
          </a:p>
          <a:p>
            <a:pPr>
              <a:lnSpc>
                <a:spcPct val="110000"/>
              </a:lnSpc>
              <a:spcBef>
                <a:spcPts val="600"/>
              </a:spcBef>
              <a:buClr>
                <a:srgbClr val="008B75"/>
              </a:buClr>
              <a:buSzPct val="80000"/>
              <a:buFont typeface="Wingdings" pitchFamily="2" charset="2"/>
              <a:buChar char="§"/>
            </a:pPr>
            <a:r>
              <a:rPr lang="en-GB" sz="1800" dirty="0">
                <a:effectLst/>
                <a:latin typeface="British Council Sans" panose="020B0504020202020204" pitchFamily="34" charset="0"/>
                <a:ea typeface="Calibri" panose="020F0502020204030204" pitchFamily="34" charset="0"/>
                <a:cs typeface="British Council Sans" panose="020B0504020202020204" pitchFamily="34" charset="0"/>
              </a:rPr>
              <a:t>It will create a lot of jobs in an area with high unemployment and local poverty.</a:t>
            </a:r>
          </a:p>
          <a:p>
            <a:pPr>
              <a:lnSpc>
                <a:spcPct val="110000"/>
              </a:lnSpc>
              <a:spcBef>
                <a:spcPts val="600"/>
              </a:spcBef>
              <a:buClr>
                <a:srgbClr val="008B75"/>
              </a:buClr>
              <a:buSzPct val="80000"/>
              <a:buFont typeface="Wingdings" pitchFamily="2" charset="2"/>
              <a:buChar char="§"/>
            </a:pPr>
            <a:r>
              <a:rPr lang="en-GB" sz="1800" dirty="0">
                <a:latin typeface="British Council Sans" panose="020B0504020202020204" pitchFamily="34" charset="0"/>
                <a:ea typeface="Calibri" panose="020F0502020204030204" pitchFamily="34" charset="0"/>
                <a:cs typeface="British Council Sans" panose="020B0504020202020204" pitchFamily="34" charset="0"/>
              </a:rPr>
              <a:t>It </a:t>
            </a:r>
            <a:r>
              <a:rPr lang="en-GB" sz="1800" dirty="0">
                <a:effectLst/>
                <a:latin typeface="British Council Sans" panose="020B0504020202020204" pitchFamily="34" charset="0"/>
                <a:ea typeface="Calibri" panose="020F0502020204030204" pitchFamily="34" charset="0"/>
                <a:cs typeface="British Council Sans" panose="020B0504020202020204" pitchFamily="34" charset="0"/>
              </a:rPr>
              <a:t>will help to provide cheap and reliable energy. </a:t>
            </a:r>
          </a:p>
          <a:p>
            <a:pPr>
              <a:lnSpc>
                <a:spcPct val="110000"/>
              </a:lnSpc>
              <a:spcBef>
                <a:spcPts val="600"/>
              </a:spcBef>
              <a:buClr>
                <a:srgbClr val="008B75"/>
              </a:buClr>
              <a:buSzPct val="80000"/>
              <a:buFont typeface="Wingdings" pitchFamily="2" charset="2"/>
              <a:buChar char="§"/>
            </a:pPr>
            <a:r>
              <a:rPr lang="en-GB" sz="1800" dirty="0">
                <a:latin typeface="British Council Sans" panose="020B0504020202020204" pitchFamily="34" charset="0"/>
                <a:ea typeface="Calibri" panose="020F0502020204030204" pitchFamily="34" charset="0"/>
                <a:cs typeface="British Council Sans" panose="020B0504020202020204" pitchFamily="34" charset="0"/>
              </a:rPr>
              <a:t>The</a:t>
            </a:r>
            <a:r>
              <a:rPr lang="en-GB" sz="1800" dirty="0">
                <a:effectLst/>
                <a:latin typeface="British Council Sans" panose="020B0504020202020204" pitchFamily="34" charset="0"/>
                <a:ea typeface="Calibri" panose="020F0502020204030204" pitchFamily="34" charset="0"/>
                <a:cs typeface="British Council Sans" panose="020B0504020202020204" pitchFamily="34" charset="0"/>
              </a:rPr>
              <a:t> local secondary school will have to relocate to the next town, making pupils undertake a long daily journey. </a:t>
            </a:r>
          </a:p>
          <a:p>
            <a:pPr>
              <a:lnSpc>
                <a:spcPct val="110000"/>
              </a:lnSpc>
              <a:spcBef>
                <a:spcPts val="600"/>
              </a:spcBef>
              <a:buClr>
                <a:srgbClr val="008B75"/>
              </a:buClr>
              <a:buSzPct val="80000"/>
              <a:buFont typeface="Wingdings" pitchFamily="2" charset="2"/>
              <a:buChar char="§"/>
            </a:pPr>
            <a:r>
              <a:rPr lang="en-GB" sz="1800" dirty="0">
                <a:latin typeface="British Council Sans" panose="020B0504020202020204" pitchFamily="34" charset="0"/>
                <a:ea typeface="Calibri" panose="020F0502020204030204" pitchFamily="34" charset="0"/>
                <a:cs typeface="British Council Sans" panose="020B0504020202020204" pitchFamily="34" charset="0"/>
              </a:rPr>
              <a:t>The primary school is located so close to the mine that there will be a lot of noise and air pollution.</a:t>
            </a:r>
          </a:p>
          <a:p>
            <a:pPr>
              <a:lnSpc>
                <a:spcPct val="110000"/>
              </a:lnSpc>
              <a:spcBef>
                <a:spcPts val="600"/>
              </a:spcBef>
              <a:buClr>
                <a:srgbClr val="008B75"/>
              </a:buClr>
              <a:buSzPct val="80000"/>
              <a:buFont typeface="Wingdings" pitchFamily="2" charset="2"/>
              <a:buChar char="§"/>
            </a:pPr>
            <a:endParaRPr lang="en-GB" sz="1800" dirty="0">
              <a:effectLst/>
              <a:latin typeface="British Council Sans" panose="020B0504020202020204" pitchFamily="34" charset="0"/>
              <a:ea typeface="Calibri" panose="020F0502020204030204" pitchFamily="34" charset="0"/>
              <a:cs typeface="British Council Sans" panose="020B0504020202020204" pitchFamily="34" charset="0"/>
            </a:endParaRPr>
          </a:p>
        </p:txBody>
      </p:sp>
      <p:sp>
        <p:nvSpPr>
          <p:cNvPr id="4" name="Title 1">
            <a:extLst>
              <a:ext uri="{FF2B5EF4-FFF2-40B4-BE49-F238E27FC236}">
                <a16:creationId xmlns:a16="http://schemas.microsoft.com/office/drawing/2014/main" id="{EB1F3B77-192A-6840-86B9-1E806CD1E0F5}"/>
              </a:ext>
            </a:extLst>
          </p:cNvPr>
          <p:cNvSpPr txBox="1">
            <a:spLocks/>
          </p:cNvSpPr>
          <p:nvPr/>
        </p:nvSpPr>
        <p:spPr>
          <a:xfrm>
            <a:off x="539999" y="540000"/>
            <a:ext cx="9900785" cy="7734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Role play scenario</a:t>
            </a:r>
          </a:p>
        </p:txBody>
      </p:sp>
      <p:sp>
        <p:nvSpPr>
          <p:cNvPr id="5" name="TextBox 4">
            <a:extLst>
              <a:ext uri="{FF2B5EF4-FFF2-40B4-BE49-F238E27FC236}">
                <a16:creationId xmlns:a16="http://schemas.microsoft.com/office/drawing/2014/main" id="{5EC5FFA1-D013-3543-80B9-F48B9317987E}"/>
              </a:ext>
            </a:extLst>
          </p:cNvPr>
          <p:cNvSpPr txBox="1"/>
          <p:nvPr/>
        </p:nvSpPr>
        <p:spPr>
          <a:xfrm>
            <a:off x="6533803" y="1313411"/>
            <a:ext cx="5118197" cy="4622869"/>
          </a:xfrm>
          <a:prstGeom prst="rect">
            <a:avLst/>
          </a:prstGeom>
          <a:noFill/>
        </p:spPr>
        <p:txBody>
          <a:bodyPr wrap="square" lIns="0" tIns="0" rIns="0" bIns="0" rtlCol="0">
            <a:spAutoFit/>
          </a:bodyPr>
          <a:lstStyle/>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ea typeface="Calibri" panose="020F0502020204030204" pitchFamily="34" charset="0"/>
                <a:cs typeface="British Council Sans" panose="020B0504020202020204" pitchFamily="34" charset="0"/>
              </a:rPr>
              <a:t>The mine will recruit many of the local men and boys who will not be available to work on their farms.</a:t>
            </a:r>
          </a:p>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ea typeface="Calibri" panose="020F0502020204030204" pitchFamily="34" charset="0"/>
                <a:cs typeface="British Council Sans" panose="020B0504020202020204" pitchFamily="34" charset="0"/>
              </a:rPr>
              <a:t>Pollution and nature loss will lead to less food being grown.</a:t>
            </a:r>
          </a:p>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ea typeface="Calibri" panose="020F0502020204030204" pitchFamily="34" charset="0"/>
                <a:cs typeface="British Council Sans" panose="020B0504020202020204" pitchFamily="34" charset="0"/>
              </a:rPr>
              <a:t>The local water supply may become polluted so fresh water would need to be fetched from further away.</a:t>
            </a:r>
          </a:p>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ea typeface="Calibri" panose="020F0502020204030204" pitchFamily="34" charset="0"/>
                <a:cs typeface="British Council Sans" panose="020B0504020202020204" pitchFamily="34" charset="0"/>
              </a:rPr>
              <a:t>A high number of male workers will move in from other towns. </a:t>
            </a:r>
          </a:p>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ea typeface="Calibri" panose="020F0502020204030204" pitchFamily="34" charset="0"/>
                <a:cs typeface="British Council Sans" panose="020B0504020202020204" pitchFamily="34" charset="0"/>
              </a:rPr>
              <a:t>There will be an increase in carbon emissions.</a:t>
            </a:r>
          </a:p>
          <a:p>
            <a:pPr marL="285750" indent="-285750">
              <a:lnSpc>
                <a:spcPct val="110000"/>
              </a:lnSpc>
              <a:spcBef>
                <a:spcPts val="600"/>
              </a:spcBef>
              <a:buClr>
                <a:srgbClr val="008B75"/>
              </a:buClr>
              <a:buSzPct val="80000"/>
              <a:buFont typeface="Wingdings" pitchFamily="2" charset="2"/>
              <a:buChar char="§"/>
            </a:pPr>
            <a:r>
              <a:rPr lang="en-GB" dirty="0">
                <a:latin typeface="British Council Sans" panose="020B0504020202020204" pitchFamily="34" charset="0"/>
                <a:cs typeface="British Council Sans" panose="020B0504020202020204" pitchFamily="34" charset="0"/>
              </a:rPr>
              <a:t>The opposition to the mine is being led by a local group ‘Mothers for the Future’.</a:t>
            </a:r>
          </a:p>
        </p:txBody>
      </p:sp>
    </p:spTree>
    <p:extLst>
      <p:ext uri="{BB962C8B-B14F-4D97-AF65-F5344CB8AC3E}">
        <p14:creationId xmlns:p14="http://schemas.microsoft.com/office/powerpoint/2010/main" val="421636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B21FB-AFE1-E74C-B4C1-89996F5B238B}"/>
              </a:ext>
            </a:extLst>
          </p:cNvPr>
          <p:cNvPicPr>
            <a:picLocks noChangeAspect="1"/>
          </p:cNvPicPr>
          <p:nvPr/>
        </p:nvPicPr>
        <p:blipFill>
          <a:blip r:embed="rId3"/>
          <a:stretch>
            <a:fillRect/>
          </a:stretch>
        </p:blipFill>
        <p:spPr>
          <a:xfrm>
            <a:off x="4222255" y="0"/>
            <a:ext cx="7969745" cy="6858000"/>
          </a:xfrm>
          <a:prstGeom prst="rect">
            <a:avLst/>
          </a:prstGeom>
        </p:spPr>
      </p:pic>
      <p:sp>
        <p:nvSpPr>
          <p:cNvPr id="3" name="Content Placeholder 2">
            <a:extLst>
              <a:ext uri="{FF2B5EF4-FFF2-40B4-BE49-F238E27FC236}">
                <a16:creationId xmlns:a16="http://schemas.microsoft.com/office/drawing/2014/main" id="{17609D23-E888-9E4E-B4F4-368F1C461C88}"/>
              </a:ext>
            </a:extLst>
          </p:cNvPr>
          <p:cNvSpPr>
            <a:spLocks noGrp="1"/>
          </p:cNvSpPr>
          <p:nvPr>
            <p:ph idx="1"/>
          </p:nvPr>
        </p:nvSpPr>
        <p:spPr>
          <a:xfrm>
            <a:off x="191963" y="5884243"/>
            <a:ext cx="4030291" cy="803275"/>
          </a:xfrm>
        </p:spPr>
        <p:txBody>
          <a:bodyPr>
            <a:normAutofit/>
          </a:bodyPr>
          <a:lstStyle/>
          <a:p>
            <a:pPr marL="0" indent="0">
              <a:buNone/>
            </a:pPr>
            <a:r>
              <a:rPr lang="en-GB" sz="1100" dirty="0">
                <a:latin typeface="British Council Sans" panose="020B0504020202020204" pitchFamily="34" charset="0"/>
                <a:cs typeface="British Council Sans" panose="020B0504020202020204" pitchFamily="34" charset="0"/>
              </a:rPr>
              <a:t>Climate Change 2021 The Physical Science Basis</a:t>
            </a:r>
            <a:r>
              <a:rPr lang="en-US" sz="1100" dirty="0">
                <a:latin typeface="British Council Sans" panose="020B0504020202020204" pitchFamily="34" charset="0"/>
                <a:cs typeface="British Council Sans" panose="020B0504020202020204" pitchFamily="34" charset="0"/>
              </a:rPr>
              <a:t> </a:t>
            </a:r>
            <a:br>
              <a:rPr lang="en-US" sz="1100" dirty="0">
                <a:latin typeface="British Council Sans" panose="020B0504020202020204" pitchFamily="34" charset="0"/>
                <a:cs typeface="British Council Sans" panose="020B0504020202020204" pitchFamily="34" charset="0"/>
              </a:rPr>
            </a:br>
            <a:r>
              <a:rPr lang="en-US" sz="1100" dirty="0">
                <a:latin typeface="British Council Sans" panose="020B0504020202020204" pitchFamily="34" charset="0"/>
                <a:cs typeface="British Council Sans" panose="020B0504020202020204" pitchFamily="34" charset="0"/>
              </a:rPr>
              <a:t>(8 mins 40 secs) IPCC</a:t>
            </a:r>
            <a:endParaRPr lang="en-GB" sz="1100" dirty="0">
              <a:latin typeface="British Council Sans" panose="020B0504020202020204" pitchFamily="34" charset="0"/>
              <a:cs typeface="British Council Sans" panose="020B0504020202020204" pitchFamily="34" charset="0"/>
              <a:hlinkClick r:id="rId4"/>
            </a:endParaRPr>
          </a:p>
          <a:p>
            <a:pPr marL="0" indent="0">
              <a:buNone/>
            </a:pPr>
            <a:r>
              <a:rPr lang="en-GB" sz="1100" u="sng" dirty="0">
                <a:latin typeface="British Council Sans" panose="020B0504020202020204" pitchFamily="34" charset="0"/>
                <a:cs typeface="British Council Sans" panose="020B0504020202020204" pitchFamily="34" charset="0"/>
                <a:hlinkClick r:id="rId5"/>
              </a:rPr>
              <a:t>https://www.youtube.com/watch?v=e7xW1MfXjLA&amp;t=532s</a:t>
            </a:r>
            <a:endParaRPr lang="en-GB" sz="1100" dirty="0">
              <a:latin typeface="British Council Sans" panose="020B0504020202020204" pitchFamily="34" charset="0"/>
              <a:cs typeface="British Council Sans" panose="020B0504020202020204" pitchFamily="34" charset="0"/>
            </a:endParaRPr>
          </a:p>
        </p:txBody>
      </p:sp>
      <p:sp>
        <p:nvSpPr>
          <p:cNvPr id="6" name="Title 1">
            <a:extLst>
              <a:ext uri="{FF2B5EF4-FFF2-40B4-BE49-F238E27FC236}">
                <a16:creationId xmlns:a16="http://schemas.microsoft.com/office/drawing/2014/main" id="{65BD120F-3D70-C34D-B697-AD11D8DEB7C6}"/>
              </a:ext>
            </a:extLst>
          </p:cNvPr>
          <p:cNvSpPr txBox="1">
            <a:spLocks/>
          </p:cNvSpPr>
          <p:nvPr/>
        </p:nvSpPr>
        <p:spPr>
          <a:xfrm>
            <a:off x="540000" y="540000"/>
            <a:ext cx="3454400" cy="8032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B1E58"/>
                </a:solidFill>
                <a:latin typeface="British Council Sans" panose="020B0504020202020204" pitchFamily="34" charset="0"/>
                <a:cs typeface="British Council Sans" panose="020B0504020202020204" pitchFamily="34" charset="0"/>
              </a:rPr>
              <a:t>What is climate change?</a:t>
            </a:r>
          </a:p>
        </p:txBody>
      </p:sp>
    </p:spTree>
    <p:extLst>
      <p:ext uri="{BB962C8B-B14F-4D97-AF65-F5344CB8AC3E}">
        <p14:creationId xmlns:p14="http://schemas.microsoft.com/office/powerpoint/2010/main" val="30319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7845-3DD5-AC48-BECD-6F8169F64292}"/>
              </a:ext>
            </a:extLst>
          </p:cNvPr>
          <p:cNvSpPr>
            <a:spLocks noGrp="1"/>
          </p:cNvSpPr>
          <p:nvPr>
            <p:ph type="title"/>
          </p:nvPr>
        </p:nvSpPr>
        <p:spPr>
          <a:xfrm>
            <a:off x="540000" y="540001"/>
            <a:ext cx="10515600" cy="374399"/>
          </a:xfrm>
        </p:spPr>
        <p:txBody>
          <a:bodyPr lIns="0" tIns="0" rIns="0" bIns="0">
            <a:normAutofit fontScale="90000"/>
          </a:bodyPr>
          <a:lstStyle/>
          <a:p>
            <a:pPr>
              <a:spcAft>
                <a:spcPts val="1200"/>
              </a:spcAft>
            </a:pPr>
            <a:r>
              <a:rPr lang="en-US" sz="3000" b="1" dirty="0">
                <a:solidFill>
                  <a:srgbClr val="1B1E58"/>
                </a:solidFill>
                <a:latin typeface="British Council Sans" panose="020B0504020202020204" pitchFamily="34" charset="0"/>
                <a:cs typeface="British Council Sans" panose="020B0504020202020204" pitchFamily="34" charset="0"/>
              </a:rPr>
              <a:t>How has the climate changed near you?</a:t>
            </a:r>
            <a:endParaRPr lang="en-US" sz="3000" dirty="0">
              <a:solidFill>
                <a:srgbClr val="1B1E58"/>
              </a:solidFill>
              <a:latin typeface="British Council Sans" panose="020B0504020202020204" pitchFamily="34" charset="0"/>
              <a:cs typeface="British Council Sans" panose="020B0504020202020204" pitchFamily="34" charset="0"/>
            </a:endParaRPr>
          </a:p>
        </p:txBody>
      </p:sp>
      <p:graphicFrame>
        <p:nvGraphicFramePr>
          <p:cNvPr id="4" name="Content Placeholder 3">
            <a:extLst>
              <a:ext uri="{FF2B5EF4-FFF2-40B4-BE49-F238E27FC236}">
                <a16:creationId xmlns:a16="http://schemas.microsoft.com/office/drawing/2014/main" id="{A3BBE1A3-9464-D94F-9718-024CCAFC8D21}"/>
              </a:ext>
            </a:extLst>
          </p:cNvPr>
          <p:cNvGraphicFramePr>
            <a:graphicFrameLocks noGrp="1"/>
          </p:cNvGraphicFramePr>
          <p:nvPr>
            <p:ph idx="1"/>
            <p:extLst>
              <p:ext uri="{D42A27DB-BD31-4B8C-83A1-F6EECF244321}">
                <p14:modId xmlns:p14="http://schemas.microsoft.com/office/powerpoint/2010/main" val="152867279"/>
              </p:ext>
            </p:extLst>
          </p:nvPr>
        </p:nvGraphicFramePr>
        <p:xfrm>
          <a:off x="540000" y="1577994"/>
          <a:ext cx="11143999" cy="4857561"/>
        </p:xfrm>
        <a:graphic>
          <a:graphicData uri="http://schemas.openxmlformats.org/drawingml/2006/table">
            <a:tbl>
              <a:tblPr firstRow="1" bandRow="1">
                <a:tableStyleId>{5C22544A-7EE6-4342-B048-85BDC9FD1C3A}</a:tableStyleId>
              </a:tblPr>
              <a:tblGrid>
                <a:gridCol w="2745623">
                  <a:extLst>
                    <a:ext uri="{9D8B030D-6E8A-4147-A177-3AD203B41FA5}">
                      <a16:colId xmlns:a16="http://schemas.microsoft.com/office/drawing/2014/main" val="4122083809"/>
                    </a:ext>
                  </a:extLst>
                </a:gridCol>
                <a:gridCol w="4312243">
                  <a:extLst>
                    <a:ext uri="{9D8B030D-6E8A-4147-A177-3AD203B41FA5}">
                      <a16:colId xmlns:a16="http://schemas.microsoft.com/office/drawing/2014/main" val="132567213"/>
                    </a:ext>
                  </a:extLst>
                </a:gridCol>
                <a:gridCol w="4086133">
                  <a:extLst>
                    <a:ext uri="{9D8B030D-6E8A-4147-A177-3AD203B41FA5}">
                      <a16:colId xmlns:a16="http://schemas.microsoft.com/office/drawing/2014/main" val="2230509595"/>
                    </a:ext>
                  </a:extLst>
                </a:gridCol>
              </a:tblGrid>
              <a:tr h="468441">
                <a:tc>
                  <a:txBody>
                    <a:bodyPr/>
                    <a:lstStyle/>
                    <a:p>
                      <a:pPr algn="ctr"/>
                      <a:r>
                        <a:rPr lang="en-US" sz="2400" b="1" i="0" baseline="0" dirty="0">
                          <a:latin typeface="British Council Sans" panose="020B0504020202020204" pitchFamily="34" charset="0"/>
                          <a:cs typeface="British Council Sans" panose="020B0504020202020204" pitchFamily="34" charset="0"/>
                        </a:rPr>
                        <a:t>What</a:t>
                      </a:r>
                    </a:p>
                  </a:txBody>
                  <a:tcPr anchor="ctr">
                    <a:solidFill>
                      <a:srgbClr val="008B75"/>
                    </a:solidFill>
                  </a:tcPr>
                </a:tc>
                <a:tc>
                  <a:txBody>
                    <a:bodyPr/>
                    <a:lstStyle/>
                    <a:p>
                      <a:pPr algn="ctr"/>
                      <a:r>
                        <a:rPr lang="en-US" sz="2400" b="1" i="0" dirty="0">
                          <a:latin typeface="British Council Sans" panose="020B0504020202020204" pitchFamily="34" charset="0"/>
                          <a:cs typeface="British Council Sans" panose="020B0504020202020204" pitchFamily="34" charset="0"/>
                        </a:rPr>
                        <a:t>20 years ago or more</a:t>
                      </a:r>
                    </a:p>
                  </a:txBody>
                  <a:tcPr anchor="ctr">
                    <a:solidFill>
                      <a:srgbClr val="008B75"/>
                    </a:solidFill>
                  </a:tcPr>
                </a:tc>
                <a:tc>
                  <a:txBody>
                    <a:bodyPr/>
                    <a:lstStyle/>
                    <a:p>
                      <a:pPr algn="ctr"/>
                      <a:r>
                        <a:rPr lang="en-US" sz="2400" b="1" i="0" dirty="0">
                          <a:latin typeface="British Council Sans" panose="020B0504020202020204" pitchFamily="34" charset="0"/>
                          <a:cs typeface="British Council Sans" panose="020B0504020202020204" pitchFamily="34" charset="0"/>
                        </a:rPr>
                        <a:t>Now</a:t>
                      </a:r>
                      <a:endParaRPr lang="en-US" sz="3200" b="1" i="0" dirty="0">
                        <a:latin typeface="British Council Sans" panose="020B0504020202020204" pitchFamily="34" charset="0"/>
                        <a:cs typeface="British Council Sans" panose="020B0504020202020204" pitchFamily="34" charset="0"/>
                      </a:endParaRPr>
                    </a:p>
                  </a:txBody>
                  <a:tcPr anchor="ctr">
                    <a:solidFill>
                      <a:srgbClr val="008B75"/>
                    </a:solidFill>
                  </a:tcPr>
                </a:tc>
                <a:extLst>
                  <a:ext uri="{0D108BD9-81ED-4DB2-BD59-A6C34878D82A}">
                    <a16:rowId xmlns:a16="http://schemas.microsoft.com/office/drawing/2014/main" val="3726902757"/>
                  </a:ext>
                </a:extLst>
              </a:tr>
              <a:tr h="1067891">
                <a:tc>
                  <a:txBody>
                    <a:bodyPr/>
                    <a:lstStyle/>
                    <a:p>
                      <a:pPr algn="l"/>
                      <a:r>
                        <a:rPr lang="en-US" sz="2000" b="0" i="0" dirty="0">
                          <a:latin typeface="British Council Sans" panose="020B0504020202020204" pitchFamily="34" charset="0"/>
                          <a:cs typeface="British Council Sans" panose="020B0504020202020204" pitchFamily="34" charset="0"/>
                        </a:rPr>
                        <a:t>Extreme temperatures</a:t>
                      </a:r>
                    </a:p>
                    <a:p>
                      <a:pPr algn="l"/>
                      <a:r>
                        <a:rPr lang="en-US" b="0" i="0" dirty="0">
                          <a:latin typeface="British Council Sans" panose="020B0504020202020204" pitchFamily="34" charset="0"/>
                          <a:cs typeface="British Council Sans" panose="020B0504020202020204" pitchFamily="34" charset="0"/>
                        </a:rPr>
                        <a:t>(very cold or very hot)</a:t>
                      </a:r>
                    </a:p>
                  </a:txBody>
                  <a:tcPr anchor="ctr">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txBody>
                  <a:tcPr marL="0" marR="0" marT="0" marB="0">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txBody>
                  <a:tcPr>
                    <a:solidFill>
                      <a:srgbClr val="008B75">
                        <a:alpha val="14384"/>
                      </a:srgbClr>
                    </a:solidFill>
                  </a:tcPr>
                </a:tc>
                <a:extLst>
                  <a:ext uri="{0D108BD9-81ED-4DB2-BD59-A6C34878D82A}">
                    <a16:rowId xmlns:a16="http://schemas.microsoft.com/office/drawing/2014/main" val="4221660917"/>
                  </a:ext>
                </a:extLst>
              </a:tr>
              <a:tr h="1067891">
                <a:tc>
                  <a:txBody>
                    <a:bodyPr/>
                    <a:lstStyle/>
                    <a:p>
                      <a:pPr algn="l"/>
                      <a:r>
                        <a:rPr lang="en-US" sz="2000" b="0" i="0" dirty="0">
                          <a:latin typeface="British Council Sans" panose="020B0504020202020204" pitchFamily="34" charset="0"/>
                          <a:cs typeface="British Council Sans" panose="020B0504020202020204" pitchFamily="34" charset="0"/>
                        </a:rPr>
                        <a:t>Extreme rainfall</a:t>
                      </a:r>
                    </a:p>
                  </a:txBody>
                  <a:tcPr anchor="ctr">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txBody>
                  <a:tcPr marL="0" marR="0" marT="0" marB="0">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txBody>
                  <a:tcPr>
                    <a:solidFill>
                      <a:srgbClr val="008B75">
                        <a:alpha val="14384"/>
                      </a:srgbClr>
                    </a:solidFill>
                  </a:tcPr>
                </a:tc>
                <a:extLst>
                  <a:ext uri="{0D108BD9-81ED-4DB2-BD59-A6C34878D82A}">
                    <a16:rowId xmlns:a16="http://schemas.microsoft.com/office/drawing/2014/main" val="1305333193"/>
                  </a:ext>
                </a:extLst>
              </a:tr>
              <a:tr h="1067891">
                <a:tc>
                  <a:txBody>
                    <a:bodyPr/>
                    <a:lstStyle/>
                    <a:p>
                      <a:pPr algn="l"/>
                      <a:r>
                        <a:rPr lang="en-US" sz="2000" b="0" i="0" dirty="0">
                          <a:latin typeface="British Council Sans" panose="020B0504020202020204" pitchFamily="34" charset="0"/>
                          <a:cs typeface="British Council Sans" panose="020B0504020202020204" pitchFamily="34" charset="0"/>
                        </a:rPr>
                        <a:t>Flooding</a:t>
                      </a:r>
                    </a:p>
                  </a:txBody>
                  <a:tcPr anchor="ctr">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txBody>
                  <a:tcPr marL="0" marR="0" marT="0" marB="0">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txBody>
                  <a:tcPr>
                    <a:solidFill>
                      <a:srgbClr val="008B75">
                        <a:alpha val="14384"/>
                      </a:srgbClr>
                    </a:solidFill>
                  </a:tcPr>
                </a:tc>
                <a:extLst>
                  <a:ext uri="{0D108BD9-81ED-4DB2-BD59-A6C34878D82A}">
                    <a16:rowId xmlns:a16="http://schemas.microsoft.com/office/drawing/2014/main" val="1720829"/>
                  </a:ext>
                </a:extLst>
              </a:tr>
              <a:tr h="1067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British Council Sans" panose="020B0504020202020204" pitchFamily="34" charset="0"/>
                          <a:cs typeface="British Council Sans" panose="020B0504020202020204" pitchFamily="34" charset="0"/>
                        </a:rPr>
                        <a:t>Severe storms</a:t>
                      </a:r>
                    </a:p>
                  </a:txBody>
                  <a:tcPr anchor="ctr">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p>
                      <a:endParaRPr lang="en-US" b="1" i="0" dirty="0">
                        <a:latin typeface="British Council Sans" panose="020B0504020202020204" pitchFamily="34" charset="0"/>
                        <a:cs typeface="British Council Sans" panose="020B0504020202020204" pitchFamily="34" charset="0"/>
                      </a:endParaRPr>
                    </a:p>
                  </a:txBody>
                  <a:tcPr marL="0" marR="0" marT="0" marB="0">
                    <a:solidFill>
                      <a:srgbClr val="008B75">
                        <a:alpha val="14384"/>
                      </a:srgbClr>
                    </a:solidFill>
                  </a:tcPr>
                </a:tc>
                <a:tc>
                  <a:txBody>
                    <a:bodyPr/>
                    <a:lstStyle/>
                    <a:p>
                      <a:endParaRPr lang="en-US" b="1" i="0" dirty="0">
                        <a:latin typeface="British Council Sans" panose="020B0504020202020204" pitchFamily="34" charset="0"/>
                        <a:cs typeface="British Council Sans" panose="020B0504020202020204" pitchFamily="34" charset="0"/>
                      </a:endParaRPr>
                    </a:p>
                  </a:txBody>
                  <a:tcPr>
                    <a:solidFill>
                      <a:srgbClr val="008B75">
                        <a:alpha val="14384"/>
                      </a:srgbClr>
                    </a:solidFill>
                  </a:tcPr>
                </a:tc>
                <a:extLst>
                  <a:ext uri="{0D108BD9-81ED-4DB2-BD59-A6C34878D82A}">
                    <a16:rowId xmlns:a16="http://schemas.microsoft.com/office/drawing/2014/main" val="448594528"/>
                  </a:ext>
                </a:extLst>
              </a:tr>
            </a:tbl>
          </a:graphicData>
        </a:graphic>
      </p:graphicFrame>
      <p:sp>
        <p:nvSpPr>
          <p:cNvPr id="5" name="TextBox 4">
            <a:extLst>
              <a:ext uri="{FF2B5EF4-FFF2-40B4-BE49-F238E27FC236}">
                <a16:creationId xmlns:a16="http://schemas.microsoft.com/office/drawing/2014/main" id="{3344C8B5-A555-0F4C-8D9B-F54B5419F145}"/>
              </a:ext>
            </a:extLst>
          </p:cNvPr>
          <p:cNvSpPr txBox="1"/>
          <p:nvPr/>
        </p:nvSpPr>
        <p:spPr>
          <a:xfrm>
            <a:off x="508000" y="980900"/>
            <a:ext cx="6873701" cy="369332"/>
          </a:xfrm>
          <a:prstGeom prst="rect">
            <a:avLst/>
          </a:prstGeom>
          <a:noFill/>
        </p:spPr>
        <p:txBody>
          <a:bodyPr wrap="square" rtlCol="0">
            <a:spAutoFit/>
          </a:bodyPr>
          <a:lstStyle/>
          <a:p>
            <a:r>
              <a:rPr lang="en-US" dirty="0">
                <a:solidFill>
                  <a:srgbClr val="1B1E58"/>
                </a:solidFill>
                <a:latin typeface="British Council Sans" panose="020B0504020202020204" pitchFamily="34" charset="0"/>
                <a:cs typeface="British Council Sans" panose="020B0504020202020204" pitchFamily="34" charset="0"/>
              </a:rPr>
              <a:t>Ask older family members to help you complete the table.</a:t>
            </a:r>
            <a:endParaRPr lang="en-US" dirty="0"/>
          </a:p>
        </p:txBody>
      </p:sp>
    </p:spTree>
    <p:extLst>
      <p:ext uri="{BB962C8B-B14F-4D97-AF65-F5344CB8AC3E}">
        <p14:creationId xmlns:p14="http://schemas.microsoft.com/office/powerpoint/2010/main" val="238213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DFA663-67F6-A947-B9D0-965D12D923C3}"/>
              </a:ext>
            </a:extLst>
          </p:cNvPr>
          <p:cNvSpPr/>
          <p:nvPr/>
        </p:nvSpPr>
        <p:spPr>
          <a:xfrm>
            <a:off x="-123986" y="0"/>
            <a:ext cx="3839568"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sky, water, outdoor, boat&#10;&#10;Description automatically generated">
            <a:extLst>
              <a:ext uri="{FF2B5EF4-FFF2-40B4-BE49-F238E27FC236}">
                <a16:creationId xmlns:a16="http://schemas.microsoft.com/office/drawing/2014/main" id="{5381DD18-977C-5F45-AF03-8E7C26D7E25F}"/>
              </a:ext>
            </a:extLst>
          </p:cNvPr>
          <p:cNvPicPr>
            <a:picLocks noChangeAspect="1"/>
          </p:cNvPicPr>
          <p:nvPr/>
        </p:nvPicPr>
        <p:blipFill>
          <a:blip r:embed="rId3"/>
          <a:stretch>
            <a:fillRect/>
          </a:stretch>
        </p:blipFill>
        <p:spPr>
          <a:xfrm>
            <a:off x="6965908" y="2398780"/>
            <a:ext cx="1719610" cy="2252313"/>
          </a:xfrm>
          <a:prstGeom prst="rect">
            <a:avLst/>
          </a:prstGeom>
        </p:spPr>
      </p:pic>
      <p:grpSp>
        <p:nvGrpSpPr>
          <p:cNvPr id="7" name="Group 6">
            <a:extLst>
              <a:ext uri="{FF2B5EF4-FFF2-40B4-BE49-F238E27FC236}">
                <a16:creationId xmlns:a16="http://schemas.microsoft.com/office/drawing/2014/main" id="{892471B0-5E08-8F46-AFE2-191C20E5A2C1}"/>
              </a:ext>
            </a:extLst>
          </p:cNvPr>
          <p:cNvGrpSpPr/>
          <p:nvPr/>
        </p:nvGrpSpPr>
        <p:grpSpPr>
          <a:xfrm>
            <a:off x="4175863" y="228600"/>
            <a:ext cx="7245801" cy="6089400"/>
            <a:chOff x="2280561" y="228600"/>
            <a:chExt cx="7571011" cy="6362708"/>
          </a:xfrm>
          <a:solidFill>
            <a:srgbClr val="5EB45E"/>
          </a:solidFill>
        </p:grpSpPr>
        <p:sp>
          <p:nvSpPr>
            <p:cNvPr id="4" name="Donut 3">
              <a:extLst>
                <a:ext uri="{FF2B5EF4-FFF2-40B4-BE49-F238E27FC236}">
                  <a16:creationId xmlns:a16="http://schemas.microsoft.com/office/drawing/2014/main" id="{3C08430A-0F46-3142-8726-4BC42932431B}"/>
                </a:ext>
              </a:extLst>
            </p:cNvPr>
            <p:cNvSpPr/>
            <p:nvPr/>
          </p:nvSpPr>
          <p:spPr>
            <a:xfrm>
              <a:off x="3771897" y="228600"/>
              <a:ext cx="4620986" cy="4620986"/>
            </a:xfrm>
            <a:prstGeom prst="donut">
              <a:avLst>
                <a:gd name="adj" fmla="val 1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31EDFB65-A13A-504C-858F-4AB6AFF502E3}"/>
                </a:ext>
              </a:extLst>
            </p:cNvPr>
            <p:cNvSpPr/>
            <p:nvPr/>
          </p:nvSpPr>
          <p:spPr>
            <a:xfrm>
              <a:off x="5230586" y="1970322"/>
              <a:ext cx="4620986" cy="4620986"/>
            </a:xfrm>
            <a:prstGeom prst="donut">
              <a:avLst>
                <a:gd name="adj" fmla="val 1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6EAE995D-FD64-AA4A-95EA-D9C14E436EDD}"/>
                </a:ext>
              </a:extLst>
            </p:cNvPr>
            <p:cNvSpPr/>
            <p:nvPr/>
          </p:nvSpPr>
          <p:spPr>
            <a:xfrm>
              <a:off x="2280561" y="1970322"/>
              <a:ext cx="4620986" cy="4620986"/>
            </a:xfrm>
            <a:prstGeom prst="donut">
              <a:avLst>
                <a:gd name="adj" fmla="val 11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B905BEC4-5829-8E42-B26D-4DD1A1B2ADD1}"/>
              </a:ext>
            </a:extLst>
          </p:cNvPr>
          <p:cNvSpPr txBox="1"/>
          <p:nvPr/>
        </p:nvSpPr>
        <p:spPr>
          <a:xfrm>
            <a:off x="5055696" y="4804405"/>
            <a:ext cx="1640853" cy="461665"/>
          </a:xfrm>
          <a:prstGeom prst="rect">
            <a:avLst/>
          </a:prstGeom>
          <a:noFill/>
        </p:spPr>
        <p:txBody>
          <a:bodyPr wrap="square" rtlCol="0">
            <a:spAutoFit/>
          </a:bodyPr>
          <a:lstStyle/>
          <a:p>
            <a:pPr algn="ctr"/>
            <a:r>
              <a:rPr lang="en-US" sz="2400" b="1" dirty="0">
                <a:solidFill>
                  <a:schemeClr val="accent5">
                    <a:lumMod val="50000"/>
                  </a:schemeClr>
                </a:solidFill>
                <a:latin typeface="British Council Sans" panose="020B0504020202020204" pitchFamily="34" charset="0"/>
                <a:cs typeface="British Council Sans" panose="020B0504020202020204" pitchFamily="34" charset="0"/>
              </a:rPr>
              <a:t>Hazard</a:t>
            </a:r>
          </a:p>
        </p:txBody>
      </p:sp>
      <p:sp>
        <p:nvSpPr>
          <p:cNvPr id="9" name="TextBox 8">
            <a:extLst>
              <a:ext uri="{FF2B5EF4-FFF2-40B4-BE49-F238E27FC236}">
                <a16:creationId xmlns:a16="http://schemas.microsoft.com/office/drawing/2014/main" id="{36DACDE8-49E0-B648-8334-3F29DF008255}"/>
              </a:ext>
            </a:extLst>
          </p:cNvPr>
          <p:cNvSpPr txBox="1"/>
          <p:nvPr/>
        </p:nvSpPr>
        <p:spPr>
          <a:xfrm>
            <a:off x="8631619" y="4804405"/>
            <a:ext cx="2422829" cy="461665"/>
          </a:xfrm>
          <a:prstGeom prst="rect">
            <a:avLst/>
          </a:prstGeom>
          <a:noFill/>
        </p:spPr>
        <p:txBody>
          <a:bodyPr wrap="square" rtlCol="0">
            <a:spAutoFit/>
          </a:bodyPr>
          <a:lstStyle/>
          <a:p>
            <a:pPr algn="ctr"/>
            <a:r>
              <a:rPr lang="en-US" sz="2400" b="1" dirty="0">
                <a:solidFill>
                  <a:schemeClr val="accent5">
                    <a:lumMod val="50000"/>
                  </a:schemeClr>
                </a:solidFill>
                <a:latin typeface="British Council Sans" panose="020B0504020202020204" pitchFamily="34" charset="0"/>
                <a:cs typeface="British Council Sans" panose="020B0504020202020204" pitchFamily="34" charset="0"/>
              </a:rPr>
              <a:t>Vulnerability</a:t>
            </a:r>
          </a:p>
        </p:txBody>
      </p:sp>
      <p:sp>
        <p:nvSpPr>
          <p:cNvPr id="10" name="TextBox 9">
            <a:extLst>
              <a:ext uri="{FF2B5EF4-FFF2-40B4-BE49-F238E27FC236}">
                <a16:creationId xmlns:a16="http://schemas.microsoft.com/office/drawing/2014/main" id="{419B2035-333C-9245-A1BD-379E24564665}"/>
              </a:ext>
            </a:extLst>
          </p:cNvPr>
          <p:cNvSpPr txBox="1"/>
          <p:nvPr/>
        </p:nvSpPr>
        <p:spPr>
          <a:xfrm>
            <a:off x="6851220" y="1012495"/>
            <a:ext cx="1948986" cy="461665"/>
          </a:xfrm>
          <a:prstGeom prst="rect">
            <a:avLst/>
          </a:prstGeom>
          <a:noFill/>
        </p:spPr>
        <p:txBody>
          <a:bodyPr wrap="square" rtlCol="0">
            <a:spAutoFit/>
          </a:bodyPr>
          <a:lstStyle/>
          <a:p>
            <a:pPr algn="ctr"/>
            <a:r>
              <a:rPr lang="en-US" sz="2400" b="1" dirty="0">
                <a:solidFill>
                  <a:schemeClr val="accent5">
                    <a:lumMod val="50000"/>
                  </a:schemeClr>
                </a:solidFill>
                <a:latin typeface="British Council Sans" panose="020B0504020202020204" pitchFamily="34" charset="0"/>
                <a:cs typeface="British Council Sans" panose="020B0504020202020204" pitchFamily="34" charset="0"/>
              </a:rPr>
              <a:t>Exposure</a:t>
            </a:r>
          </a:p>
        </p:txBody>
      </p:sp>
      <p:sp>
        <p:nvSpPr>
          <p:cNvPr id="11" name="TextBox 10">
            <a:extLst>
              <a:ext uri="{FF2B5EF4-FFF2-40B4-BE49-F238E27FC236}">
                <a16:creationId xmlns:a16="http://schemas.microsoft.com/office/drawing/2014/main" id="{847A775D-8EE2-F548-AA63-AE041B212702}"/>
              </a:ext>
            </a:extLst>
          </p:cNvPr>
          <p:cNvSpPr txBox="1"/>
          <p:nvPr/>
        </p:nvSpPr>
        <p:spPr>
          <a:xfrm>
            <a:off x="7007428" y="2876933"/>
            <a:ext cx="1590928" cy="830997"/>
          </a:xfrm>
          <a:prstGeom prst="rect">
            <a:avLst/>
          </a:prstGeom>
          <a:noFill/>
        </p:spPr>
        <p:txBody>
          <a:bodyPr wrap="square" rtlCol="0">
            <a:spAutoFit/>
          </a:bodyPr>
          <a:lstStyle/>
          <a:p>
            <a:pPr algn="ctr"/>
            <a:r>
              <a:rPr lang="en-US" sz="2400" b="1" dirty="0">
                <a:solidFill>
                  <a:srgbClr val="1B1E58"/>
                </a:solidFill>
                <a:latin typeface="British Council Sans" panose="020B0504020202020204" pitchFamily="34" charset="0"/>
                <a:cs typeface="British Council Sans" panose="020B0504020202020204" pitchFamily="34" charset="0"/>
              </a:rPr>
              <a:t>Risk </a:t>
            </a:r>
            <a:br>
              <a:rPr lang="en-US" sz="2400" b="1" dirty="0">
                <a:solidFill>
                  <a:srgbClr val="1B1E58"/>
                </a:solidFill>
                <a:latin typeface="British Council Sans" panose="020B0504020202020204" pitchFamily="34" charset="0"/>
                <a:cs typeface="British Council Sans" panose="020B0504020202020204" pitchFamily="34" charset="0"/>
              </a:rPr>
            </a:br>
            <a:r>
              <a:rPr lang="en-US" sz="2400" b="1" dirty="0">
                <a:solidFill>
                  <a:srgbClr val="1B1E58"/>
                </a:solidFill>
                <a:latin typeface="British Council Sans" panose="020B0504020202020204" pitchFamily="34" charset="0"/>
                <a:cs typeface="British Council Sans" panose="020B0504020202020204" pitchFamily="34" charset="0"/>
              </a:rPr>
              <a:t>of harm</a:t>
            </a:r>
          </a:p>
        </p:txBody>
      </p:sp>
      <p:sp>
        <p:nvSpPr>
          <p:cNvPr id="2" name="TextBox 1">
            <a:extLst>
              <a:ext uri="{FF2B5EF4-FFF2-40B4-BE49-F238E27FC236}">
                <a16:creationId xmlns:a16="http://schemas.microsoft.com/office/drawing/2014/main" id="{0C78DAB9-31EE-644F-B5AB-0F9F3A6B720F}"/>
              </a:ext>
            </a:extLst>
          </p:cNvPr>
          <p:cNvSpPr txBox="1"/>
          <p:nvPr/>
        </p:nvSpPr>
        <p:spPr>
          <a:xfrm>
            <a:off x="540000" y="540000"/>
            <a:ext cx="3440821" cy="430887"/>
          </a:xfrm>
          <a:prstGeom prst="rect">
            <a:avLst/>
          </a:prstGeom>
          <a:noFill/>
        </p:spPr>
        <p:txBody>
          <a:bodyPr wrap="square" lIns="0" tIns="0" rIns="0" bIns="0" rtlCol="0">
            <a:spAutoFit/>
          </a:bodyPr>
          <a:lstStyle/>
          <a:p>
            <a:r>
              <a:rPr lang="en-US" sz="2800" b="1" dirty="0">
                <a:solidFill>
                  <a:schemeClr val="bg1"/>
                </a:solidFill>
                <a:latin typeface="British Council Sans" panose="020B0504020202020204" pitchFamily="34" charset="0"/>
                <a:cs typeface="British Council Sans" panose="020B0504020202020204" pitchFamily="34" charset="0"/>
              </a:rPr>
              <a:t>Risk of harm</a:t>
            </a:r>
          </a:p>
        </p:txBody>
      </p:sp>
    </p:spTree>
    <p:extLst>
      <p:ext uri="{BB962C8B-B14F-4D97-AF65-F5344CB8AC3E}">
        <p14:creationId xmlns:p14="http://schemas.microsoft.com/office/powerpoint/2010/main" val="219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85D97F-59BB-254A-8154-B2A2AFDAEBFE}"/>
              </a:ext>
            </a:extLst>
          </p:cNvPr>
          <p:cNvPicPr>
            <a:picLocks noChangeAspect="1"/>
          </p:cNvPicPr>
          <p:nvPr/>
        </p:nvPicPr>
        <p:blipFill>
          <a:blip r:embed="rId3">
            <a:alphaModFix amt="55000"/>
          </a:blip>
          <a:stretch>
            <a:fillRect/>
          </a:stretch>
        </p:blipFill>
        <p:spPr>
          <a:xfrm>
            <a:off x="3635579" y="540000"/>
            <a:ext cx="8016421" cy="5927912"/>
          </a:xfrm>
          <a:prstGeom prst="rect">
            <a:avLst/>
          </a:prstGeom>
        </p:spPr>
      </p:pic>
      <p:sp>
        <p:nvSpPr>
          <p:cNvPr id="7" name="TextBox 6">
            <a:extLst>
              <a:ext uri="{FF2B5EF4-FFF2-40B4-BE49-F238E27FC236}">
                <a16:creationId xmlns:a16="http://schemas.microsoft.com/office/drawing/2014/main" id="{AFFB169D-AABE-7B45-9597-DB9188D11BE3}"/>
              </a:ext>
            </a:extLst>
          </p:cNvPr>
          <p:cNvSpPr txBox="1"/>
          <p:nvPr/>
        </p:nvSpPr>
        <p:spPr>
          <a:xfrm>
            <a:off x="540000" y="540000"/>
            <a:ext cx="2743200" cy="6032421"/>
          </a:xfrm>
          <a:prstGeom prst="rect">
            <a:avLst/>
          </a:prstGeom>
          <a:noFill/>
        </p:spPr>
        <p:txBody>
          <a:bodyPr wrap="square" lIns="0" tIns="0" rIns="0" bIns="0" rtlCol="0">
            <a:spAutoFit/>
          </a:bodyPr>
          <a:lstStyle/>
          <a:p>
            <a:r>
              <a:rPr lang="en-GB" sz="2800" b="1" dirty="0">
                <a:solidFill>
                  <a:srgbClr val="1B1E58"/>
                </a:solidFill>
                <a:latin typeface="British Council Sans" panose="020B0504020202020204" pitchFamily="34" charset="0"/>
                <a:cs typeface="British Council Sans" panose="020B0504020202020204" pitchFamily="34" charset="0"/>
              </a:rPr>
              <a:t>The Children’s Climate Risk Index</a:t>
            </a:r>
          </a:p>
          <a:p>
            <a:endParaRPr lang="en-GB" b="1" dirty="0"/>
          </a:p>
          <a:p>
            <a:r>
              <a:rPr lang="en-GB" sz="1900" dirty="0">
                <a:latin typeface="British Council Sans" panose="020B0504020202020204" pitchFamily="34" charset="0"/>
                <a:cs typeface="British Council Sans" panose="020B0504020202020204" pitchFamily="34" charset="0"/>
              </a:rPr>
              <a:t>The darker the colour, the higher the risk of children being affected by climate change.</a:t>
            </a:r>
          </a:p>
          <a:p>
            <a:endParaRPr lang="en-GB" sz="1600" dirty="0">
              <a:latin typeface="British Council Sans" panose="020B0504020202020204" pitchFamily="34" charset="0"/>
              <a:cs typeface="British Council Sans" panose="020B0504020202020204" pitchFamily="34" charset="0"/>
            </a:endParaRPr>
          </a:p>
          <a:p>
            <a:r>
              <a:rPr lang="en-GB" sz="1600" dirty="0">
                <a:latin typeface="British Council Sans" panose="020B0504020202020204" pitchFamily="34" charset="0"/>
                <a:cs typeface="British Council Sans" panose="020B0504020202020204" pitchFamily="34" charset="0"/>
                <a:hlinkClick r:id="rId4"/>
              </a:rPr>
              <a:t>Link to interactive map</a:t>
            </a:r>
            <a:endParaRPr lang="en-GB" sz="1600" dirty="0">
              <a:latin typeface="British Council Sans" panose="020B0504020202020204" pitchFamily="34" charset="0"/>
              <a:cs typeface="British Council Sans" panose="020B0504020202020204" pitchFamily="34" charset="0"/>
            </a:endParaRPr>
          </a:p>
          <a:p>
            <a:endParaRPr lang="en-GB" sz="1600" dirty="0">
              <a:latin typeface="British Council Sans" panose="020B0504020202020204" pitchFamily="34" charset="0"/>
              <a:cs typeface="British Council Sans" panose="020B0504020202020204" pitchFamily="34" charset="0"/>
            </a:endParaRPr>
          </a:p>
          <a:p>
            <a:pPr marL="285750" indent="-285750">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What patterns do you notice?</a:t>
            </a:r>
          </a:p>
          <a:p>
            <a:pPr marL="285750" indent="-285750">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Which parts of the world are most at risk?</a:t>
            </a:r>
          </a:p>
          <a:p>
            <a:pPr marL="285750" indent="-285750">
              <a:spcAft>
                <a:spcPts val="600"/>
              </a:spcAft>
              <a:buClr>
                <a:srgbClr val="008B75"/>
              </a:buClr>
              <a:buSzPct val="80000"/>
              <a:buFont typeface="Wingdings" pitchFamily="2" charset="2"/>
              <a:buChar char="§"/>
            </a:pPr>
            <a:r>
              <a:rPr lang="en-GB" sz="1900" dirty="0">
                <a:latin typeface="British Council Sans" panose="020B0504020202020204" pitchFamily="34" charset="0"/>
                <a:cs typeface="British Council Sans" panose="020B0504020202020204" pitchFamily="34" charset="0"/>
              </a:rPr>
              <a:t>What is the situation like for your country?</a:t>
            </a:r>
          </a:p>
          <a:p>
            <a:endParaRPr lang="en-US" dirty="0"/>
          </a:p>
        </p:txBody>
      </p:sp>
    </p:spTree>
    <p:extLst>
      <p:ext uri="{BB962C8B-B14F-4D97-AF65-F5344CB8AC3E}">
        <p14:creationId xmlns:p14="http://schemas.microsoft.com/office/powerpoint/2010/main" val="113664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8A380F-B814-7746-886B-81F1A165413C}"/>
              </a:ext>
            </a:extLst>
          </p:cNvPr>
          <p:cNvSpPr/>
          <p:nvPr/>
        </p:nvSpPr>
        <p:spPr>
          <a:xfrm>
            <a:off x="-123986" y="0"/>
            <a:ext cx="12315986"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2D1331-2DE8-A146-90D1-1819BBF53389}"/>
              </a:ext>
            </a:extLst>
          </p:cNvPr>
          <p:cNvSpPr txBox="1"/>
          <p:nvPr/>
        </p:nvSpPr>
        <p:spPr>
          <a:xfrm>
            <a:off x="1971040" y="1462006"/>
            <a:ext cx="8249920" cy="1938992"/>
          </a:xfrm>
          <a:prstGeom prst="rect">
            <a:avLst/>
          </a:prstGeom>
          <a:noFill/>
        </p:spPr>
        <p:txBody>
          <a:bodyPr wrap="square" rtlCol="0">
            <a:spAutoFit/>
          </a:bodyPr>
          <a:lstStyle/>
          <a:p>
            <a:pPr algn="ctr">
              <a:spcAft>
                <a:spcPts val="1200"/>
              </a:spcAft>
            </a:pPr>
            <a:r>
              <a:rPr lang="en-US" sz="4000" b="1" dirty="0">
                <a:solidFill>
                  <a:schemeClr val="bg1"/>
                </a:solidFill>
                <a:latin typeface="British Council Sans" panose="020B0504020202020204" pitchFamily="34" charset="0"/>
                <a:cs typeface="British Council Sans" panose="020B0504020202020204" pitchFamily="34" charset="0"/>
              </a:rPr>
              <a:t>How to save our planet </a:t>
            </a:r>
          </a:p>
          <a:p>
            <a:pPr algn="ctr">
              <a:spcAft>
                <a:spcPts val="1200"/>
              </a:spcAft>
            </a:pPr>
            <a:r>
              <a:rPr lang="en-GB" sz="3600" b="1" u="sng" dirty="0">
                <a:solidFill>
                  <a:srgbClr val="5EB45E"/>
                </a:solidFill>
                <a:latin typeface="British Council Sans" panose="020B0504020202020204" pitchFamily="34" charset="0"/>
                <a:cs typeface="British Council Sans" panose="020B0504020202020204" pitchFamily="34" charset="0"/>
                <a:hlinkClick r:id="rId3">
                  <a:extLst>
                    <a:ext uri="{A12FA001-AC4F-418D-AE19-62706E023703}">
                      <ahyp:hlinkClr xmlns:ahyp="http://schemas.microsoft.com/office/drawing/2018/hyperlinkcolor" val="tx"/>
                    </a:ext>
                  </a:extLst>
                </a:hlinkClick>
              </a:rPr>
              <a:t>https://www.ourplanet.com/en/</a:t>
            </a:r>
            <a:r>
              <a:rPr lang="en-GB" sz="3600" b="1" dirty="0">
                <a:solidFill>
                  <a:srgbClr val="5EB45E"/>
                </a:solidFill>
                <a:latin typeface="British Council Sans" panose="020B0504020202020204" pitchFamily="34" charset="0"/>
                <a:cs typeface="British Council Sans" panose="020B0504020202020204" pitchFamily="34" charset="0"/>
              </a:rPr>
              <a:t> </a:t>
            </a:r>
          </a:p>
          <a:p>
            <a:pPr algn="ctr"/>
            <a:r>
              <a:rPr lang="en-GB" sz="2400" dirty="0">
                <a:solidFill>
                  <a:schemeClr val="bg1"/>
                </a:solidFill>
              </a:rPr>
              <a:t>(© WWF, Netflix and Silverback Films 8 mins 27 secs)</a:t>
            </a:r>
            <a:endParaRPr lang="en-US" sz="2400"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B52DEB92-0DAE-1640-BEDD-2279A3DBF3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0800" y="3716992"/>
            <a:ext cx="2946400" cy="2946400"/>
          </a:xfrm>
          <a:prstGeom prst="rect">
            <a:avLst/>
          </a:prstGeom>
        </p:spPr>
      </p:pic>
      <p:pic>
        <p:nvPicPr>
          <p:cNvPr id="9" name="Picture 8" descr="Icon&#10;&#10;Description automatically generated">
            <a:extLst>
              <a:ext uri="{FF2B5EF4-FFF2-40B4-BE49-F238E27FC236}">
                <a16:creationId xmlns:a16="http://schemas.microsoft.com/office/drawing/2014/main" id="{2D4B97BC-DC6D-DF44-A933-B26CDCDEA9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 y="4005628"/>
            <a:ext cx="2369127" cy="2369127"/>
          </a:xfrm>
          <a:prstGeom prst="rect">
            <a:avLst/>
          </a:prstGeom>
        </p:spPr>
      </p:pic>
    </p:spTree>
    <p:extLst>
      <p:ext uri="{BB962C8B-B14F-4D97-AF65-F5344CB8AC3E}">
        <p14:creationId xmlns:p14="http://schemas.microsoft.com/office/powerpoint/2010/main" val="422537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E1AB91-80AE-A341-8AE7-E0BD21C78C10}"/>
              </a:ext>
            </a:extLst>
          </p:cNvPr>
          <p:cNvSpPr/>
          <p:nvPr/>
        </p:nvSpPr>
        <p:spPr>
          <a:xfrm>
            <a:off x="-123987" y="0"/>
            <a:ext cx="4263725" cy="6858000"/>
          </a:xfrm>
          <a:prstGeom prst="rect">
            <a:avLst/>
          </a:prstGeom>
          <a:solidFill>
            <a:srgbClr val="1B1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F705DC1-BFA3-CB4B-A8E1-C6D17973EAA0}"/>
              </a:ext>
            </a:extLst>
          </p:cNvPr>
          <p:cNvGrpSpPr/>
          <p:nvPr/>
        </p:nvGrpSpPr>
        <p:grpSpPr>
          <a:xfrm>
            <a:off x="4493049" y="1133634"/>
            <a:ext cx="7422310" cy="4302890"/>
            <a:chOff x="0" y="170699"/>
            <a:chExt cx="12192000" cy="6687301"/>
          </a:xfrm>
        </p:grpSpPr>
        <p:pic>
          <p:nvPicPr>
            <p:cNvPr id="5" name="Picture 4">
              <a:extLst>
                <a:ext uri="{FF2B5EF4-FFF2-40B4-BE49-F238E27FC236}">
                  <a16:creationId xmlns:a16="http://schemas.microsoft.com/office/drawing/2014/main" id="{0A9192DD-5212-274A-8C93-796161CDD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0699"/>
              <a:ext cx="12192000" cy="6488906"/>
            </a:xfrm>
            <a:prstGeom prst="rect">
              <a:avLst/>
            </a:prstGeom>
          </p:spPr>
        </p:pic>
        <p:sp>
          <p:nvSpPr>
            <p:cNvPr id="6" name="TextBox 5">
              <a:extLst>
                <a:ext uri="{FF2B5EF4-FFF2-40B4-BE49-F238E27FC236}">
                  <a16:creationId xmlns:a16="http://schemas.microsoft.com/office/drawing/2014/main" id="{6218FF39-454C-404C-BEBE-AAB958263E12}"/>
                </a:ext>
              </a:extLst>
            </p:cNvPr>
            <p:cNvSpPr txBox="1"/>
            <p:nvPr/>
          </p:nvSpPr>
          <p:spPr>
            <a:xfrm>
              <a:off x="4300151" y="6488668"/>
              <a:ext cx="3904735" cy="369332"/>
            </a:xfrm>
            <a:prstGeom prst="rect">
              <a:avLst/>
            </a:prstGeom>
            <a:noFill/>
          </p:spPr>
          <p:txBody>
            <a:bodyPr wrap="square" rtlCol="0">
              <a:spAutoFit/>
            </a:bodyPr>
            <a:lstStyle/>
            <a:p>
              <a:r>
                <a:rPr lang="en-US" dirty="0">
                  <a:hlinkClick r:id="rId4"/>
                </a:rPr>
                <a:t>https://www.climateinteractive.org/</a:t>
              </a:r>
              <a:r>
                <a:rPr lang="en-US" dirty="0"/>
                <a:t> </a:t>
              </a:r>
            </a:p>
          </p:txBody>
        </p:sp>
      </p:grpSp>
      <p:sp>
        <p:nvSpPr>
          <p:cNvPr id="2" name="TextBox 1">
            <a:extLst>
              <a:ext uri="{FF2B5EF4-FFF2-40B4-BE49-F238E27FC236}">
                <a16:creationId xmlns:a16="http://schemas.microsoft.com/office/drawing/2014/main" id="{31AFDBD9-3B01-0B45-BD4E-F6DA8D2B582F}"/>
              </a:ext>
            </a:extLst>
          </p:cNvPr>
          <p:cNvSpPr txBox="1"/>
          <p:nvPr/>
        </p:nvSpPr>
        <p:spPr>
          <a:xfrm>
            <a:off x="540000" y="540000"/>
            <a:ext cx="3066800" cy="3754874"/>
          </a:xfrm>
          <a:prstGeom prst="rect">
            <a:avLst/>
          </a:prstGeom>
          <a:noFill/>
        </p:spPr>
        <p:txBody>
          <a:bodyPr wrap="square" lIns="0" tIns="0" rIns="0" bIns="0" rtlCol="0">
            <a:spAutoFit/>
          </a:bodyPr>
          <a:lstStyle/>
          <a:p>
            <a:pPr>
              <a:spcAft>
                <a:spcPts val="1200"/>
              </a:spcAft>
            </a:pPr>
            <a:r>
              <a:rPr lang="en-US" sz="3000" b="1" dirty="0">
                <a:solidFill>
                  <a:schemeClr val="bg1"/>
                </a:solidFill>
                <a:latin typeface="British Council Sans" panose="020B0504020202020204" pitchFamily="34" charset="0"/>
                <a:cs typeface="British Council Sans" panose="020B0504020202020204" pitchFamily="34" charset="0"/>
              </a:rPr>
              <a:t>Climate change solutions simulator </a:t>
            </a:r>
          </a:p>
          <a:p>
            <a:r>
              <a:rPr lang="en-US" dirty="0">
                <a:solidFill>
                  <a:schemeClr val="bg1"/>
                </a:solidFill>
                <a:latin typeface="British Council Sans" panose="020B0504020202020204" pitchFamily="34" charset="0"/>
                <a:cs typeface="British Council Sans" panose="020B0504020202020204" pitchFamily="34" charset="0"/>
              </a:rPr>
              <a:t>Click on the website link, go to ‘The EN-Roads simulator’, move the sliders and watch the effects on CO</a:t>
            </a:r>
            <a:r>
              <a:rPr lang="en-US" baseline="-25000" dirty="0">
                <a:solidFill>
                  <a:schemeClr val="bg1"/>
                </a:solidFill>
                <a:latin typeface="British Council Sans" panose="020B0504020202020204" pitchFamily="34" charset="0"/>
                <a:cs typeface="British Council Sans" panose="020B0504020202020204" pitchFamily="34" charset="0"/>
              </a:rPr>
              <a:t>2</a:t>
            </a:r>
            <a:r>
              <a:rPr lang="en-US" dirty="0">
                <a:solidFill>
                  <a:schemeClr val="bg1"/>
                </a:solidFill>
                <a:latin typeface="British Council Sans" panose="020B0504020202020204" pitchFamily="34" charset="0"/>
                <a:cs typeface="British Council Sans" panose="020B0504020202020204" pitchFamily="34" charset="0"/>
              </a:rPr>
              <a:t> emissions. Go to the ‘Help’ menu and select ‘Related Examples’ to understand the sliders better.</a:t>
            </a:r>
          </a:p>
        </p:txBody>
      </p:sp>
    </p:spTree>
    <p:extLst>
      <p:ext uri="{BB962C8B-B14F-4D97-AF65-F5344CB8AC3E}">
        <p14:creationId xmlns:p14="http://schemas.microsoft.com/office/powerpoint/2010/main" val="36134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5634</TotalTime>
  <Words>3514</Words>
  <Application>Microsoft Macintosh PowerPoint</Application>
  <PresentationFormat>Widescreen</PresentationFormat>
  <Paragraphs>360</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British Council Sans</vt:lpstr>
      <vt:lpstr>British Council Sans Headline</vt:lpstr>
      <vt:lpstr>British Council Sans Light</vt:lpstr>
      <vt:lpstr>Calibri</vt:lpstr>
      <vt:lpstr>Calibri Light</vt:lpstr>
      <vt:lpstr>NexusSans</vt:lpstr>
      <vt:lpstr>NexusSerif</vt:lpstr>
      <vt:lpstr>Wingdings</vt:lpstr>
      <vt:lpstr>Office Theme</vt:lpstr>
      <vt:lpstr>PowerPoint Presentation</vt:lpstr>
      <vt:lpstr>PowerPoint Presentation</vt:lpstr>
      <vt:lpstr>PowerPoint Presentation</vt:lpstr>
      <vt:lpstr>PowerPoint Presentation</vt:lpstr>
      <vt:lpstr>How has the climate changed near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Girls’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Unwin</dc:creator>
  <cp:lastModifiedBy>alex brighton</cp:lastModifiedBy>
  <cp:revision>186</cp:revision>
  <dcterms:created xsi:type="dcterms:W3CDTF">2021-11-29T22:30:44Z</dcterms:created>
  <dcterms:modified xsi:type="dcterms:W3CDTF">2022-10-30T12:15:56Z</dcterms:modified>
</cp:coreProperties>
</file>