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9" r:id="rId2"/>
    <p:sldMasterId id="2147483764" r:id="rId3"/>
    <p:sldMasterId id="2147483660" r:id="rId4"/>
    <p:sldMasterId id="2147483700" r:id="rId5"/>
    <p:sldMasterId id="2147483774" r:id="rId6"/>
  </p:sldMasterIdLst>
  <p:notesMasterIdLst>
    <p:notesMasterId r:id="rId14"/>
  </p:notesMasterIdLst>
  <p:handoutMasterIdLst>
    <p:handoutMasterId r:id="rId15"/>
  </p:handoutMasterIdLst>
  <p:sldIdLst>
    <p:sldId id="281" r:id="rId7"/>
    <p:sldId id="318" r:id="rId8"/>
    <p:sldId id="320" r:id="rId9"/>
    <p:sldId id="321" r:id="rId10"/>
    <p:sldId id="282" r:id="rId11"/>
    <p:sldId id="322" r:id="rId12"/>
    <p:sldId id="323" r:id="rId13"/>
  </p:sldIdLst>
  <p:sldSz cx="12192000" cy="6858000"/>
  <p:notesSz cx="6858000" cy="9144000"/>
  <p:embeddedFontLst>
    <p:embeddedFont>
      <p:font typeface="British Council Sans" panose="020B0504020202020204" pitchFamily="34" charset="0"/>
      <p:regular r:id="rId16"/>
      <p:bold r:id="rId17"/>
      <p:italic r:id="rId18"/>
      <p:boldItalic r:id="rId19"/>
    </p:embeddedFont>
    <p:embeddedFont>
      <p:font typeface="British Council Sans Headli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Royle" initials="GR" lastIdx="31" clrIdx="0">
    <p:extLst>
      <p:ext uri="{19B8F6BF-5375-455C-9EA6-DF929625EA0E}">
        <p15:presenceInfo xmlns:p15="http://schemas.microsoft.com/office/powerpoint/2012/main" userId="6f799235006a86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D7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" autoAdjust="0"/>
    <p:restoredTop sz="96291" autoAdjust="0"/>
  </p:normalViewPr>
  <p:slideViewPr>
    <p:cSldViewPr snapToGrid="0" snapToObjects="1">
      <p:cViewPr varScale="1">
        <p:scale>
          <a:sx n="114" d="100"/>
          <a:sy n="114" d="100"/>
        </p:scale>
        <p:origin x="84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34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46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5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8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ritish Council Logo">
            <a:extLst>
              <a:ext uri="{FF2B5EF4-FFF2-40B4-BE49-F238E27FC236}">
                <a16:creationId xmlns:a16="http://schemas.microsoft.com/office/drawing/2014/main" id="{5DDEF12C-7487-864E-958F-4B2E3D93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4" name="Panel">
            <a:extLst>
              <a:ext uri="{FF2B5EF4-FFF2-40B4-BE49-F238E27FC236}">
                <a16:creationId xmlns:a16="http://schemas.microsoft.com/office/drawing/2014/main" id="{F4130FF1-8DA2-484C-99ED-50EADA711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A8B16F5C-1990-5444-81F9-AE30E2BE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2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EAAB306B-B006-4940-8BF7-9CC62265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28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4234A940-4C75-E144-9D73-ECBDB9790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C7263AF6-F66F-8A43-91E3-1DDB4063D6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00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FD5C-5B3A-7441-A94E-B14A46E1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EAAB306B-B006-4940-8BF7-9CC62265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4000" y="1512000"/>
            <a:ext cx="5328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D1BB271A-9F31-F649-BD08-7CC789C266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335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ne">
            <a:extLst>
              <a:ext uri="{FF2B5EF4-FFF2-40B4-BE49-F238E27FC236}">
                <a16:creationId xmlns:a16="http://schemas.microsoft.com/office/drawing/2014/main" id="{B7F54996-ABD2-4A4E-8E97-DB0B15A4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id="{7A247B00-0529-3847-845D-6D62A637B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GB" sz="1200" b="1" smtClean="0">
                <a:solidFill>
                  <a:schemeClr val="tx2"/>
                </a:solidFill>
              </a:defRPr>
            </a:lvl1pPr>
          </a:lstStyle>
          <a:p>
            <a:pPr algn="r"/>
            <a:fld id="{A36854FA-307F-854E-96D4-DE585DB24BD3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99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1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835BB25-4B4D-2E43-9920-596829C6D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ext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69762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291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1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2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779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48995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4" name="Text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1671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05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ritish Council Logo">
            <a:extLst>
              <a:ext uri="{FF2B5EF4-FFF2-40B4-BE49-F238E27FC236}">
                <a16:creationId xmlns:a16="http://schemas.microsoft.com/office/drawing/2014/main" id="{A9B5034D-45F2-794C-B5B8-01E62BC3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nel">
            <a:extLst>
              <a:ext uri="{FF2B5EF4-FFF2-40B4-BE49-F238E27FC236}">
                <a16:creationId xmlns:a16="http://schemas.microsoft.com/office/drawing/2014/main" id="{B1770B00-226D-FC4E-82B2-FADF7906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10" name="British Council Logo">
            <a:extLst>
              <a:ext uri="{FF2B5EF4-FFF2-40B4-BE49-F238E27FC236}">
                <a16:creationId xmlns:a16="http://schemas.microsoft.com/office/drawing/2014/main" id="{B228E9DE-B6D7-D144-9B89-4C1ED3A47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2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nel">
            <a:extLst>
              <a:ext uri="{FF2B5EF4-FFF2-40B4-BE49-F238E27FC236}">
                <a16:creationId xmlns:a16="http://schemas.microsoft.com/office/drawing/2014/main" id="{FE798422-C397-674C-900B-C038451B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E41C586-C2C4-F543-85BF-E60883FCA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Prog/Dept/Subject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Dividing 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2708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nel">
            <a:extLst>
              <a:ext uri="{FF2B5EF4-FFF2-40B4-BE49-F238E27FC236}">
                <a16:creationId xmlns:a16="http://schemas.microsoft.com/office/drawing/2014/main" id="{4665FD8E-3E7D-E34E-8A07-72A8919E9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pic>
        <p:nvPicPr>
          <p:cNvPr id="9" name="British Council Logo">
            <a:extLst>
              <a:ext uri="{FF2B5EF4-FFF2-40B4-BE49-F238E27FC236}">
                <a16:creationId xmlns:a16="http://schemas.microsoft.com/office/drawing/2014/main" id="{5E41C586-C2C4-F543-85BF-E60883FCA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13712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DA6E12-F26C-C748-A08F-89BE3163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bg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bg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">
            <a:extLst>
              <a:ext uri="{FF2B5EF4-FFF2-40B4-BE49-F238E27FC236}">
                <a16:creationId xmlns:a16="http://schemas.microsoft.com/office/drawing/2014/main" id="{6BC31D06-11C4-444F-B6A7-634807167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4F27A-3199-F448-8B76-150597587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A9A5B-D97B-6A4B-A79C-659C18076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68701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4E985-E3A9-6440-B33F-DC74D7B7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e">
            <a:extLst>
              <a:ext uri="{FF2B5EF4-FFF2-40B4-BE49-F238E27FC236}">
                <a16:creationId xmlns:a16="http://schemas.microsoft.com/office/drawing/2014/main" id="{DD557C23-2C1E-6744-965A-EB94DA6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4E985-E3A9-6440-B33F-DC74D7B76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8000" y="6192000"/>
            <a:ext cx="6876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>
                <a:solidFill>
                  <a:schemeClr val="tx2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30353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90DA712-3D7F-4646-811F-DBEC6A5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"/>
          <p:cNvSpPr>
            <a:spLocks noGrp="1"/>
          </p:cNvSpPr>
          <p:nvPr>
            <p:ph type="ctrTitle"/>
          </p:nvPr>
        </p:nvSpPr>
        <p:spPr>
          <a:xfrm>
            <a:off x="648000" y="1895157"/>
            <a:ext cx="6876000" cy="1440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en-US" sz="4400" dirty="0">
                <a:solidFill>
                  <a:srgbClr val="002060"/>
                </a:solidFill>
                <a:latin typeface="+mj-lt"/>
              </a:rPr>
              <a:t>Gender Equality </a:t>
            </a:r>
            <a:br>
              <a:rPr lang="en-US" altLang="en-US" sz="4800" dirty="0">
                <a:solidFill>
                  <a:srgbClr val="7716BD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Programme"/>
          <p:cNvSpPr>
            <a:spLocks noGrp="1"/>
          </p:cNvSpPr>
          <p:nvPr>
            <p:ph type="subTitle" idx="1"/>
          </p:nvPr>
        </p:nvSpPr>
        <p:spPr>
          <a:xfrm>
            <a:off x="648000" y="1283157"/>
            <a:ext cx="6876000" cy="360000"/>
          </a:xfrm>
        </p:spPr>
        <p:txBody>
          <a:bodyPr/>
          <a:lstStyle/>
          <a:p>
            <a:r>
              <a:rPr lang="en-GB" dirty="0"/>
              <a:t>Schools Connect</a:t>
            </a: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665" y="3387015"/>
            <a:ext cx="6876000" cy="252000"/>
          </a:xfrm>
        </p:spPr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Gender equality through citizenship</a:t>
            </a:r>
          </a:p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05123-97F9-E147-8B76-9878301A0B9A}"/>
              </a:ext>
            </a:extLst>
          </p:cNvPr>
          <p:cNvCxnSpPr>
            <a:cxnSpLocks noChangeAspect="1"/>
          </p:cNvCxnSpPr>
          <p:nvPr/>
        </p:nvCxnSpPr>
        <p:spPr>
          <a:xfrm>
            <a:off x="647999" y="1796919"/>
            <a:ext cx="432000" cy="0"/>
          </a:xfrm>
          <a:prstGeom prst="line">
            <a:avLst/>
          </a:prstGeom>
          <a:ln w="412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DEC72E-E749-3A47-BD4B-864D21E5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939" y="1511300"/>
            <a:ext cx="9935749" cy="2159551"/>
          </a:xfrm>
        </p:spPr>
        <p:txBody>
          <a:bodyPr/>
          <a:lstStyle/>
          <a:p>
            <a:pPr lvl="2"/>
            <a:endParaRPr lang="en-GB" sz="1800" kern="0" dirty="0">
              <a:solidFill>
                <a:srgbClr val="28007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lvl="2"/>
            <a:endParaRPr lang="en-GB" kern="0" dirty="0">
              <a:solidFill>
                <a:srgbClr val="28007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lvl="2"/>
            <a:endParaRPr lang="en-GB" sz="1800" kern="0" dirty="0">
              <a:solidFill>
                <a:srgbClr val="280071"/>
              </a:solidFill>
              <a:ea typeface="Arial"/>
              <a:cs typeface="Arial" panose="020B0604020202020204" pitchFamily="34" charset="0"/>
              <a:sym typeface="Arial"/>
            </a:endParaRPr>
          </a:p>
          <a:p>
            <a:pPr lvl="2"/>
            <a:r>
              <a:rPr lang="en-GB" sz="1800" kern="0" dirty="0">
                <a:solidFill>
                  <a:srgbClr val="280071"/>
                </a:solidFill>
                <a:ea typeface="Arial"/>
                <a:cs typeface="Arial" panose="020B0604020202020204" pitchFamily="34" charset="0"/>
                <a:sym typeface="Arial"/>
              </a:rPr>
              <a:t>These slides have been produced to support the </a:t>
            </a:r>
            <a:r>
              <a:rPr lang="en-GB" sz="1800" b="1" kern="0" dirty="0">
                <a:solidFill>
                  <a:schemeClr val="tx2">
                    <a:lumMod val="90000"/>
                    <a:lumOff val="10000"/>
                  </a:schemeClr>
                </a:solidFill>
                <a:ea typeface="Arial"/>
                <a:cs typeface="Arial" panose="020B0604020202020204" pitchFamily="34" charset="0"/>
                <a:sym typeface="Arial"/>
              </a:rPr>
              <a:t>Gender Equality </a:t>
            </a:r>
            <a:r>
              <a:rPr lang="en-GB" sz="1800" kern="0" dirty="0">
                <a:solidFill>
                  <a:srgbClr val="280071"/>
                </a:solidFill>
                <a:ea typeface="Arial"/>
                <a:cs typeface="Arial" panose="020B0604020202020204" pitchFamily="34" charset="0"/>
                <a:sym typeface="Arial"/>
              </a:rPr>
              <a:t>learning unit. </a:t>
            </a:r>
          </a:p>
          <a:p>
            <a:pPr lvl="2"/>
            <a:r>
              <a:rPr lang="en-GB" sz="1800" kern="0" dirty="0">
                <a:solidFill>
                  <a:srgbClr val="280071"/>
                </a:solidFill>
                <a:ea typeface="Arial"/>
                <a:cs typeface="Arial" panose="020B0604020202020204" pitchFamily="34" charset="0"/>
                <a:sym typeface="Arial"/>
              </a:rPr>
              <a:t>They can only be used with the main resource, which includes full instructions on how to use them with your class and a partner school.</a:t>
            </a:r>
            <a:endParaRPr lang="en-US" sz="1800" dirty="0">
              <a:solidFill>
                <a:srgbClr val="280071"/>
              </a:solidFill>
              <a:cs typeface="Arial" panose="020B0604020202020204" pitchFamily="34" charset="0"/>
            </a:endParaRPr>
          </a:p>
          <a:p>
            <a:pPr lvl="2"/>
            <a:endParaRPr lang="en-GB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BCC227F-F838-3C48-8A3C-5E8212FA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688" y="6191250"/>
            <a:ext cx="503237" cy="180975"/>
          </a:xfrm>
        </p:spPr>
        <p:txBody>
          <a:bodyPr/>
          <a:lstStyle/>
          <a:p>
            <a:fld id="{A36854FA-307F-854E-96D4-DE585DB24BD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172278"/>
            <a:ext cx="10944000" cy="1123722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Lesson 5 </a:t>
            </a:r>
            <a:r>
              <a:rPr lang="en-US" altLang="en-US" sz="3200" b="1" dirty="0" err="1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Awra</a:t>
            </a:r>
            <a:r>
              <a:rPr lang="en-US" altLang="en-US" sz="32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Amba </a:t>
            </a:r>
            <a:br>
              <a:rPr lang="en-US" alt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B86-8D61-744C-8C38-3EE23DFB8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endParaRPr lang="pl-PL" dirty="0"/>
          </a:p>
          <a:p>
            <a:pPr lvl="2"/>
            <a:endParaRPr lang="pl-PL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CEBB9088-4919-444C-B266-2C30319A1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62B2C6B-2867-4805-A190-62B637B4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02" y="846000"/>
            <a:ext cx="7920000" cy="527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5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CB86-8D61-744C-8C38-3EE23DFB8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216" y="2339270"/>
            <a:ext cx="10218784" cy="1404730"/>
          </a:xfrm>
        </p:spPr>
        <p:txBody>
          <a:bodyPr/>
          <a:lstStyle/>
          <a:p>
            <a:pPr lvl="2"/>
            <a:r>
              <a:rPr lang="en-US" sz="4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The bigger picture – visual activity</a:t>
            </a:r>
            <a:endParaRPr lang="en-GB" sz="4000" dirty="0">
              <a:latin typeface="+mj-lt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DEF72B8-32ED-8843-A89B-C10924AEB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5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What do you see?</a:t>
            </a:r>
            <a:b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E6D-DDDD-C740-AE99-B8DE804A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49914D-0C9B-4A48-BF6F-17BBC47B0C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2077299" y="1493718"/>
            <a:ext cx="401870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6664E2-5893-4005-AF3B-E820E2DA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6772836" y="1493718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20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486000"/>
            <a:ext cx="10944000" cy="809999"/>
          </a:xfrm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What do you see?</a:t>
            </a:r>
            <a:b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E6D-DDDD-C740-AE99-B8DE804A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C05F5F-33D2-428E-AB75-96ADE672E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1400464" y="1519118"/>
            <a:ext cx="401870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CE012F3D-376F-455F-95F1-FF9B072AE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6772837" y="1481018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5EDDA9-181E-5340-8942-EE3B7CBC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What do you see?</a:t>
            </a:r>
            <a:br>
              <a:rPr lang="en-US" altLang="en-US" sz="3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</a:b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E6D-DDDD-C740-AE99-B8DE804A9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3C968C42-AA64-4D66-842A-0FF6B8ECC6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1505800" y="1321400"/>
            <a:ext cx="401870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4C83AB-E786-4E20-A1F3-D842E8F1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-101"/>
          <a:stretch>
            <a:fillRect/>
          </a:stretch>
        </p:blipFill>
        <p:spPr bwMode="auto">
          <a:xfrm>
            <a:off x="6667500" y="12960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6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4357E907-A73D-2447-A6B0-71ED7A03ADDB}"/>
    </a:ext>
  </a:extLst>
</a:theme>
</file>

<file path=ppt/theme/theme2.xml><?xml version="1.0" encoding="utf-8"?>
<a:theme xmlns:a="http://schemas.openxmlformats.org/drawingml/2006/main" name="Section - white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CDDE36DF-B020-DB4D-B2C6-ADDD972581D3}"/>
    </a:ext>
  </a:extLst>
</a:theme>
</file>

<file path=ppt/theme/theme3.xml><?xml version="1.0" encoding="utf-8"?>
<a:theme xmlns:a="http://schemas.openxmlformats.org/drawingml/2006/main" name="Muted">
  <a:themeElements>
    <a:clrScheme name="Pastel Blue Enhanced Contrast">
      <a:dk1>
        <a:srgbClr val="000000"/>
      </a:dk1>
      <a:lt1>
        <a:srgbClr val="F5FBFF"/>
      </a:lt1>
      <a:dk2>
        <a:srgbClr val="23085A"/>
      </a:dk2>
      <a:lt2>
        <a:srgbClr val="FFA0D7"/>
      </a:lt2>
      <a:accent1>
        <a:srgbClr val="035C67"/>
      </a:accent1>
      <a:accent2>
        <a:srgbClr val="7716BD"/>
      </a:accent2>
      <a:accent3>
        <a:srgbClr val="003B4A"/>
      </a:accent3>
      <a:accent4>
        <a:srgbClr val="920061"/>
      </a:accent4>
      <a:accent5>
        <a:srgbClr val="54565A"/>
      </a:accent5>
      <a:accent6>
        <a:srgbClr val="472029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0F7A7E75-8934-A14B-8961-A2586438B50C}"/>
    </a:ext>
  </a:extLst>
</a:theme>
</file>

<file path=ppt/theme/theme4.xml><?xml version="1.0" encoding="utf-8"?>
<a:theme xmlns:a="http://schemas.openxmlformats.org/drawingml/2006/main" name="British Council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1769EC6F-20D1-0744-A4CB-CB71C7FC8E0E}"/>
    </a:ext>
  </a:extLst>
</a:theme>
</file>

<file path=ppt/theme/theme5.xml><?xml version="1.0" encoding="utf-8"?>
<a:theme xmlns:a="http://schemas.openxmlformats.org/drawingml/2006/main" name="British Council blank">
  <a:themeElements>
    <a:clrScheme name="Global templates 2022 - pink">
      <a:dk1>
        <a:srgbClr val="000000"/>
      </a:dk1>
      <a:lt1>
        <a:srgbClr val="FFFFFF"/>
      </a:lt1>
      <a:dk2>
        <a:srgbClr val="230859"/>
      </a:dk2>
      <a:lt2>
        <a:srgbClr val="FFA0D7"/>
      </a:lt2>
      <a:accent1>
        <a:srgbClr val="FF00C8"/>
      </a:accent1>
      <a:accent2>
        <a:srgbClr val="00DCFF"/>
      </a:accent2>
      <a:accent3>
        <a:srgbClr val="B25EFF"/>
      </a:accent3>
      <a:accent4>
        <a:srgbClr val="FF8200"/>
      </a:accent4>
      <a:accent5>
        <a:srgbClr val="5DEB4B"/>
      </a:accent5>
      <a:accent6>
        <a:srgbClr val="EA0034"/>
      </a:accent6>
      <a:hlink>
        <a:srgbClr val="3344DD"/>
      </a:hlink>
      <a:folHlink>
        <a:srgbClr val="884488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1" id="{8AA8AE06-9625-D146-9098-4EA157977646}" vid="{0773DCA6-A4A0-D344-A46A-1803BF9CF8EC}"/>
    </a:ext>
  </a:extLst>
</a:theme>
</file>

<file path=ppt/theme/theme6.xml><?xml version="1.0" encoding="utf-8"?>
<a:theme xmlns:a="http://schemas.openxmlformats.org/drawingml/2006/main" name="1_British Council">
  <a:themeElements>
    <a:clrScheme name="Global templates 2022 - orange">
      <a:dk1>
        <a:srgbClr val="000000"/>
      </a:dk1>
      <a:lt1>
        <a:srgbClr val="FFFFFF"/>
      </a:lt1>
      <a:dk2>
        <a:srgbClr val="230859"/>
      </a:dk2>
      <a:lt2>
        <a:srgbClr val="FFC288"/>
      </a:lt2>
      <a:accent1>
        <a:srgbClr val="FF8200"/>
      </a:accent1>
      <a:accent2>
        <a:srgbClr val="FF00C8"/>
      </a:accent2>
      <a:accent3>
        <a:srgbClr val="00DCFF"/>
      </a:accent3>
      <a:accent4>
        <a:srgbClr val="B25EFF"/>
      </a:accent4>
      <a:accent5>
        <a:srgbClr val="5DEB4B"/>
      </a:accent5>
      <a:accent6>
        <a:srgbClr val="EE0034"/>
      </a:accent6>
      <a:hlink>
        <a:srgbClr val="3344DD"/>
      </a:hlink>
      <a:folHlink>
        <a:srgbClr val="FF4635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8" id="{6EE10A1B-42BC-0D41-917D-5747285FA689}" vid="{A89B1F0B-2FA3-3B4B-BECF-F9638DEBA6E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1342</TotalTime>
  <Words>90</Words>
  <Application>Microsoft Office PowerPoint</Application>
  <PresentationFormat>Widescreen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British Council Sans Headline</vt:lpstr>
      <vt:lpstr>British Council Sans</vt:lpstr>
      <vt:lpstr>Cover</vt:lpstr>
      <vt:lpstr>Section - white</vt:lpstr>
      <vt:lpstr>Muted</vt:lpstr>
      <vt:lpstr>British Council</vt:lpstr>
      <vt:lpstr>British Council blank</vt:lpstr>
      <vt:lpstr>1_British Council</vt:lpstr>
      <vt:lpstr>Gender Equality  </vt:lpstr>
      <vt:lpstr>PowerPoint Presentation</vt:lpstr>
      <vt:lpstr>Lesson 5 Awra Amba  </vt:lpstr>
      <vt:lpstr>PowerPoint Presentation</vt:lpstr>
      <vt:lpstr>What do you see? </vt:lpstr>
      <vt:lpstr>What do you see? </vt:lpstr>
      <vt:lpstr>What do you see?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over one or two lines</dc:title>
  <dc:subject/>
  <dc:creator>Drew de Soto</dc:creator>
  <cp:keywords/>
  <dc:description/>
  <cp:lastModifiedBy>Cairns, Pamela (Marketing and Communications)</cp:lastModifiedBy>
  <cp:revision>14</cp:revision>
  <cp:lastPrinted>2019-09-18T09:30:23Z</cp:lastPrinted>
  <dcterms:created xsi:type="dcterms:W3CDTF">2022-10-26T12:07:12Z</dcterms:created>
  <dcterms:modified xsi:type="dcterms:W3CDTF">2023-12-07T15:54:18Z</dcterms:modified>
  <cp:category/>
</cp:coreProperties>
</file>