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320" r:id="rId3"/>
    <p:sldId id="381" r:id="rId4"/>
    <p:sldId id="382"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21" r:id="rId20"/>
    <p:sldId id="339" r:id="rId21"/>
    <p:sldId id="340" r:id="rId22"/>
    <p:sldId id="341" r:id="rId23"/>
    <p:sldId id="342" r:id="rId24"/>
    <p:sldId id="343" r:id="rId25"/>
    <p:sldId id="344" r:id="rId26"/>
    <p:sldId id="384" r:id="rId27"/>
    <p:sldId id="319" r:id="rId28"/>
    <p:sldId id="385" r:id="rId29"/>
    <p:sldId id="336" r:id="rId30"/>
    <p:sldId id="386" r:id="rId31"/>
    <p:sldId id="337" r:id="rId32"/>
    <p:sldId id="387" r:id="rId33"/>
    <p:sldId id="338" r:id="rId34"/>
    <p:sldId id="406" r:id="rId35"/>
    <p:sldId id="407" r:id="rId36"/>
    <p:sldId id="408" r:id="rId37"/>
    <p:sldId id="409" r:id="rId38"/>
    <p:sldId id="410" r:id="rId39"/>
    <p:sldId id="411" r:id="rId40"/>
    <p:sldId id="413" r:id="rId41"/>
    <p:sldId id="412" r:id="rId42"/>
    <p:sldId id="414" r:id="rId43"/>
    <p:sldId id="373" r:id="rId44"/>
    <p:sldId id="374" r:id="rId45"/>
    <p:sldId id="375" r:id="rId46"/>
    <p:sldId id="376" r:id="rId47"/>
    <p:sldId id="377" r:id="rId48"/>
    <p:sldId id="378" r:id="rId49"/>
    <p:sldId id="379" r:id="rId50"/>
    <p:sldId id="380" r:id="rId51"/>
    <p:sldId id="346" r:id="rId52"/>
    <p:sldId id="388" r:id="rId53"/>
    <p:sldId id="347" r:id="rId54"/>
    <p:sldId id="348" r:id="rId55"/>
    <p:sldId id="349"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2B0E3"/>
    <a:srgbClr val="3B70B4"/>
    <a:srgbClr val="CC0000"/>
    <a:srgbClr val="FF6D6D"/>
    <a:srgbClr val="BDFFDB"/>
    <a:srgbClr val="7FE597"/>
    <a:srgbClr val="A3FFCD"/>
    <a:srgbClr val="F7F7F9"/>
    <a:srgbClr val="FF7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228" autoAdjust="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FFFC596-99A0-4AE9-9F45-F79664F7799B}" type="datetimeFigureOut">
              <a:rPr lang="en-GB" smtClean="0"/>
              <a:t>24/11/2020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9816C9A-ADCA-411B-9D09-C9FDA23F40D1}" type="slidenum">
              <a:rPr lang="en-GB" smtClean="0"/>
              <a:t>‹#›</a:t>
            </a:fld>
            <a:endParaRPr lang="en-GB"/>
          </a:p>
        </p:txBody>
      </p:sp>
    </p:spTree>
    <p:extLst>
      <p:ext uri="{BB962C8B-B14F-4D97-AF65-F5344CB8AC3E}">
        <p14:creationId xmlns:p14="http://schemas.microsoft.com/office/powerpoint/2010/main" val="1442468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A15FE4-2DA3-4A1A-A0EF-39A86AC5DCB8}" type="datetimeFigureOut">
              <a:rPr lang="en-GB" smtClean="0"/>
              <a:t>24/11/2020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CF78B4-EE72-4DE5-8F3E-4C9758B25DD9}" type="slidenum">
              <a:rPr lang="en-GB" smtClean="0"/>
              <a:t>‹#›</a:t>
            </a:fld>
            <a:endParaRPr lang="en-GB"/>
          </a:p>
        </p:txBody>
      </p:sp>
    </p:spTree>
    <p:extLst>
      <p:ext uri="{BB962C8B-B14F-4D97-AF65-F5344CB8AC3E}">
        <p14:creationId xmlns:p14="http://schemas.microsoft.com/office/powerpoint/2010/main" val="105881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XTBYMfZyr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windows2universe.org/teacher_resources/checkers_20march.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Ales </a:t>
            </a:r>
            <a:r>
              <a:rPr lang="en-US" dirty="0" err="1"/>
              <a:t>Krivec</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a:t>
            </a:fld>
            <a:endParaRPr lang="en-GB"/>
          </a:p>
        </p:txBody>
      </p:sp>
    </p:spTree>
    <p:extLst>
      <p:ext uri="{BB962C8B-B14F-4D97-AF65-F5344CB8AC3E}">
        <p14:creationId xmlns:p14="http://schemas.microsoft.com/office/powerpoint/2010/main" val="1016632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a:t>
            </a:r>
            <a:r>
              <a:rPr lang="en-US" baseline="0" dirty="0" err="1"/>
              <a:t>andrey_barsukov</a:t>
            </a:r>
            <a:r>
              <a:rPr lang="en-US" baseline="0" dirty="0"/>
              <a:t>, Pixabay; </a:t>
            </a:r>
            <a:r>
              <a:rPr lang="en-US" baseline="0" dirty="0" err="1"/>
              <a:t>Foto-Rabe</a:t>
            </a:r>
            <a:r>
              <a:rPr lang="en-US" baseline="0" dirty="0"/>
              <a:t>, Pixabay; </a:t>
            </a:r>
            <a:r>
              <a:rPr lang="en-US" baseline="0" dirty="0" err="1"/>
              <a:t>Tj</a:t>
            </a:r>
            <a:r>
              <a:rPr lang="en-US" baseline="0" dirty="0"/>
              <a:t> </a:t>
            </a:r>
            <a:r>
              <a:rPr lang="en-US" baseline="0" dirty="0" err="1"/>
              <a:t>Holowaychuk</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10</a:t>
            </a:fld>
            <a:endParaRPr lang="en-GB"/>
          </a:p>
        </p:txBody>
      </p:sp>
    </p:spTree>
    <p:extLst>
      <p:ext uri="{BB962C8B-B14F-4D97-AF65-F5344CB8AC3E}">
        <p14:creationId xmlns:p14="http://schemas.microsoft.com/office/powerpoint/2010/main" val="192522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baseline="0" dirty="0" err="1"/>
              <a:t>Willian</a:t>
            </a:r>
            <a:r>
              <a:rPr lang="en-US" baseline="0" dirty="0"/>
              <a:t> Justen de </a:t>
            </a:r>
            <a:r>
              <a:rPr lang="en-US" baseline="0" dirty="0" err="1"/>
              <a:t>Vasconcellos</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11</a:t>
            </a:fld>
            <a:endParaRPr lang="en-GB"/>
          </a:p>
        </p:txBody>
      </p:sp>
    </p:spTree>
    <p:extLst>
      <p:ext uri="{BB962C8B-B14F-4D97-AF65-F5344CB8AC3E}">
        <p14:creationId xmlns:p14="http://schemas.microsoft.com/office/powerpoint/2010/main" val="103521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Alan Wilson, Wikimedia Commons; Jonatan Pie, Unsplash; </a:t>
            </a:r>
            <a:r>
              <a:rPr lang="en-US" baseline="0" dirty="0" err="1"/>
              <a:t>Lysogeny</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12</a:t>
            </a:fld>
            <a:endParaRPr lang="en-GB"/>
          </a:p>
        </p:txBody>
      </p:sp>
    </p:spTree>
    <p:extLst>
      <p:ext uri="{BB962C8B-B14F-4D97-AF65-F5344CB8AC3E}">
        <p14:creationId xmlns:p14="http://schemas.microsoft.com/office/powerpoint/2010/main" val="102976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Ales </a:t>
            </a:r>
            <a:r>
              <a:rPr lang="en-US" baseline="0" dirty="0" err="1"/>
              <a:t>Krivec</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13</a:t>
            </a:fld>
            <a:endParaRPr lang="en-GB"/>
          </a:p>
        </p:txBody>
      </p:sp>
    </p:spTree>
    <p:extLst>
      <p:ext uri="{BB962C8B-B14F-4D97-AF65-F5344CB8AC3E}">
        <p14:creationId xmlns:p14="http://schemas.microsoft.com/office/powerpoint/2010/main" val="157944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Lieve </a:t>
            </a:r>
            <a:r>
              <a:rPr lang="en-US" baseline="0" dirty="0" err="1"/>
              <a:t>Ransijn</a:t>
            </a:r>
            <a:r>
              <a:rPr lang="en-US" baseline="0" dirty="0"/>
              <a:t>, Unsplash; Frida </a:t>
            </a:r>
            <a:r>
              <a:rPr lang="en-US" baseline="0" dirty="0" err="1"/>
              <a:t>Bredesen</a:t>
            </a:r>
            <a:r>
              <a:rPr lang="en-US" baseline="0" dirty="0"/>
              <a:t>, Unsplash; </a:t>
            </a:r>
            <a:r>
              <a:rPr lang="en-US" baseline="0" dirty="0" err="1"/>
              <a:t>Zdeneck</a:t>
            </a:r>
            <a:r>
              <a:rPr lang="en-US" baseline="0" dirty="0"/>
              <a:t> </a:t>
            </a:r>
            <a:r>
              <a:rPr lang="en-US" baseline="0" dirty="0" err="1"/>
              <a:t>Machacek</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14</a:t>
            </a:fld>
            <a:endParaRPr lang="en-GB"/>
          </a:p>
        </p:txBody>
      </p:sp>
    </p:spTree>
    <p:extLst>
      <p:ext uri="{BB962C8B-B14F-4D97-AF65-F5344CB8AC3E}">
        <p14:creationId xmlns:p14="http://schemas.microsoft.com/office/powerpoint/2010/main" val="241562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Rural Explorer,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15</a:t>
            </a:fld>
            <a:endParaRPr lang="en-GB"/>
          </a:p>
        </p:txBody>
      </p:sp>
    </p:spTree>
    <p:extLst>
      <p:ext uri="{BB962C8B-B14F-4D97-AF65-F5344CB8AC3E}">
        <p14:creationId xmlns:p14="http://schemas.microsoft.com/office/powerpoint/2010/main" val="152534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Gary </a:t>
            </a:r>
            <a:r>
              <a:rPr lang="en-US" baseline="0" dirty="0" err="1"/>
              <a:t>Bendig</a:t>
            </a:r>
            <a:r>
              <a:rPr lang="en-US" baseline="0" dirty="0"/>
              <a:t>, Unsplash; Shane Young, Unsplash; </a:t>
            </a:r>
            <a:r>
              <a:rPr lang="en-US" baseline="0" dirty="0" err="1"/>
              <a:t>Alexas_Fotos</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16</a:t>
            </a:fld>
            <a:endParaRPr lang="en-GB"/>
          </a:p>
        </p:txBody>
      </p:sp>
    </p:spTree>
    <p:extLst>
      <p:ext uri="{BB962C8B-B14F-4D97-AF65-F5344CB8AC3E}">
        <p14:creationId xmlns:p14="http://schemas.microsoft.com/office/powerpoint/2010/main" val="94118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Geoff Oxford, Wikimedia Commons; 3342, Pixabay; How Come Why Not, Wikimedia Commons; Henrik Ishihara, Wikimedia Commons</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17</a:t>
            </a:fld>
            <a:endParaRPr lang="en-GB"/>
          </a:p>
        </p:txBody>
      </p:sp>
    </p:spTree>
    <p:extLst>
      <p:ext uri="{BB962C8B-B14F-4D97-AF65-F5344CB8AC3E}">
        <p14:creationId xmlns:p14="http://schemas.microsoft.com/office/powerpoint/2010/main" val="108593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tony241969, Wikimedia Commons; Nicholas </a:t>
            </a:r>
            <a:r>
              <a:rPr lang="en-US" baseline="0" dirty="0" err="1"/>
              <a:t>Marechal</a:t>
            </a:r>
            <a:r>
              <a:rPr lang="en-US" baseline="0" dirty="0"/>
              <a:t>, Wikimedia Commons; Smith609, Wikimedia Commons; Julius Bien , Wikimedia Commons.</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18</a:t>
            </a:fld>
            <a:endParaRPr lang="en-GB"/>
          </a:p>
        </p:txBody>
      </p:sp>
    </p:spTree>
    <p:extLst>
      <p:ext uri="{BB962C8B-B14F-4D97-AF65-F5344CB8AC3E}">
        <p14:creationId xmlns:p14="http://schemas.microsoft.com/office/powerpoint/2010/main" val="409230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19</a:t>
            </a:fld>
            <a:endParaRPr lang="en-GB"/>
          </a:p>
        </p:txBody>
      </p:sp>
    </p:spTree>
    <p:extLst>
      <p:ext uri="{BB962C8B-B14F-4D97-AF65-F5344CB8AC3E}">
        <p14:creationId xmlns:p14="http://schemas.microsoft.com/office/powerpoint/2010/main" val="222717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a:t>
            </a:fld>
            <a:endParaRPr lang="en-GB"/>
          </a:p>
        </p:txBody>
      </p:sp>
    </p:spTree>
    <p:extLst>
      <p:ext uri="{BB962C8B-B14F-4D97-AF65-F5344CB8AC3E}">
        <p14:creationId xmlns:p14="http://schemas.microsoft.com/office/powerpoint/2010/main" val="350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Bjorn</a:t>
            </a:r>
            <a:r>
              <a:rPr lang="en-US" baseline="0" dirty="0"/>
              <a:t> Christian </a:t>
            </a:r>
            <a:r>
              <a:rPr lang="en-US" baseline="0" dirty="0" err="1"/>
              <a:t>Torrissen</a:t>
            </a:r>
            <a:r>
              <a:rPr lang="en-US" baseline="0" dirty="0"/>
              <a:t>, Wikimedia Commons</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20</a:t>
            </a:fld>
            <a:endParaRPr lang="en-GB"/>
          </a:p>
        </p:txBody>
      </p:sp>
    </p:spTree>
    <p:extLst>
      <p:ext uri="{BB962C8B-B14F-4D97-AF65-F5344CB8AC3E}">
        <p14:creationId xmlns:p14="http://schemas.microsoft.com/office/powerpoint/2010/main" val="2641606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Nick van den Berg,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21</a:t>
            </a:fld>
            <a:endParaRPr lang="en-GB"/>
          </a:p>
        </p:txBody>
      </p:sp>
    </p:spTree>
    <p:extLst>
      <p:ext uri="{BB962C8B-B14F-4D97-AF65-F5344CB8AC3E}">
        <p14:creationId xmlns:p14="http://schemas.microsoft.com/office/powerpoint/2010/main" val="3552486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Keith Hardy,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22</a:t>
            </a:fld>
            <a:endParaRPr lang="en-GB"/>
          </a:p>
        </p:txBody>
      </p:sp>
    </p:spTree>
    <p:extLst>
      <p:ext uri="{BB962C8B-B14F-4D97-AF65-F5344CB8AC3E}">
        <p14:creationId xmlns:p14="http://schemas.microsoft.com/office/powerpoint/2010/main" val="2386373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baseline="0" dirty="0" err="1"/>
              <a:t>Willian</a:t>
            </a:r>
            <a:r>
              <a:rPr lang="en-US" baseline="0" dirty="0"/>
              <a:t> Justen de </a:t>
            </a:r>
            <a:r>
              <a:rPr lang="en-US" baseline="0" dirty="0" err="1"/>
              <a:t>Vasconcellos</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23</a:t>
            </a:fld>
            <a:endParaRPr lang="en-GB"/>
          </a:p>
        </p:txBody>
      </p:sp>
    </p:spTree>
    <p:extLst>
      <p:ext uri="{BB962C8B-B14F-4D97-AF65-F5344CB8AC3E}">
        <p14:creationId xmlns:p14="http://schemas.microsoft.com/office/powerpoint/2010/main" val="1054254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Ales </a:t>
            </a:r>
            <a:r>
              <a:rPr lang="en-US" baseline="0" dirty="0" err="1"/>
              <a:t>Krivec</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24</a:t>
            </a:fld>
            <a:endParaRPr lang="en-GB"/>
          </a:p>
        </p:txBody>
      </p:sp>
    </p:spTree>
    <p:extLst>
      <p:ext uri="{BB962C8B-B14F-4D97-AF65-F5344CB8AC3E}">
        <p14:creationId xmlns:p14="http://schemas.microsoft.com/office/powerpoint/2010/main" val="215541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Rural Explorer,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25</a:t>
            </a:fld>
            <a:endParaRPr lang="en-GB"/>
          </a:p>
        </p:txBody>
      </p:sp>
    </p:spTree>
    <p:extLst>
      <p:ext uri="{BB962C8B-B14F-4D97-AF65-F5344CB8AC3E}">
        <p14:creationId xmlns:p14="http://schemas.microsoft.com/office/powerpoint/2010/main" val="261403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r>
              <a:rPr lang="en-US" baseline="0" dirty="0" err="1"/>
              <a:t>LubosHouska</a:t>
            </a:r>
            <a:r>
              <a:rPr lang="en-US" baseline="0" dirty="0"/>
              <a:t>, Pixabay; </a:t>
            </a:r>
            <a:r>
              <a:rPr lang="en-US" baseline="0" dirty="0" err="1"/>
              <a:t>Ekamelev</a:t>
            </a:r>
            <a:r>
              <a:rPr lang="en-US" baseline="0" dirty="0"/>
              <a:t>, Pixabay; Krzysztof </a:t>
            </a:r>
            <a:r>
              <a:rPr lang="en-US" baseline="0" dirty="0" err="1"/>
              <a:t>Niewolny</a:t>
            </a:r>
            <a:r>
              <a:rPr lang="en-US" baseline="0" dirty="0"/>
              <a:t>, Unsplash; Juan Pablo </a:t>
            </a:r>
            <a:r>
              <a:rPr lang="en-US" baseline="0" dirty="0" err="1"/>
              <a:t>Mascanfroni</a:t>
            </a:r>
            <a:r>
              <a:rPr lang="en-US" baseline="0" dirty="0"/>
              <a:t>, Unsplash; Clement </a:t>
            </a:r>
            <a:r>
              <a:rPr lang="en-US" baseline="0" dirty="0" err="1"/>
              <a:t>Falize</a:t>
            </a:r>
            <a:r>
              <a:rPr lang="en-US" baseline="0" dirty="0"/>
              <a:t>, Unsplash.</a:t>
            </a:r>
          </a:p>
          <a:p>
            <a:r>
              <a:rPr lang="en-US" baseline="0" dirty="0"/>
              <a:t>Images bottom row: </a:t>
            </a:r>
            <a:r>
              <a:rPr lang="en-US" baseline="0" dirty="0" err="1"/>
              <a:t>Ghedogohedo</a:t>
            </a:r>
            <a:r>
              <a:rPr lang="en-US" baseline="0" dirty="0"/>
              <a:t>, Wikipedia.</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26</a:t>
            </a:fld>
            <a:endParaRPr lang="en-GB"/>
          </a:p>
        </p:txBody>
      </p:sp>
    </p:spTree>
    <p:extLst>
      <p:ext uri="{BB962C8B-B14F-4D97-AF65-F5344CB8AC3E}">
        <p14:creationId xmlns:p14="http://schemas.microsoft.com/office/powerpoint/2010/main" val="184371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Free-Photos, Pixabay; paulbr75,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27</a:t>
            </a:fld>
            <a:endParaRPr lang="en-GB"/>
          </a:p>
        </p:txBody>
      </p:sp>
    </p:spTree>
    <p:extLst>
      <p:ext uri="{BB962C8B-B14F-4D97-AF65-F5344CB8AC3E}">
        <p14:creationId xmlns:p14="http://schemas.microsoft.com/office/powerpoint/2010/main" val="2687412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top row</a:t>
            </a:r>
            <a:r>
              <a:rPr lang="en-US" baseline="0" dirty="0"/>
              <a:t> (clockwise from top left): David Wilson, Wikimedia Commons; Christina </a:t>
            </a:r>
            <a:r>
              <a:rPr lang="en-US" baseline="0" dirty="0" err="1"/>
              <a:t>Sarich</a:t>
            </a:r>
            <a:r>
              <a:rPr lang="en-US" baseline="0" dirty="0"/>
              <a:t>, </a:t>
            </a:r>
            <a:r>
              <a:rPr lang="en-US" baseline="0" dirty="0" err="1"/>
              <a:t>Safedenza</a:t>
            </a:r>
            <a:r>
              <a:rPr lang="en-US" baseline="0" dirty="0"/>
              <a:t>; LGAM, </a:t>
            </a:r>
            <a:r>
              <a:rPr lang="en-US" baseline="0" dirty="0" err="1"/>
              <a:t>Wikidot</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28</a:t>
            </a:fld>
            <a:endParaRPr lang="en-GB"/>
          </a:p>
        </p:txBody>
      </p:sp>
    </p:spTree>
    <p:extLst>
      <p:ext uri="{BB962C8B-B14F-4D97-AF65-F5344CB8AC3E}">
        <p14:creationId xmlns:p14="http://schemas.microsoft.com/office/powerpoint/2010/main" val="1901554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Nel_Botha</a:t>
            </a:r>
            <a:r>
              <a:rPr lang="en-US" dirty="0"/>
              <a:t>-NZ,</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29</a:t>
            </a:fld>
            <a:endParaRPr lang="en-GB"/>
          </a:p>
        </p:txBody>
      </p:sp>
    </p:spTree>
    <p:extLst>
      <p:ext uri="{BB962C8B-B14F-4D97-AF65-F5344CB8AC3E}">
        <p14:creationId xmlns:p14="http://schemas.microsoft.com/office/powerpoint/2010/main" val="274731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a:t>
            </a:r>
            <a:r>
              <a:rPr lang="en-US" baseline="0" dirty="0"/>
              <a:t> video Link: </a:t>
            </a:r>
            <a:r>
              <a:rPr lang="en-GB" dirty="0">
                <a:hlinkClick r:id="rId3"/>
              </a:rPr>
              <a:t>https://www.youtube.com/watch?v=0XTBYMfZyrM</a:t>
            </a:r>
            <a:r>
              <a:rPr lang="en-GB" dirty="0"/>
              <a:t> – United Nations</a:t>
            </a:r>
          </a:p>
          <a:p>
            <a:r>
              <a:rPr lang="en-US" dirty="0"/>
              <a:t>Images: Unite Nations, Public</a:t>
            </a:r>
            <a:r>
              <a:rPr lang="en-US" baseline="0" dirty="0"/>
              <a:t> Domain</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a:t>
            </a:fld>
            <a:endParaRPr lang="en-GB"/>
          </a:p>
        </p:txBody>
      </p:sp>
    </p:spTree>
    <p:extLst>
      <p:ext uri="{BB962C8B-B14F-4D97-AF65-F5344CB8AC3E}">
        <p14:creationId xmlns:p14="http://schemas.microsoft.com/office/powerpoint/2010/main" val="4202537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(left to right</a:t>
            </a:r>
            <a:r>
              <a:rPr lang="en-US" baseline="0" dirty="0"/>
              <a:t>): Richard Cooke, </a:t>
            </a:r>
            <a:r>
              <a:rPr lang="en-US" baseline="0" dirty="0" err="1"/>
              <a:t>Geograph</a:t>
            </a:r>
            <a:r>
              <a:rPr lang="en-US" baseline="0" dirty="0"/>
              <a:t>; Manfred Sause, Wikipedia; Jorge Lascar, Wikimedia Commons.</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30</a:t>
            </a:fld>
            <a:endParaRPr lang="en-GB"/>
          </a:p>
        </p:txBody>
      </p:sp>
    </p:spTree>
    <p:extLst>
      <p:ext uri="{BB962C8B-B14F-4D97-AF65-F5344CB8AC3E}">
        <p14:creationId xmlns:p14="http://schemas.microsoft.com/office/powerpoint/2010/main" val="1944083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Jonathon </a:t>
            </a:r>
            <a:r>
              <a:rPr lang="en-US" baseline="0" dirty="0" err="1"/>
              <a:t>Ybema</a:t>
            </a:r>
            <a:r>
              <a:rPr lang="en-US" baseline="0" dirty="0"/>
              <a:t>, Unsplash; Francesco </a:t>
            </a:r>
            <a:r>
              <a:rPr lang="en-US" baseline="0" dirty="0" err="1"/>
              <a:t>Ungaro</a:t>
            </a:r>
            <a:r>
              <a:rPr lang="en-US" baseline="0" dirty="0"/>
              <a:t>, Unsplash; </a:t>
            </a:r>
            <a:r>
              <a:rPr lang="en-US" baseline="0" dirty="0" err="1"/>
              <a:t>Erda</a:t>
            </a:r>
            <a:r>
              <a:rPr lang="en-US" baseline="0" dirty="0"/>
              <a:t> </a:t>
            </a:r>
            <a:r>
              <a:rPr lang="en-US" baseline="0" dirty="0" err="1"/>
              <a:t>Estremera</a:t>
            </a:r>
            <a:r>
              <a:rPr lang="en-US" baseline="0" dirty="0"/>
              <a:t>, Unsplash; </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31</a:t>
            </a:fld>
            <a:endParaRPr lang="en-GB"/>
          </a:p>
        </p:txBody>
      </p:sp>
    </p:spTree>
    <p:extLst>
      <p:ext uri="{BB962C8B-B14F-4D97-AF65-F5344CB8AC3E}">
        <p14:creationId xmlns:p14="http://schemas.microsoft.com/office/powerpoint/2010/main" val="2684552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top row</a:t>
            </a:r>
            <a:r>
              <a:rPr lang="en-US" baseline="0" dirty="0"/>
              <a:t> (clockwise from top left): </a:t>
            </a:r>
            <a:r>
              <a:rPr lang="en-US" baseline="0" dirty="0" err="1"/>
              <a:t>SuSanA</a:t>
            </a:r>
            <a:r>
              <a:rPr lang="en-US" baseline="0" dirty="0"/>
              <a:t> Secretariat, Flickr; Columbia.co.cr, GFAR; Sean </a:t>
            </a:r>
            <a:r>
              <a:rPr lang="en-US" baseline="0" dirty="0" err="1"/>
              <a:t>Freese</a:t>
            </a:r>
            <a:r>
              <a:rPr lang="en-US" baseline="0" dirty="0"/>
              <a:t>, Flickr.</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32</a:t>
            </a:fld>
            <a:endParaRPr lang="en-GB"/>
          </a:p>
        </p:txBody>
      </p:sp>
    </p:spTree>
    <p:extLst>
      <p:ext uri="{BB962C8B-B14F-4D97-AF65-F5344CB8AC3E}">
        <p14:creationId xmlns:p14="http://schemas.microsoft.com/office/powerpoint/2010/main" val="981366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33</a:t>
            </a:fld>
            <a:endParaRPr lang="en-GB"/>
          </a:p>
        </p:txBody>
      </p:sp>
    </p:spTree>
    <p:extLst>
      <p:ext uri="{BB962C8B-B14F-4D97-AF65-F5344CB8AC3E}">
        <p14:creationId xmlns:p14="http://schemas.microsoft.com/office/powerpoint/2010/main" val="3911606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activity was created by Manchester Museum and inspired by Food Chain Checkers, a ‘Windows to the Universe’ activity by Lisa Gardiner: </a:t>
            </a:r>
            <a:r>
              <a:rPr lang="en-GB" sz="1200" u="sng" kern="1200" dirty="0">
                <a:solidFill>
                  <a:schemeClr val="tx1"/>
                </a:solidFill>
                <a:effectLst/>
                <a:latin typeface="+mn-lt"/>
                <a:ea typeface="+mn-ea"/>
                <a:cs typeface="+mn-cs"/>
                <a:hlinkClick r:id="rId3"/>
              </a:rPr>
              <a:t>https://www.windows2universe.org/teacher_resources/checkers_20march.pdf</a:t>
            </a:r>
            <a:r>
              <a:rPr lang="en-GB" sz="1200" u="sng" kern="1200" dirty="0">
                <a:solidFill>
                  <a:schemeClr val="tx1"/>
                </a:solidFill>
                <a:effectLst/>
                <a:latin typeface="+mn-lt"/>
                <a:ea typeface="+mn-ea"/>
                <a:cs typeface="+mn-cs"/>
              </a:rPr>
              <a:t>  Images</a:t>
            </a:r>
            <a:r>
              <a:rPr lang="en-GB" sz="1200" u="sng" kern="1200">
                <a:solidFill>
                  <a:schemeClr val="tx1"/>
                </a:solidFill>
                <a:effectLst/>
                <a:latin typeface="+mn-lt"/>
                <a:ea typeface="+mn-ea"/>
                <a:cs typeface="+mn-cs"/>
              </a:rPr>
              <a:t>:</a:t>
            </a:r>
            <a:r>
              <a:rPr lang="en-GB" sz="1200" u="sng" kern="1200" baseline="0">
                <a:solidFill>
                  <a:schemeClr val="tx1"/>
                </a:solidFill>
                <a:effectLst/>
                <a:latin typeface="+mn-lt"/>
                <a:ea typeface="+mn-ea"/>
                <a:cs typeface="+mn-cs"/>
              </a:rPr>
              <a:t> Manchester Museum</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F78B4-EE72-4DE5-8F3E-4C9758B25DD9}" type="slidenum">
              <a:rPr lang="en-GB" smtClean="0"/>
              <a:t>34</a:t>
            </a:fld>
            <a:endParaRPr lang="en-GB"/>
          </a:p>
        </p:txBody>
      </p:sp>
    </p:spTree>
    <p:extLst>
      <p:ext uri="{BB962C8B-B14F-4D97-AF65-F5344CB8AC3E}">
        <p14:creationId xmlns:p14="http://schemas.microsoft.com/office/powerpoint/2010/main" val="651008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35</a:t>
            </a:fld>
            <a:endParaRPr lang="en-GB"/>
          </a:p>
        </p:txBody>
      </p:sp>
    </p:spTree>
    <p:extLst>
      <p:ext uri="{BB962C8B-B14F-4D97-AF65-F5344CB8AC3E}">
        <p14:creationId xmlns:p14="http://schemas.microsoft.com/office/powerpoint/2010/main" val="157988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36</a:t>
            </a:fld>
            <a:endParaRPr lang="en-GB"/>
          </a:p>
        </p:txBody>
      </p:sp>
    </p:spTree>
    <p:extLst>
      <p:ext uri="{BB962C8B-B14F-4D97-AF65-F5344CB8AC3E}">
        <p14:creationId xmlns:p14="http://schemas.microsoft.com/office/powerpoint/2010/main" val="2604460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37</a:t>
            </a:fld>
            <a:endParaRPr lang="en-GB"/>
          </a:p>
        </p:txBody>
      </p:sp>
    </p:spTree>
    <p:extLst>
      <p:ext uri="{BB962C8B-B14F-4D97-AF65-F5344CB8AC3E}">
        <p14:creationId xmlns:p14="http://schemas.microsoft.com/office/powerpoint/2010/main" val="335897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38</a:t>
            </a:fld>
            <a:endParaRPr lang="en-GB"/>
          </a:p>
        </p:txBody>
      </p:sp>
    </p:spTree>
    <p:extLst>
      <p:ext uri="{BB962C8B-B14F-4D97-AF65-F5344CB8AC3E}">
        <p14:creationId xmlns:p14="http://schemas.microsoft.com/office/powerpoint/2010/main" val="2027477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39</a:t>
            </a:fld>
            <a:endParaRPr lang="en-GB"/>
          </a:p>
        </p:txBody>
      </p:sp>
    </p:spTree>
    <p:extLst>
      <p:ext uri="{BB962C8B-B14F-4D97-AF65-F5344CB8AC3E}">
        <p14:creationId xmlns:p14="http://schemas.microsoft.com/office/powerpoint/2010/main" val="327370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Krzysztof </a:t>
            </a:r>
            <a:r>
              <a:rPr lang="en-US" baseline="0" dirty="0" err="1"/>
              <a:t>Niewolny</a:t>
            </a:r>
            <a:r>
              <a:rPr lang="en-US" baseline="0" dirty="0"/>
              <a:t>, Unsplash; Rohan </a:t>
            </a:r>
            <a:r>
              <a:rPr lang="en-US" baseline="0" dirty="0" err="1"/>
              <a:t>Strestha</a:t>
            </a:r>
            <a:r>
              <a:rPr lang="en-US" baseline="0"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a:t>
            </a:fld>
            <a:endParaRPr lang="en-GB"/>
          </a:p>
        </p:txBody>
      </p:sp>
    </p:spTree>
    <p:extLst>
      <p:ext uri="{BB962C8B-B14F-4D97-AF65-F5344CB8AC3E}">
        <p14:creationId xmlns:p14="http://schemas.microsoft.com/office/powerpoint/2010/main" val="4121380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Christopher </a:t>
            </a:r>
            <a:r>
              <a:rPr lang="en-US" baseline="0" dirty="0" err="1"/>
              <a:t>Alvarenga</a:t>
            </a:r>
            <a:r>
              <a:rPr lang="en-US" baseline="0" dirty="0"/>
              <a:t>, </a:t>
            </a:r>
            <a:r>
              <a:rPr lang="en-US" baseline="0" dirty="0" err="1"/>
              <a:t>Unsplash</a:t>
            </a:r>
            <a:r>
              <a:rPr lang="en-US" baseline="0" dirty="0"/>
              <a:t>; James </a:t>
            </a:r>
            <a:r>
              <a:rPr lang="en-US" baseline="0" dirty="0" err="1"/>
              <a:t>Wainscoat</a:t>
            </a:r>
            <a:r>
              <a:rPr lang="en-US" baseline="0" dirty="0"/>
              <a:t>, </a:t>
            </a:r>
            <a:r>
              <a:rPr lang="en-US" baseline="0" dirty="0" err="1"/>
              <a:t>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40</a:t>
            </a:fld>
            <a:endParaRPr lang="en-GB"/>
          </a:p>
        </p:txBody>
      </p:sp>
    </p:spTree>
    <p:extLst>
      <p:ext uri="{BB962C8B-B14F-4D97-AF65-F5344CB8AC3E}">
        <p14:creationId xmlns:p14="http://schemas.microsoft.com/office/powerpoint/2010/main" val="1232997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Manchester Museum</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41</a:t>
            </a:fld>
            <a:endParaRPr lang="en-GB"/>
          </a:p>
        </p:txBody>
      </p:sp>
    </p:spTree>
    <p:extLst>
      <p:ext uri="{BB962C8B-B14F-4D97-AF65-F5344CB8AC3E}">
        <p14:creationId xmlns:p14="http://schemas.microsoft.com/office/powerpoint/2010/main" val="533828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Etienne </a:t>
            </a:r>
            <a:r>
              <a:rPr lang="en-US" baseline="0" dirty="0" err="1"/>
              <a:t>Girardet</a:t>
            </a:r>
            <a:r>
              <a:rPr lang="en-US" baseline="0" dirty="0"/>
              <a:t>, </a:t>
            </a:r>
            <a:r>
              <a:rPr lang="en-US" baseline="0" dirty="0" err="1"/>
              <a:t>Unsplash</a:t>
            </a:r>
            <a:r>
              <a:rPr lang="en-US" baseline="0" dirty="0"/>
              <a:t>; Shane </a:t>
            </a:r>
            <a:r>
              <a:rPr lang="en-US" baseline="0" dirty="0" err="1"/>
              <a:t>McLendon</a:t>
            </a:r>
            <a:r>
              <a:rPr lang="en-US" baseline="0" dirty="0"/>
              <a:t>, </a:t>
            </a:r>
            <a:r>
              <a:rPr lang="en-US" baseline="0" dirty="0" err="1"/>
              <a:t>Unsplash</a:t>
            </a:r>
            <a:r>
              <a:rPr lang="en-US" baseline="0" dirty="0"/>
              <a:t>.</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42</a:t>
            </a:fld>
            <a:endParaRPr lang="en-GB"/>
          </a:p>
        </p:txBody>
      </p:sp>
    </p:spTree>
    <p:extLst>
      <p:ext uri="{BB962C8B-B14F-4D97-AF65-F5344CB8AC3E}">
        <p14:creationId xmlns:p14="http://schemas.microsoft.com/office/powerpoint/2010/main" val="956442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Gary </a:t>
            </a:r>
            <a:r>
              <a:rPr lang="en-US" dirty="0" err="1"/>
              <a:t>Bendig</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43</a:t>
            </a:fld>
            <a:endParaRPr lang="en-GB"/>
          </a:p>
        </p:txBody>
      </p:sp>
    </p:spTree>
    <p:extLst>
      <p:ext uri="{BB962C8B-B14F-4D97-AF65-F5344CB8AC3E}">
        <p14:creationId xmlns:p14="http://schemas.microsoft.com/office/powerpoint/2010/main" val="1513697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Bryan Hanson,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44</a:t>
            </a:fld>
            <a:endParaRPr lang="en-GB"/>
          </a:p>
        </p:txBody>
      </p:sp>
    </p:spTree>
    <p:extLst>
      <p:ext uri="{BB962C8B-B14F-4D97-AF65-F5344CB8AC3E}">
        <p14:creationId xmlns:p14="http://schemas.microsoft.com/office/powerpoint/2010/main" val="1602497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Ed van </a:t>
            </a:r>
            <a:r>
              <a:rPr lang="en-US" dirty="0" err="1"/>
              <a:t>duijn</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45</a:t>
            </a:fld>
            <a:endParaRPr lang="en-GB"/>
          </a:p>
        </p:txBody>
      </p:sp>
    </p:spTree>
    <p:extLst>
      <p:ext uri="{BB962C8B-B14F-4D97-AF65-F5344CB8AC3E}">
        <p14:creationId xmlns:p14="http://schemas.microsoft.com/office/powerpoint/2010/main" val="2869639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Camerauthor</a:t>
            </a:r>
            <a:r>
              <a:rPr lang="en-US" baseline="0" dirty="0"/>
              <a:t> </a:t>
            </a:r>
            <a:r>
              <a:rPr lang="en-US" baseline="0" dirty="0" err="1"/>
              <a:t>Photosandstories</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46</a:t>
            </a:fld>
            <a:endParaRPr lang="en-GB"/>
          </a:p>
        </p:txBody>
      </p:sp>
    </p:spTree>
    <p:extLst>
      <p:ext uri="{BB962C8B-B14F-4D97-AF65-F5344CB8AC3E}">
        <p14:creationId xmlns:p14="http://schemas.microsoft.com/office/powerpoint/2010/main" val="3611234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Vincent van </a:t>
            </a:r>
            <a:r>
              <a:rPr lang="en-US" baseline="0" dirty="0" err="1"/>
              <a:t>Zalinge</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47</a:t>
            </a:fld>
            <a:endParaRPr lang="en-GB"/>
          </a:p>
        </p:txBody>
      </p:sp>
    </p:spTree>
    <p:extLst>
      <p:ext uri="{BB962C8B-B14F-4D97-AF65-F5344CB8AC3E}">
        <p14:creationId xmlns:p14="http://schemas.microsoft.com/office/powerpoint/2010/main" val="2778521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Bill Fairs</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48</a:t>
            </a:fld>
            <a:endParaRPr lang="en-GB"/>
          </a:p>
        </p:txBody>
      </p:sp>
    </p:spTree>
    <p:extLst>
      <p:ext uri="{BB962C8B-B14F-4D97-AF65-F5344CB8AC3E}">
        <p14:creationId xmlns:p14="http://schemas.microsoft.com/office/powerpoint/2010/main" val="67438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Pedro </a:t>
            </a:r>
            <a:r>
              <a:rPr lang="en-US" baseline="0" dirty="0" err="1"/>
              <a:t>Lastra</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49</a:t>
            </a:fld>
            <a:endParaRPr lang="en-GB"/>
          </a:p>
        </p:txBody>
      </p:sp>
    </p:spTree>
    <p:extLst>
      <p:ext uri="{BB962C8B-B14F-4D97-AF65-F5344CB8AC3E}">
        <p14:creationId xmlns:p14="http://schemas.microsoft.com/office/powerpoint/2010/main" val="232278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Bjorn</a:t>
            </a:r>
            <a:r>
              <a:rPr lang="en-US" baseline="0" dirty="0"/>
              <a:t> Christian </a:t>
            </a:r>
            <a:r>
              <a:rPr lang="en-US" baseline="0" dirty="0" err="1"/>
              <a:t>Torrissen</a:t>
            </a:r>
            <a:r>
              <a:rPr lang="en-US" baseline="0" dirty="0"/>
              <a:t>, Wikimedia Commons</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a:t>
            </a:fld>
            <a:endParaRPr lang="en-GB"/>
          </a:p>
        </p:txBody>
      </p:sp>
    </p:spTree>
    <p:extLst>
      <p:ext uri="{BB962C8B-B14F-4D97-AF65-F5344CB8AC3E}">
        <p14:creationId xmlns:p14="http://schemas.microsoft.com/office/powerpoint/2010/main" val="2090128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baseline="0" dirty="0" err="1"/>
              <a:t>Harishan</a:t>
            </a:r>
            <a:r>
              <a:rPr lang="en-US" baseline="0" dirty="0"/>
              <a:t> </a:t>
            </a:r>
            <a:r>
              <a:rPr lang="en-US" baseline="0" dirty="0" err="1"/>
              <a:t>Kobalasingham</a:t>
            </a:r>
            <a:r>
              <a:rPr lang="en-US" dirty="0"/>
              <a:t>,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50</a:t>
            </a:fld>
            <a:endParaRPr lang="en-GB"/>
          </a:p>
        </p:txBody>
      </p:sp>
    </p:spTree>
    <p:extLst>
      <p:ext uri="{BB962C8B-B14F-4D97-AF65-F5344CB8AC3E}">
        <p14:creationId xmlns:p14="http://schemas.microsoft.com/office/powerpoint/2010/main" val="4056774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(from top left): </a:t>
            </a:r>
            <a:r>
              <a:rPr lang="en-US" baseline="0" dirty="0" err="1"/>
              <a:t>Kidaha</a:t>
            </a:r>
            <a:r>
              <a:rPr lang="en-US" baseline="0" dirty="0"/>
              <a:t>, Pixabay; Humberto Arellano, Unsplash; Sam Power, Unsplash; </a:t>
            </a:r>
            <a:r>
              <a:rPr lang="en-US" baseline="0" dirty="0" err="1"/>
              <a:t>arrowmaze</a:t>
            </a:r>
            <a:r>
              <a:rPr lang="en-US" baseline="0" dirty="0"/>
              <a:t>, Pixabay; Tobias Adam,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51</a:t>
            </a:fld>
            <a:endParaRPr lang="en-GB"/>
          </a:p>
        </p:txBody>
      </p:sp>
    </p:spTree>
    <p:extLst>
      <p:ext uri="{BB962C8B-B14F-4D97-AF65-F5344CB8AC3E}">
        <p14:creationId xmlns:p14="http://schemas.microsoft.com/office/powerpoint/2010/main" val="1804728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(clockwise from top left): </a:t>
            </a:r>
            <a:r>
              <a:rPr lang="en-US" baseline="0" dirty="0" err="1"/>
              <a:t>Ehimetalor</a:t>
            </a:r>
            <a:r>
              <a:rPr lang="en-US" baseline="0" dirty="0"/>
              <a:t> </a:t>
            </a:r>
            <a:r>
              <a:rPr lang="en-US" baseline="0" dirty="0" err="1"/>
              <a:t>Akhere</a:t>
            </a:r>
            <a:r>
              <a:rPr lang="en-US" baseline="0" dirty="0"/>
              <a:t> </a:t>
            </a:r>
            <a:r>
              <a:rPr lang="en-US" baseline="0" dirty="0" err="1"/>
              <a:t>Unuabona</a:t>
            </a:r>
            <a:r>
              <a:rPr lang="en-US" baseline="0" dirty="0"/>
              <a:t>, Unsplash; </a:t>
            </a:r>
            <a:r>
              <a:rPr lang="en-US" baseline="0" dirty="0" err="1"/>
              <a:t>qinghill</a:t>
            </a:r>
            <a:r>
              <a:rPr lang="en-US" baseline="0" dirty="0"/>
              <a:t>, Unsplash; </a:t>
            </a:r>
            <a:r>
              <a:rPr lang="en-US" baseline="0" dirty="0" err="1"/>
              <a:t>RoyBuri</a:t>
            </a:r>
            <a:r>
              <a:rPr lang="en-US" baseline="0" dirty="0"/>
              <a:t>, Pixabay</a:t>
            </a:r>
          </a:p>
          <a:p>
            <a:r>
              <a:rPr lang="en-US" baseline="0" dirty="0"/>
              <a:t>Image (right): </a:t>
            </a:r>
            <a:r>
              <a:rPr lang="en-US" baseline="0" dirty="0" err="1"/>
              <a:t>Dhanush</a:t>
            </a:r>
            <a:r>
              <a:rPr lang="en-US" baseline="0" dirty="0"/>
              <a:t> </a:t>
            </a:r>
            <a:r>
              <a:rPr lang="en-US" baseline="0" dirty="0" err="1"/>
              <a:t>Satyan</a:t>
            </a:r>
            <a:r>
              <a:rPr lang="en-US" baseline="0" dirty="0"/>
              <a:t>, Unsplash </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52</a:t>
            </a:fld>
            <a:endParaRPr lang="en-GB"/>
          </a:p>
        </p:txBody>
      </p:sp>
    </p:spTree>
    <p:extLst>
      <p:ext uri="{BB962C8B-B14F-4D97-AF65-F5344CB8AC3E}">
        <p14:creationId xmlns:p14="http://schemas.microsoft.com/office/powerpoint/2010/main" val="502354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(left</a:t>
            </a:r>
            <a:r>
              <a:rPr lang="en-US" baseline="0" dirty="0"/>
              <a:t> to right)</a:t>
            </a:r>
            <a:r>
              <a:rPr lang="en-US" dirty="0"/>
              <a:t>:</a:t>
            </a:r>
            <a:r>
              <a:rPr lang="en-US" baseline="0" dirty="0"/>
              <a:t> Wesley </a:t>
            </a:r>
            <a:r>
              <a:rPr lang="en-US" baseline="0" dirty="0" err="1"/>
              <a:t>Tingey</a:t>
            </a:r>
            <a:r>
              <a:rPr lang="en-US" baseline="0" dirty="0"/>
              <a:t>, Unsplash; $1LENCE D00600D, Wikimedia Commons; Pacific Southwest Region, Wikimedia Commons; </a:t>
            </a:r>
            <a:r>
              <a:rPr lang="en-US" baseline="0" dirty="0" err="1"/>
              <a:t>Kidaha</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53</a:t>
            </a:fld>
            <a:endParaRPr lang="en-GB"/>
          </a:p>
        </p:txBody>
      </p:sp>
    </p:spTree>
    <p:extLst>
      <p:ext uri="{BB962C8B-B14F-4D97-AF65-F5344CB8AC3E}">
        <p14:creationId xmlns:p14="http://schemas.microsoft.com/office/powerpoint/2010/main" val="824181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(top left to right):</a:t>
            </a:r>
            <a:r>
              <a:rPr lang="en-US" baseline="0" dirty="0"/>
              <a:t> </a:t>
            </a:r>
            <a:r>
              <a:rPr lang="en-US" baseline="0" dirty="0" err="1"/>
              <a:t>Aruna</a:t>
            </a:r>
            <a:r>
              <a:rPr lang="en-US" baseline="0" dirty="0"/>
              <a:t>, Wikimedia Commons; </a:t>
            </a:r>
            <a:r>
              <a:rPr lang="en-US" baseline="0" dirty="0" err="1"/>
              <a:t>Anastasiya</a:t>
            </a:r>
            <a:r>
              <a:rPr lang="en-US" baseline="0" dirty="0"/>
              <a:t> Romanova, Unsplash; Colter Olmstead, Unsplash; Mathew Schwartz, Unsplash; Gary </a:t>
            </a:r>
            <a:r>
              <a:rPr lang="en-US" baseline="0" dirty="0" err="1"/>
              <a:t>Bendig</a:t>
            </a:r>
            <a:r>
              <a:rPr lang="en-US" baseline="0" dirty="0"/>
              <a:t>, Unsplash, </a:t>
            </a:r>
            <a:r>
              <a:rPr lang="en-US" baseline="0" dirty="0" err="1"/>
              <a:t>Kidaha</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54</a:t>
            </a:fld>
            <a:endParaRPr lang="en-GB"/>
          </a:p>
        </p:txBody>
      </p:sp>
    </p:spTree>
    <p:extLst>
      <p:ext uri="{BB962C8B-B14F-4D97-AF65-F5344CB8AC3E}">
        <p14:creationId xmlns:p14="http://schemas.microsoft.com/office/powerpoint/2010/main" val="3002874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(left</a:t>
            </a:r>
            <a:r>
              <a:rPr lang="en-US" baseline="0" dirty="0"/>
              <a:t> to right)</a:t>
            </a:r>
            <a:r>
              <a:rPr lang="en-US" dirty="0"/>
              <a:t>:</a:t>
            </a:r>
            <a:r>
              <a:rPr lang="en-US" baseline="0" dirty="0"/>
              <a:t> Felipe Vieira, Unsplash; </a:t>
            </a:r>
            <a:r>
              <a:rPr lang="en-US" baseline="0" dirty="0" err="1"/>
              <a:t>Wimber</a:t>
            </a:r>
            <a:r>
              <a:rPr lang="en-US" baseline="0" dirty="0"/>
              <a:t> </a:t>
            </a:r>
            <a:r>
              <a:rPr lang="en-US" baseline="0" dirty="0" err="1"/>
              <a:t>Cancho</a:t>
            </a:r>
            <a:r>
              <a:rPr lang="en-US" baseline="0" dirty="0"/>
              <a:t>, Unsplash; </a:t>
            </a:r>
            <a:r>
              <a:rPr lang="en-US" baseline="0" dirty="0" err="1"/>
              <a:t>dimitrisvetsikas</a:t>
            </a:r>
            <a:r>
              <a:rPr lang="en-US" baseline="0" dirty="0"/>
              <a:t>, Pixabay; Gary </a:t>
            </a:r>
            <a:r>
              <a:rPr lang="en-US" baseline="0" dirty="0" err="1"/>
              <a:t>Bendig</a:t>
            </a:r>
            <a:r>
              <a:rPr lang="en-US" baseline="0" dirty="0"/>
              <a:t>, Unsplash; </a:t>
            </a:r>
            <a:r>
              <a:rPr lang="en-US" baseline="0" dirty="0" err="1"/>
              <a:t>Kidaha</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55</a:t>
            </a:fld>
            <a:endParaRPr lang="en-GB"/>
          </a:p>
        </p:txBody>
      </p:sp>
    </p:spTree>
    <p:extLst>
      <p:ext uri="{BB962C8B-B14F-4D97-AF65-F5344CB8AC3E}">
        <p14:creationId xmlns:p14="http://schemas.microsoft.com/office/powerpoint/2010/main" val="14103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Jeremy Avery, Unsplash; </a:t>
            </a:r>
            <a:r>
              <a:rPr lang="en-US" baseline="0" dirty="0" err="1"/>
              <a:t>elCarito</a:t>
            </a:r>
            <a:r>
              <a:rPr lang="en-US" baseline="0" dirty="0"/>
              <a:t>, Unsplash; Ron Dauphin,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6</a:t>
            </a:fld>
            <a:endParaRPr lang="en-GB"/>
          </a:p>
        </p:txBody>
      </p:sp>
    </p:spTree>
    <p:extLst>
      <p:ext uri="{BB962C8B-B14F-4D97-AF65-F5344CB8AC3E}">
        <p14:creationId xmlns:p14="http://schemas.microsoft.com/office/powerpoint/2010/main" val="192642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Nick van den Berg,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7</a:t>
            </a:fld>
            <a:endParaRPr lang="en-GB"/>
          </a:p>
        </p:txBody>
      </p:sp>
    </p:spTree>
    <p:extLst>
      <p:ext uri="{BB962C8B-B14F-4D97-AF65-F5344CB8AC3E}">
        <p14:creationId xmlns:p14="http://schemas.microsoft.com/office/powerpoint/2010/main" val="426280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(clockwise from top left): Giovanni </a:t>
            </a:r>
            <a:r>
              <a:rPr lang="en-US" baseline="0" dirty="0" err="1"/>
              <a:t>Poveda</a:t>
            </a:r>
            <a:r>
              <a:rPr lang="en-US" baseline="0" dirty="0"/>
              <a:t>, Unsplash; </a:t>
            </a:r>
            <a:r>
              <a:rPr lang="en-US" baseline="0" dirty="0" err="1"/>
              <a:t>skeeze</a:t>
            </a:r>
            <a:r>
              <a:rPr lang="en-US" baseline="0" dirty="0"/>
              <a:t>, Pixabay; </a:t>
            </a:r>
            <a:r>
              <a:rPr lang="en-US" baseline="0" dirty="0" err="1"/>
              <a:t>chiselart</a:t>
            </a:r>
            <a:r>
              <a:rPr lang="en-US" baseline="0" dirty="0"/>
              <a:t>; Pixabay; </a:t>
            </a:r>
            <a:r>
              <a:rPr lang="en-US" baseline="0" dirty="0" err="1"/>
              <a:t>skeeze</a:t>
            </a:r>
            <a:r>
              <a:rPr lang="en-US" baseline="0" dirty="0"/>
              <a:t>, Pixabay</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8</a:t>
            </a:fld>
            <a:endParaRPr lang="en-GB"/>
          </a:p>
        </p:txBody>
      </p:sp>
    </p:spTree>
    <p:extLst>
      <p:ext uri="{BB962C8B-B14F-4D97-AF65-F5344CB8AC3E}">
        <p14:creationId xmlns:p14="http://schemas.microsoft.com/office/powerpoint/2010/main" val="310773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Keith Hardy, Unsplash</a:t>
            </a:r>
            <a:endParaRPr lang="en-GB" dirty="0"/>
          </a:p>
        </p:txBody>
      </p:sp>
      <p:sp>
        <p:nvSpPr>
          <p:cNvPr id="4" name="Slide Number Placeholder 3"/>
          <p:cNvSpPr>
            <a:spLocks noGrp="1"/>
          </p:cNvSpPr>
          <p:nvPr>
            <p:ph type="sldNum" sz="quarter" idx="10"/>
          </p:nvPr>
        </p:nvSpPr>
        <p:spPr/>
        <p:txBody>
          <a:bodyPr/>
          <a:lstStyle/>
          <a:p>
            <a:fld id="{78CF78B4-EE72-4DE5-8F3E-4C9758B25DD9}" type="slidenum">
              <a:rPr lang="en-GB" smtClean="0"/>
              <a:t>9</a:t>
            </a:fld>
            <a:endParaRPr lang="en-GB"/>
          </a:p>
        </p:txBody>
      </p:sp>
    </p:spTree>
    <p:extLst>
      <p:ext uri="{BB962C8B-B14F-4D97-AF65-F5344CB8AC3E}">
        <p14:creationId xmlns:p14="http://schemas.microsoft.com/office/powerpoint/2010/main" val="387246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57AD3D-FBF9-4FF1-8F68-B28389A9566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385353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7AD3D-FBF9-4FF1-8F68-B28389A9566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417486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7AD3D-FBF9-4FF1-8F68-B28389A9566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351490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7AD3D-FBF9-4FF1-8F68-B28389A9566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391935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7AD3D-FBF9-4FF1-8F68-B28389A9566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148374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57AD3D-FBF9-4FF1-8F68-B28389A9566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1399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57AD3D-FBF9-4FF1-8F68-B28389A9566B}"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79418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57AD3D-FBF9-4FF1-8F68-B28389A9566B}"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163652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7AD3D-FBF9-4FF1-8F68-B28389A9566B}"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247280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7AD3D-FBF9-4FF1-8F68-B28389A9566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10069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7AD3D-FBF9-4FF1-8F68-B28389A9566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DD3B3-2204-46C4-AA3A-AA9C0102DB64}" type="slidenum">
              <a:rPr lang="en-GB" smtClean="0"/>
              <a:t>‹#›</a:t>
            </a:fld>
            <a:endParaRPr lang="en-GB"/>
          </a:p>
        </p:txBody>
      </p:sp>
    </p:spTree>
    <p:extLst>
      <p:ext uri="{BB962C8B-B14F-4D97-AF65-F5344CB8AC3E}">
        <p14:creationId xmlns:p14="http://schemas.microsoft.com/office/powerpoint/2010/main" val="59578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AD3D-FBF9-4FF1-8F68-B28389A9566B}"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D3B3-2204-46C4-AA3A-AA9C0102DB64}" type="slidenum">
              <a:rPr lang="en-GB" smtClean="0"/>
              <a:t>‹#›</a:t>
            </a:fld>
            <a:endParaRPr lang="en-GB"/>
          </a:p>
        </p:txBody>
      </p:sp>
    </p:spTree>
    <p:extLst>
      <p:ext uri="{BB962C8B-B14F-4D97-AF65-F5344CB8AC3E}">
        <p14:creationId xmlns:p14="http://schemas.microsoft.com/office/powerpoint/2010/main" val="563247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onnecting-classrooms.britishcouncil.org/resources/global-learning-resourc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4crvs-KTBw" TargetMode="External"/><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www.youtube.com/watch?v=1zRGzlWqce4" TargetMode="Externa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RG9TMn1FJzc"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youtube.com/watch?v=OLBSOKqVNcU" TargetMode="Externa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c-J6hcSKa8" TargetMode="External"/><Relationship Id="rId7"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youtube.com/watch?v=8_-bPc4uM7c" TargetMode="External"/><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s5bti_B6mLc" TargetMode="Externa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5.png"/><Relationship Id="rId7" Type="http://schemas.openxmlformats.org/officeDocument/2006/relationships/hyperlink" Target="https://www.youtube.com/watch?v=EWtchv7aU7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6.png"/><Relationship Id="rId10" Type="http://schemas.openxmlformats.org/officeDocument/2006/relationships/image" Target="../media/image78.jpeg"/><Relationship Id="rId4" Type="http://schemas.openxmlformats.org/officeDocument/2006/relationships/hyperlink" Target="https://www.youtube.com/watch?v=pnRNdbqXu1I" TargetMode="External"/><Relationship Id="rId9" Type="http://schemas.openxmlformats.org/officeDocument/2006/relationships/hyperlink" Target="https://www.youtube.com/watch?v=Nc5SBCw_DJ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png"/><Relationship Id="rId7" Type="http://schemas.openxmlformats.org/officeDocument/2006/relationships/image" Target="../media/image103.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png"/><Relationship Id="rId9"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07.jpeg"/></Relationships>
</file>

<file path=ppt/slides/_rels/slide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18.jpeg"/><Relationship Id="rId7" Type="http://schemas.openxmlformats.org/officeDocument/2006/relationships/image" Target="../media/image124.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5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9.jpeg"/><Relationship Id="rId7"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8.jpeg"/><Relationship Id="rId9" Type="http://schemas.openxmlformats.org/officeDocument/2006/relationships/image" Target="../media/image133.jpeg"/></Relationships>
</file>

<file path=ppt/slides/_rels/slide55.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4.jpeg"/><Relationship Id="rId7" Type="http://schemas.openxmlformats.org/officeDocument/2006/relationships/image" Target="../media/image137.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36.jpeg"/><Relationship Id="rId5" Type="http://schemas.openxmlformats.org/officeDocument/2006/relationships/image" Target="../media/image120.jpeg"/><Relationship Id="rId4" Type="http://schemas.openxmlformats.org/officeDocument/2006/relationships/image" Target="../media/image13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9bQNRVyI4I0"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youtube.com/watch?v=3vijLre760w"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506F53-AD47-48A6-B7DB-B472FFBD33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0" y="470580"/>
            <a:ext cx="10980964" cy="5766205"/>
          </a:xfrm>
          <a:prstGeom prst="rect">
            <a:avLst/>
          </a:prstGeom>
        </p:spPr>
      </p:pic>
      <p:sp>
        <p:nvSpPr>
          <p:cNvPr id="8" name="TextBox 7">
            <a:extLst>
              <a:ext uri="{FF2B5EF4-FFF2-40B4-BE49-F238E27FC236}">
                <a16:creationId xmlns:a16="http://schemas.microsoft.com/office/drawing/2014/main" id="{B7BEE4E6-FA58-43FA-BE88-1D1A037EA7DC}"/>
              </a:ext>
            </a:extLst>
          </p:cNvPr>
          <p:cNvSpPr txBox="1"/>
          <p:nvPr/>
        </p:nvSpPr>
        <p:spPr>
          <a:xfrm>
            <a:off x="717549" y="6381722"/>
            <a:ext cx="9678475" cy="369332"/>
          </a:xfrm>
          <a:prstGeom prst="rect">
            <a:avLst/>
          </a:prstGeom>
          <a:noFill/>
        </p:spPr>
        <p:txBody>
          <a:bodyPr wrap="square" rtlCol="0">
            <a:spAutoFit/>
          </a:bodyPr>
          <a:lstStyle/>
          <a:p>
            <a:r>
              <a:rPr lang="en-GB" dirty="0">
                <a:hlinkClick r:id="rId4"/>
              </a:rPr>
              <a:t>www.connecting-classrooms.britishcouncil.org/resources/global-learning-resources</a:t>
            </a:r>
            <a:r>
              <a:rPr lang="en-GB" dirty="0"/>
              <a:t>  </a:t>
            </a:r>
          </a:p>
        </p:txBody>
      </p:sp>
    </p:spTree>
    <p:extLst>
      <p:ext uri="{BB962C8B-B14F-4D97-AF65-F5344CB8AC3E}">
        <p14:creationId xmlns:p14="http://schemas.microsoft.com/office/powerpoint/2010/main" val="403732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txBox="1">
            <a:spLocks/>
          </p:cNvSpPr>
          <p:nvPr/>
        </p:nvSpPr>
        <p:spPr>
          <a:xfrm>
            <a:off x="8337436" y="5190753"/>
            <a:ext cx="2237608" cy="1359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a:t>
            </a:r>
            <a:r>
              <a:rPr lang="en-GB" sz="2000" dirty="0">
                <a:solidFill>
                  <a:schemeClr val="bg1"/>
                </a:solidFill>
                <a:latin typeface="Corbel" panose="020B0503020204020204" pitchFamily="34" charset="0"/>
                <a:cs typeface="Arial" panose="020B0604020202020204" pitchFamily="34" charset="0"/>
              </a:rPr>
              <a:t> - Click on the Cactus to learn more about life in the Desert:</a:t>
            </a:r>
            <a:endParaRPr lang="en-GB" sz="6600" dirty="0">
              <a:solidFill>
                <a:schemeClr val="bg1"/>
              </a:solidFill>
              <a:latin typeface="Corbel" panose="020B0503020204020204" pitchFamily="34" charset="0"/>
              <a:cs typeface="Arial" panose="020B0604020202020204" pitchFamily="34" charset="0"/>
            </a:endParaRPr>
          </a:p>
        </p:txBody>
      </p:sp>
      <p:pic>
        <p:nvPicPr>
          <p:cNvPr id="1032" name="Picture 8" descr="Saguaro Cactus Illustrations, Royalty-Free Vector Graphics ...">
            <a:hlinkClick r:id="rId3"/>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32508" y="4691551"/>
            <a:ext cx="1372718" cy="18963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rown fox on san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0945" y="3315763"/>
            <a:ext cx="4504467" cy="32646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52384" y="3304085"/>
            <a:ext cx="2895600"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Fennec Fox</a:t>
            </a:r>
            <a:endParaRPr lang="en-GB" sz="10000" dirty="0">
              <a:solidFill>
                <a:schemeClr val="bg1"/>
              </a:solidFill>
              <a:latin typeface="Corbel" panose="020B0503020204020204" pitchFamily="34" charset="0"/>
              <a:cs typeface="Arial" panose="020B0604020202020204" pitchFamily="34" charset="0"/>
            </a:endParaRPr>
          </a:p>
        </p:txBody>
      </p:sp>
      <p:pic>
        <p:nvPicPr>
          <p:cNvPr id="3076" name="Picture 4" descr="Viper, Sand Viper, Snake, Reptile, Animal, Nat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0054" y="221672"/>
            <a:ext cx="5892926" cy="401455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8140528" y="233350"/>
            <a:ext cx="3183227"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Sand Viper</a:t>
            </a:r>
            <a:endParaRPr lang="en-GB" sz="10000" dirty="0">
              <a:solidFill>
                <a:schemeClr val="bg1"/>
              </a:solidFill>
              <a:latin typeface="Corbel" panose="020B0503020204020204" pitchFamily="34" charset="0"/>
              <a:cs typeface="Arial" panose="020B0604020202020204" pitchFamily="34" charset="0"/>
            </a:endParaRPr>
          </a:p>
        </p:txBody>
      </p:sp>
      <p:pic>
        <p:nvPicPr>
          <p:cNvPr id="3078" name="Picture 6" descr="Scorpion, Desert, Sand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0945" y="228194"/>
            <a:ext cx="4487076" cy="29773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8486" y="175027"/>
            <a:ext cx="2145822"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Scorpion</a:t>
            </a:r>
            <a:endParaRPr lang="en-GB" sz="100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91138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5380935" y="5992090"/>
            <a:ext cx="141718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Arctic</a:t>
            </a:r>
            <a:endParaRPr lang="en-GB" sz="10000" dirty="0">
              <a:solidFill>
                <a:srgbClr val="00B050"/>
              </a:solidFill>
              <a:latin typeface="Corbel" panose="020B0503020204020204" pitchFamily="34" charset="0"/>
              <a:cs typeface="Arial" panose="020B0604020202020204" pitchFamily="34" charset="0"/>
            </a:endParaRPr>
          </a:p>
        </p:txBody>
      </p:sp>
      <p:pic>
        <p:nvPicPr>
          <p:cNvPr id="2052" name="Picture 4" descr="bird's-eye view of iceber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2840" y="244731"/>
            <a:ext cx="7673375" cy="574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0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polar b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1345" y="142735"/>
            <a:ext cx="4595042" cy="46113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367311" y="142735"/>
            <a:ext cx="234454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Polar Bear</a:t>
            </a:r>
            <a:endParaRPr lang="en-GB" sz="10000" dirty="0">
              <a:solidFill>
                <a:schemeClr val="bg1"/>
              </a:solidFill>
              <a:latin typeface="Corbel" panose="020B0503020204020204" pitchFamily="34" charset="0"/>
              <a:cs typeface="Arial" panose="020B0604020202020204" pitchFamily="34" charset="0"/>
            </a:endParaRPr>
          </a:p>
        </p:txBody>
      </p:sp>
      <p:pic>
        <p:nvPicPr>
          <p:cNvPr id="3076" name="Picture 4" descr="white fox sitting on snow during daytim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7012" y="142735"/>
            <a:ext cx="5832504" cy="328068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3402500" y="117987"/>
            <a:ext cx="2762982"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Arctic Fox</a:t>
            </a:r>
            <a:endParaRPr lang="en-GB" sz="10000" dirty="0">
              <a:solidFill>
                <a:schemeClr val="bg1"/>
              </a:solidFill>
              <a:latin typeface="Corbel" panose="020B0503020204020204" pitchFamily="34" charset="0"/>
              <a:cs typeface="Arial" panose="020B0604020202020204" pitchFamily="34" charset="0"/>
            </a:endParaRPr>
          </a:p>
        </p:txBody>
      </p:sp>
      <p:sp>
        <p:nvSpPr>
          <p:cNvPr id="2" name="Oval 1"/>
          <p:cNvSpPr/>
          <p:nvPr/>
        </p:nvSpPr>
        <p:spPr>
          <a:xfrm>
            <a:off x="10122241" y="5147962"/>
            <a:ext cx="1679854" cy="13004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0" name="Picture 8" descr="Iceberg ~ Illustrations on Creative Market">
            <a:hlinkClick r:id="rId5"/>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27949" y="4863944"/>
            <a:ext cx="1868438" cy="186843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7592290" y="5212979"/>
            <a:ext cx="2709650" cy="1359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a:t>
            </a:r>
            <a:r>
              <a:rPr lang="en-GB" sz="2000" dirty="0">
                <a:solidFill>
                  <a:schemeClr val="bg1"/>
                </a:solidFill>
                <a:latin typeface="Corbel" panose="020B0503020204020204" pitchFamily="34" charset="0"/>
                <a:cs typeface="Arial" panose="020B0604020202020204" pitchFamily="34" charset="0"/>
              </a:rPr>
              <a:t> - Click on the iceberg to learn more about how Polar Bears survive in the Artic:</a:t>
            </a:r>
            <a:endParaRPr lang="en-GB" sz="6600" dirty="0">
              <a:solidFill>
                <a:schemeClr val="bg1"/>
              </a:solidFill>
              <a:latin typeface="Corbel" panose="020B0503020204020204" pitchFamily="34" charset="0"/>
              <a:cs typeface="Arial" panose="020B0604020202020204" pitchFamily="34" charset="0"/>
            </a:endParaRPr>
          </a:p>
        </p:txBody>
      </p:sp>
      <p:pic>
        <p:nvPicPr>
          <p:cNvPr id="4102" name="Picture 6" descr="https://upload.wikimedia.org/wikipedia/commons/thumb/d/db/Weaned_harp_seal_pup.jpg/1024px-Weaned_harp_seal_pu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776" y="3528657"/>
            <a:ext cx="4596534" cy="30434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10556" y="5898573"/>
            <a:ext cx="2895600"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Harp Seal</a:t>
            </a:r>
            <a:endParaRPr lang="en-GB" sz="100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23048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847754" y="5992090"/>
            <a:ext cx="251615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B050"/>
                </a:solidFill>
                <a:latin typeface="Corbel" panose="020B0503020204020204" pitchFamily="34" charset="0"/>
                <a:cs typeface="Arial" panose="020B0604020202020204" pitchFamily="34" charset="0"/>
              </a:rPr>
              <a:t>Mountains</a:t>
            </a:r>
            <a:endParaRPr lang="en-GB" sz="10000" dirty="0">
              <a:solidFill>
                <a:srgbClr val="00B050"/>
              </a:solidFill>
              <a:latin typeface="Corbel" panose="020B0503020204020204" pitchFamily="34" charset="0"/>
              <a:cs typeface="Arial" panose="020B0604020202020204" pitchFamily="34" charset="0"/>
            </a:endParaRPr>
          </a:p>
        </p:txBody>
      </p:sp>
      <p:pic>
        <p:nvPicPr>
          <p:cNvPr id="5122" name="Picture 2" descr="brown mountains at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2261" y="312979"/>
            <a:ext cx="8327141" cy="567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1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four yaks on snowy fie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254" y="224519"/>
            <a:ext cx="5746461" cy="38271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525241" y="424676"/>
            <a:ext cx="250047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dirty="0">
                <a:solidFill>
                  <a:schemeClr val="tx1">
                    <a:lumMod val="95000"/>
                    <a:lumOff val="5000"/>
                  </a:schemeClr>
                </a:solidFill>
                <a:latin typeface="Corbel" panose="020B0503020204020204" pitchFamily="34" charset="0"/>
                <a:cs typeface="Arial" panose="020B0604020202020204" pitchFamily="34" charset="0"/>
              </a:rPr>
              <a:t>Mountain Yak</a:t>
            </a:r>
            <a:endParaRPr lang="en-GB" sz="10000" dirty="0">
              <a:solidFill>
                <a:schemeClr val="tx1">
                  <a:lumMod val="95000"/>
                  <a:lumOff val="5000"/>
                </a:schemeClr>
              </a:solidFill>
              <a:latin typeface="Corbel" panose="020B0503020204020204" pitchFamily="34" charset="0"/>
              <a:cs typeface="Arial" panose="020B0604020202020204" pitchFamily="34" charset="0"/>
            </a:endParaRPr>
          </a:p>
        </p:txBody>
      </p:sp>
      <p:pic>
        <p:nvPicPr>
          <p:cNvPr id="4100" name="Picture 4" descr="leopard looking at the r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988" y="224519"/>
            <a:ext cx="5737847" cy="382714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8562109" y="3338288"/>
            <a:ext cx="3388151"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Snow Leopard</a:t>
            </a:r>
            <a:endParaRPr lang="en-GB" sz="10000" dirty="0">
              <a:solidFill>
                <a:schemeClr val="bg1"/>
              </a:solidFill>
              <a:latin typeface="Corbel" panose="020B0503020204020204" pitchFamily="34" charset="0"/>
              <a:cs typeface="Arial" panose="020B0604020202020204" pitchFamily="34" charset="0"/>
            </a:endParaRPr>
          </a:p>
        </p:txBody>
      </p:sp>
      <p:pic>
        <p:nvPicPr>
          <p:cNvPr id="4102" name="Picture 6" descr="black bear near tre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9254" y="4220531"/>
            <a:ext cx="8628207" cy="229667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75345" y="5902807"/>
            <a:ext cx="3227829"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Brown Bear</a:t>
            </a:r>
            <a:endParaRPr lang="en-GB" sz="10000" dirty="0">
              <a:solidFill>
                <a:schemeClr val="bg1"/>
              </a:solidFill>
              <a:latin typeface="Corbel" panose="020B0503020204020204" pitchFamily="34" charset="0"/>
              <a:cs typeface="Arial" panose="020B0604020202020204" pitchFamily="34" charset="0"/>
            </a:endParaRPr>
          </a:p>
        </p:txBody>
      </p:sp>
      <p:pic>
        <p:nvPicPr>
          <p:cNvPr id="4104" name="Picture 8" descr="Hiking free vector download (43 Free vector) for ...">
            <a:hlinkClick r:id="rId6"/>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58449" y="5642052"/>
            <a:ext cx="1091811" cy="96443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9009734" y="4248889"/>
            <a:ext cx="2308398" cy="1992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a:t>
            </a:r>
            <a:r>
              <a:rPr lang="en-GB" sz="2000" dirty="0">
                <a:solidFill>
                  <a:schemeClr val="bg1"/>
                </a:solidFill>
                <a:latin typeface="Corbel" panose="020B0503020204020204" pitchFamily="34" charset="0"/>
                <a:cs typeface="Arial" panose="020B0604020202020204" pitchFamily="34" charset="0"/>
              </a:rPr>
              <a:t> - Click on the walking boot to learn more about how Ibex’s incredible hooves are adapted for steep mountain slopes:</a:t>
            </a:r>
            <a:endParaRPr lang="en-GB" sz="66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6238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020053" y="5992090"/>
            <a:ext cx="417155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B050"/>
                </a:solidFill>
                <a:latin typeface="Corbel" panose="020B0503020204020204" pitchFamily="34" charset="0"/>
                <a:cs typeface="Arial" panose="020B0604020202020204" pitchFamily="34" charset="0"/>
              </a:rPr>
              <a:t>Temperate Forests</a:t>
            </a:r>
            <a:endParaRPr lang="en-GB" sz="10000" dirty="0">
              <a:solidFill>
                <a:srgbClr val="00B050"/>
              </a:solidFill>
              <a:latin typeface="Corbel" panose="020B0503020204020204" pitchFamily="34" charset="0"/>
              <a:cs typeface="Arial" panose="020B0604020202020204" pitchFamily="34" charset="0"/>
            </a:endParaRPr>
          </a:p>
        </p:txBody>
      </p:sp>
      <p:pic>
        <p:nvPicPr>
          <p:cNvPr id="7170" name="Picture 2" descr="green forest during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950" y="321417"/>
            <a:ext cx="8501759" cy="567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1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red fox"/>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3" y="229952"/>
            <a:ext cx="5577185" cy="3176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43119" y="2815164"/>
            <a:ext cx="1966333"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dirty="0">
                <a:solidFill>
                  <a:schemeClr val="bg1"/>
                </a:solidFill>
                <a:latin typeface="Corbel" panose="020B0503020204020204" pitchFamily="34" charset="0"/>
                <a:cs typeface="Arial" panose="020B0604020202020204" pitchFamily="34" charset="0"/>
              </a:rPr>
              <a:t>Red Fox</a:t>
            </a:r>
            <a:endParaRPr lang="en-GB" sz="10000" dirty="0">
              <a:solidFill>
                <a:schemeClr val="bg1"/>
              </a:solidFill>
              <a:latin typeface="Corbel" panose="020B0503020204020204" pitchFamily="34" charset="0"/>
              <a:cs typeface="Arial" panose="020B0604020202020204" pitchFamily="34" charset="0"/>
            </a:endParaRPr>
          </a:p>
        </p:txBody>
      </p:sp>
      <p:pic>
        <p:nvPicPr>
          <p:cNvPr id="6150" name="Picture 6" descr="squirrel on tree trunk"/>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79240" y="228848"/>
            <a:ext cx="3357562" cy="641933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6055289" y="5991188"/>
            <a:ext cx="301201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Grey Squirrel</a:t>
            </a:r>
            <a:endParaRPr lang="en-GB" sz="10000" dirty="0">
              <a:solidFill>
                <a:schemeClr val="bg1"/>
              </a:solidFill>
              <a:latin typeface="Corbel" panose="020B0503020204020204" pitchFamily="34" charset="0"/>
              <a:cs typeface="Arial" panose="020B0604020202020204" pitchFamily="34" charset="0"/>
            </a:endParaRPr>
          </a:p>
        </p:txBody>
      </p:sp>
      <p:pic>
        <p:nvPicPr>
          <p:cNvPr id="6158" name="Picture 14" descr="Image result for clipart acorn">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18275" y="4331348"/>
            <a:ext cx="2316830" cy="231683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9626707" y="3189024"/>
            <a:ext cx="2308398" cy="1166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 - </a:t>
            </a:r>
            <a:r>
              <a:rPr lang="en-GB" sz="2000" dirty="0">
                <a:solidFill>
                  <a:schemeClr val="bg1"/>
                </a:solidFill>
                <a:latin typeface="Corbel" panose="020B0503020204020204" pitchFamily="34" charset="0"/>
                <a:cs typeface="Arial" panose="020B0604020202020204" pitchFamily="34" charset="0"/>
              </a:rPr>
              <a:t>Click on the Acorns to learn more about woodland animals: </a:t>
            </a:r>
            <a:endParaRPr lang="en-GB" sz="6600" dirty="0">
              <a:solidFill>
                <a:schemeClr val="bg1"/>
              </a:solidFill>
              <a:latin typeface="Corbel" panose="020B0503020204020204" pitchFamily="34" charset="0"/>
              <a:cs typeface="Arial" panose="020B0604020202020204" pitchFamily="34" charset="0"/>
            </a:endParaRPr>
          </a:p>
        </p:txBody>
      </p:sp>
      <p:pic>
        <p:nvPicPr>
          <p:cNvPr id="5122" name="Picture 2" descr="Mouse, Rodent, Cute, Mammal, Nager, Nature, Anim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543" y="3480846"/>
            <a:ext cx="4711428" cy="314095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76981" y="6015885"/>
            <a:ext cx="1773102"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Mouse</a:t>
            </a:r>
            <a:endParaRPr lang="en-GB" sz="100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52478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3765531" y="256308"/>
            <a:ext cx="4680601"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4"/>
                </a:solidFill>
                <a:latin typeface="Corbel" panose="020B0503020204020204" pitchFamily="34" charset="0"/>
                <a:cs typeface="Arial" panose="020B0604020202020204" pitchFamily="34" charset="0"/>
              </a:rPr>
              <a:t>Endangered Species</a:t>
            </a:r>
            <a:endParaRPr lang="en-GB" sz="10000" b="1" dirty="0">
              <a:solidFill>
                <a:schemeClr val="accent4"/>
              </a:solidFill>
              <a:latin typeface="Corbel" panose="020B0503020204020204" pitchFamily="34" charset="0"/>
              <a:cs typeface="Arial" panose="020B0604020202020204" pitchFamily="34" charset="0"/>
            </a:endParaRPr>
          </a:p>
        </p:txBody>
      </p:sp>
      <p:sp>
        <p:nvSpPr>
          <p:cNvPr id="6" name="Title 1"/>
          <p:cNvSpPr txBox="1">
            <a:spLocks/>
          </p:cNvSpPr>
          <p:nvPr/>
        </p:nvSpPr>
        <p:spPr>
          <a:xfrm>
            <a:off x="649825" y="959986"/>
            <a:ext cx="10912011" cy="1365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latin typeface="Corbel" panose="020B0503020204020204" pitchFamily="34" charset="0"/>
                <a:cs typeface="Arial" panose="020B0604020202020204" pitchFamily="34" charset="0"/>
              </a:rPr>
              <a:t>Some animal and plant species are classified as endangered. This means they are very likely to become extinct in the near future, if nothing is done to help them.</a:t>
            </a:r>
            <a:endParaRPr lang="en-GB" sz="8800" dirty="0">
              <a:solidFill>
                <a:schemeClr val="accent4"/>
              </a:solidFill>
              <a:latin typeface="Corbel" panose="020B0503020204020204" pitchFamily="34" charset="0"/>
              <a:cs typeface="Arial" panose="020B0604020202020204" pitchFamily="34" charset="0"/>
            </a:endParaRPr>
          </a:p>
        </p:txBody>
      </p:sp>
      <p:sp>
        <p:nvSpPr>
          <p:cNvPr id="8" name="Title 1"/>
          <p:cNvSpPr txBox="1">
            <a:spLocks/>
          </p:cNvSpPr>
          <p:nvPr/>
        </p:nvSpPr>
        <p:spPr>
          <a:xfrm>
            <a:off x="405792" y="4776259"/>
            <a:ext cx="3012015" cy="351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4"/>
                </a:solidFill>
                <a:latin typeface="Corbel" panose="020B0503020204020204" pitchFamily="34" charset="0"/>
                <a:cs typeface="Arial" panose="020B0604020202020204" pitchFamily="34" charset="0"/>
              </a:rPr>
              <a:t>Tansy Beetle</a:t>
            </a:r>
          </a:p>
        </p:txBody>
      </p:sp>
      <p:sp>
        <p:nvSpPr>
          <p:cNvPr id="10" name="Title 1"/>
          <p:cNvSpPr txBox="1">
            <a:spLocks/>
          </p:cNvSpPr>
          <p:nvPr/>
        </p:nvSpPr>
        <p:spPr>
          <a:xfrm>
            <a:off x="3862090" y="4780394"/>
            <a:ext cx="2022223" cy="347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4"/>
                </a:solidFill>
                <a:latin typeface="Corbel" panose="020B0503020204020204" pitchFamily="34" charset="0"/>
                <a:cs typeface="Arial" panose="020B0604020202020204" pitchFamily="34" charset="0"/>
              </a:rPr>
              <a:t>Amur Leopard</a:t>
            </a:r>
          </a:p>
        </p:txBody>
      </p:sp>
      <p:sp>
        <p:nvSpPr>
          <p:cNvPr id="12" name="Title 1"/>
          <p:cNvSpPr txBox="1">
            <a:spLocks/>
          </p:cNvSpPr>
          <p:nvPr/>
        </p:nvSpPr>
        <p:spPr>
          <a:xfrm>
            <a:off x="6761830" y="4780394"/>
            <a:ext cx="2022279" cy="347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4"/>
                </a:solidFill>
                <a:latin typeface="Corbel" panose="020B0503020204020204" pitchFamily="34" charset="0"/>
                <a:cs typeface="Arial" panose="020B0604020202020204" pitchFamily="34" charset="0"/>
              </a:rPr>
              <a:t>Kakapo Parrot</a:t>
            </a:r>
          </a:p>
        </p:txBody>
      </p:sp>
      <p:sp>
        <p:nvSpPr>
          <p:cNvPr id="13" name="Title 1"/>
          <p:cNvSpPr txBox="1">
            <a:spLocks/>
          </p:cNvSpPr>
          <p:nvPr/>
        </p:nvSpPr>
        <p:spPr>
          <a:xfrm>
            <a:off x="9366560" y="4780394"/>
            <a:ext cx="2320716" cy="347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4"/>
                </a:solidFill>
                <a:latin typeface="Corbel" panose="020B0503020204020204" pitchFamily="34" charset="0"/>
                <a:cs typeface="Arial" panose="020B0604020202020204" pitchFamily="34" charset="0"/>
              </a:rPr>
              <a:t>Rafflesia Flower</a:t>
            </a:r>
          </a:p>
        </p:txBody>
      </p:sp>
      <p:sp>
        <p:nvSpPr>
          <p:cNvPr id="14" name="Title 1"/>
          <p:cNvSpPr txBox="1">
            <a:spLocks/>
          </p:cNvSpPr>
          <p:nvPr/>
        </p:nvSpPr>
        <p:spPr>
          <a:xfrm>
            <a:off x="1078109" y="5916940"/>
            <a:ext cx="10055441" cy="693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accent4"/>
                </a:solidFill>
                <a:latin typeface="Corbel" panose="020B0503020204020204" pitchFamily="34" charset="0"/>
                <a:cs typeface="Arial" panose="020B0604020202020204" pitchFamily="34" charset="0"/>
              </a:rPr>
              <a:t>Did you know: The Rafflesia Flower is thought to be the largest flower in the world. It can grow up to a metre in diameter and emits a repulsive </a:t>
            </a:r>
            <a:r>
              <a:rPr lang="en-GB" sz="2000" dirty="0" err="1">
                <a:solidFill>
                  <a:schemeClr val="accent4"/>
                </a:solidFill>
                <a:latin typeface="Corbel" panose="020B0503020204020204" pitchFamily="34" charset="0"/>
                <a:cs typeface="Arial" panose="020B0604020202020204" pitchFamily="34" charset="0"/>
              </a:rPr>
              <a:t>odor</a:t>
            </a:r>
            <a:r>
              <a:rPr lang="en-GB" sz="2000" dirty="0">
                <a:solidFill>
                  <a:schemeClr val="accent4"/>
                </a:solidFill>
                <a:latin typeface="Corbel" panose="020B0503020204020204" pitchFamily="34" charset="0"/>
                <a:cs typeface="Arial" panose="020B0604020202020204" pitchFamily="34" charset="0"/>
              </a:rPr>
              <a:t>, similar to that of rotting meat!</a:t>
            </a:r>
          </a:p>
        </p:txBody>
      </p:sp>
      <p:pic>
        <p:nvPicPr>
          <p:cNvPr id="1028" name="Picture 4" descr="Image result for rafflesia flower clipar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607" y="5999542"/>
            <a:ext cx="682502" cy="52845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mur, Leopard, Sepia, Close Up, Cat'S Eyes, Wild Anim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7807" y="2663257"/>
            <a:ext cx="2827879" cy="20973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Parrot montag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45686" y="2663256"/>
            <a:ext cx="3026692" cy="20973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ile:09 rafflesia.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272378" y="2663255"/>
            <a:ext cx="2652400" cy="20973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le:Tansy beetle 2.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12618" y="2663255"/>
            <a:ext cx="2910714" cy="209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6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3765531" y="256308"/>
            <a:ext cx="4680601"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Corbel" panose="020B0503020204020204" pitchFamily="34" charset="0"/>
                <a:cs typeface="Arial" panose="020B0604020202020204" pitchFamily="34" charset="0"/>
              </a:rPr>
              <a:t>Extinct Species</a:t>
            </a:r>
            <a:endParaRPr lang="en-GB" sz="10000" b="1" dirty="0">
              <a:solidFill>
                <a:srgbClr val="FF0000"/>
              </a:solidFill>
              <a:latin typeface="Corbel" panose="020B0503020204020204" pitchFamily="34" charset="0"/>
              <a:cs typeface="Arial" panose="020B0604020202020204" pitchFamily="34" charset="0"/>
            </a:endParaRPr>
          </a:p>
        </p:txBody>
      </p:sp>
      <p:sp>
        <p:nvSpPr>
          <p:cNvPr id="6" name="Title 1"/>
          <p:cNvSpPr txBox="1">
            <a:spLocks/>
          </p:cNvSpPr>
          <p:nvPr/>
        </p:nvSpPr>
        <p:spPr>
          <a:xfrm>
            <a:off x="649825" y="959986"/>
            <a:ext cx="10912011" cy="1365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FF0000"/>
                </a:solidFill>
                <a:latin typeface="Corbel" panose="020B0503020204020204" pitchFamily="34" charset="0"/>
                <a:cs typeface="Arial" panose="020B0604020202020204" pitchFamily="34" charset="0"/>
              </a:rPr>
              <a:t>Some animal and plant species are classified as extinct. This means there are no more individuals of that species alive anywhere in the world.</a:t>
            </a:r>
            <a:endParaRPr lang="en-GB" sz="8800" dirty="0">
              <a:solidFill>
                <a:srgbClr val="FF0000"/>
              </a:solidFill>
              <a:latin typeface="Corbel" panose="020B0503020204020204" pitchFamily="34" charset="0"/>
              <a:cs typeface="Arial" panose="020B0604020202020204" pitchFamily="34" charset="0"/>
            </a:endParaRPr>
          </a:p>
        </p:txBody>
      </p:sp>
      <p:sp>
        <p:nvSpPr>
          <p:cNvPr id="8" name="Title 1"/>
          <p:cNvSpPr txBox="1">
            <a:spLocks/>
          </p:cNvSpPr>
          <p:nvPr/>
        </p:nvSpPr>
        <p:spPr>
          <a:xfrm>
            <a:off x="357002" y="4786597"/>
            <a:ext cx="3012015" cy="407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FF0000"/>
                </a:solidFill>
                <a:latin typeface="Corbel" panose="020B0503020204020204" pitchFamily="34" charset="0"/>
                <a:cs typeface="Arial" panose="020B0604020202020204" pitchFamily="34" charset="0"/>
              </a:rPr>
              <a:t>Woolly Mammoth</a:t>
            </a:r>
            <a:endParaRPr lang="en-US" sz="2400" b="1" dirty="0">
              <a:solidFill>
                <a:srgbClr val="FF0000"/>
              </a:solidFill>
              <a:latin typeface="Corbel" panose="020B0503020204020204" pitchFamily="34" charset="0"/>
              <a:cs typeface="Arial" panose="020B0604020202020204" pitchFamily="34" charset="0"/>
            </a:endParaRPr>
          </a:p>
        </p:txBody>
      </p:sp>
      <p:sp>
        <p:nvSpPr>
          <p:cNvPr id="10" name="Title 1"/>
          <p:cNvSpPr txBox="1">
            <a:spLocks/>
          </p:cNvSpPr>
          <p:nvPr/>
        </p:nvSpPr>
        <p:spPr>
          <a:xfrm>
            <a:off x="3578172" y="4786597"/>
            <a:ext cx="2899740" cy="403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FF0000"/>
                </a:solidFill>
                <a:latin typeface="Corbel" panose="020B0503020204020204" pitchFamily="34" charset="0"/>
                <a:cs typeface="Arial" panose="020B0604020202020204" pitchFamily="34" charset="0"/>
              </a:rPr>
              <a:t>Quagga</a:t>
            </a:r>
            <a:endParaRPr lang="en-US" sz="2400" b="1" dirty="0">
              <a:solidFill>
                <a:srgbClr val="FF000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9214676" y="4909942"/>
            <a:ext cx="2890429" cy="391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FF0000"/>
                </a:solidFill>
                <a:latin typeface="Corbel" panose="020B0503020204020204" pitchFamily="34" charset="0"/>
                <a:cs typeface="Arial" panose="020B0604020202020204" pitchFamily="34" charset="0"/>
              </a:rPr>
              <a:t>Rocky Mountain Locust</a:t>
            </a:r>
            <a:endParaRPr lang="en-US" sz="2400" dirty="0">
              <a:solidFill>
                <a:schemeClr val="accent4"/>
              </a:solidFill>
              <a:latin typeface="Corbel" panose="020B0503020204020204" pitchFamily="34" charset="0"/>
              <a:cs typeface="Arial" panose="020B0604020202020204" pitchFamily="34" charset="0"/>
            </a:endParaRPr>
          </a:p>
        </p:txBody>
      </p:sp>
      <p:sp>
        <p:nvSpPr>
          <p:cNvPr id="19" name="Title 1"/>
          <p:cNvSpPr txBox="1">
            <a:spLocks/>
          </p:cNvSpPr>
          <p:nvPr/>
        </p:nvSpPr>
        <p:spPr>
          <a:xfrm>
            <a:off x="6679319" y="4686279"/>
            <a:ext cx="2393801" cy="608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rgbClr val="FF0000"/>
                </a:solidFill>
                <a:latin typeface="Corbel" panose="020B0503020204020204" pitchFamily="34" charset="0"/>
                <a:cs typeface="Arial" panose="020B0604020202020204" pitchFamily="34" charset="0"/>
              </a:rPr>
              <a:t>Cooksonia</a:t>
            </a:r>
            <a:r>
              <a:rPr lang="en-GB" sz="2400" dirty="0">
                <a:solidFill>
                  <a:srgbClr val="FF0000"/>
                </a:solidFill>
                <a:latin typeface="Corbel" panose="020B0503020204020204" pitchFamily="34" charset="0"/>
                <a:cs typeface="Arial" panose="020B0604020202020204" pitchFamily="34" charset="0"/>
              </a:rPr>
              <a:t> Plant</a:t>
            </a:r>
            <a:endParaRPr lang="en-US" sz="2400" dirty="0">
              <a:solidFill>
                <a:schemeClr val="accent4"/>
              </a:solidFill>
              <a:latin typeface="Corbel" panose="020B0503020204020204" pitchFamily="34" charset="0"/>
              <a:cs typeface="Arial" panose="020B0604020202020204" pitchFamily="34" charset="0"/>
            </a:endParaRPr>
          </a:p>
        </p:txBody>
      </p:sp>
      <p:pic>
        <p:nvPicPr>
          <p:cNvPr id="3074" name="Picture 2" descr="Equus quagga quagga - Wikipedia, la enciclopedia lib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4274" y="2648135"/>
            <a:ext cx="3154418" cy="204535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oolly Mammoth, Animal, Prehistoric, Wildlife, 3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787" y="2217779"/>
            <a:ext cx="2676602" cy="26766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6/6b/Cooksonia_pertoni_revised.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28691" y="2648134"/>
            <a:ext cx="2379297" cy="2045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a/a8/Melanoplus_spretusAnnReportAgExpStaUM1902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15596" y="3406877"/>
            <a:ext cx="1811479" cy="84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7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worldslargestlesson.globalgoals.org/2015/09/TGG_Icon_Color_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7034981" y="4498258"/>
            <a:ext cx="4852219" cy="1968911"/>
          </a:xfrm>
        </p:spPr>
        <p:txBody>
          <a:bodyPr>
            <a:noAutofit/>
          </a:bodyPr>
          <a:lstStyle/>
          <a:p>
            <a:r>
              <a:rPr lang="en-GB" sz="10000" dirty="0">
                <a:solidFill>
                  <a:srgbClr val="00B050"/>
                </a:solidFill>
                <a:latin typeface="Corbel" panose="020B0503020204020204" pitchFamily="34" charset="0"/>
                <a:cs typeface="Arial" panose="020B0604020202020204" pitchFamily="34" charset="0"/>
              </a:rPr>
              <a:t>Lesson 2</a:t>
            </a:r>
            <a:br>
              <a:rPr lang="en-GB" sz="10000" dirty="0">
                <a:solidFill>
                  <a:srgbClr val="00B050"/>
                </a:solidFill>
                <a:latin typeface="Corbel" panose="020B0503020204020204" pitchFamily="34" charset="0"/>
                <a:cs typeface="Arial" panose="020B0604020202020204" pitchFamily="34" charset="0"/>
              </a:rPr>
            </a:br>
            <a:r>
              <a:rPr lang="en-GB" sz="4000" dirty="0">
                <a:solidFill>
                  <a:srgbClr val="00B050"/>
                </a:solidFill>
                <a:latin typeface="Corbel" panose="020B0503020204020204" pitchFamily="34" charset="0"/>
                <a:cs typeface="Arial" panose="020B0604020202020204" pitchFamily="34" charset="0"/>
              </a:rPr>
              <a:t>The Human Impact</a:t>
            </a:r>
            <a:endParaRPr lang="en-GB" sz="10000"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21498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worldslargestlesson.globalgoals.org/2015/09/TGG_Icon_Color_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7034981" y="4498258"/>
            <a:ext cx="4852219" cy="1968911"/>
          </a:xfrm>
        </p:spPr>
        <p:txBody>
          <a:bodyPr>
            <a:noAutofit/>
          </a:bodyPr>
          <a:lstStyle/>
          <a:p>
            <a:r>
              <a:rPr lang="en-GB" sz="10000" dirty="0">
                <a:solidFill>
                  <a:srgbClr val="00B050"/>
                </a:solidFill>
                <a:latin typeface="Corbel" panose="020B0503020204020204" pitchFamily="34" charset="0"/>
                <a:cs typeface="Arial" panose="020B0604020202020204" pitchFamily="34" charset="0"/>
              </a:rPr>
              <a:t>Lesson 1</a:t>
            </a:r>
            <a:br>
              <a:rPr lang="en-GB" sz="10000" dirty="0">
                <a:solidFill>
                  <a:srgbClr val="00B050"/>
                </a:solidFill>
                <a:latin typeface="Corbel" panose="020B0503020204020204" pitchFamily="34" charset="0"/>
                <a:cs typeface="Arial" panose="020B0604020202020204" pitchFamily="34" charset="0"/>
              </a:rPr>
            </a:br>
            <a:r>
              <a:rPr lang="en-GB" sz="4000" dirty="0">
                <a:solidFill>
                  <a:srgbClr val="00B050"/>
                </a:solidFill>
                <a:latin typeface="Corbel" panose="020B0503020204020204" pitchFamily="34" charset="0"/>
                <a:cs typeface="Arial" panose="020B0604020202020204" pitchFamily="34" charset="0"/>
              </a:rPr>
              <a:t>Introduction</a:t>
            </a:r>
            <a:endParaRPr lang="en-GB" sz="10000"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209426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rengeti National Park - Wikiped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4755" y="217042"/>
            <a:ext cx="9942154" cy="57270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956575" y="5999015"/>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Savannah</a:t>
            </a:r>
            <a:endParaRPr lang="en-GB" sz="10000"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67693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3906982" y="5999015"/>
            <a:ext cx="422563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Tropical Rainforest</a:t>
            </a:r>
            <a:endParaRPr lang="en-GB" sz="10000" dirty="0">
              <a:solidFill>
                <a:srgbClr val="00B050"/>
              </a:solidFill>
              <a:latin typeface="Corbel" panose="020B0503020204020204" pitchFamily="34" charset="0"/>
              <a:cs typeface="Arial" panose="020B0604020202020204" pitchFamily="34" charset="0"/>
            </a:endParaRPr>
          </a:p>
        </p:txBody>
      </p:sp>
      <p:pic>
        <p:nvPicPr>
          <p:cNvPr id="6" name="Picture 5" descr="green trees on forest during daytime"/>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1189" y="363724"/>
            <a:ext cx="8462083" cy="5377508"/>
          </a:xfrm>
          <a:prstGeom prst="rect">
            <a:avLst/>
          </a:prstGeom>
          <a:noFill/>
          <a:ln>
            <a:noFill/>
          </a:ln>
        </p:spPr>
      </p:pic>
    </p:spTree>
    <p:extLst>
      <p:ext uri="{BB962C8B-B14F-4D97-AF65-F5344CB8AC3E}">
        <p14:creationId xmlns:p14="http://schemas.microsoft.com/office/powerpoint/2010/main" val="157792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5274559" y="5992090"/>
            <a:ext cx="166254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Desert</a:t>
            </a:r>
            <a:endParaRPr lang="en-GB" sz="10000" dirty="0">
              <a:solidFill>
                <a:srgbClr val="00B050"/>
              </a:solidFill>
              <a:latin typeface="Corbel" panose="020B0503020204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5366" y="269658"/>
            <a:ext cx="8548324" cy="5722432"/>
          </a:xfrm>
          <a:prstGeom prst="rect">
            <a:avLst/>
          </a:prstGeom>
        </p:spPr>
      </p:pic>
    </p:spTree>
    <p:extLst>
      <p:ext uri="{BB962C8B-B14F-4D97-AF65-F5344CB8AC3E}">
        <p14:creationId xmlns:p14="http://schemas.microsoft.com/office/powerpoint/2010/main" val="216577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5380935" y="5992090"/>
            <a:ext cx="141718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Arctic</a:t>
            </a:r>
            <a:endParaRPr lang="en-GB" sz="10000" dirty="0">
              <a:solidFill>
                <a:srgbClr val="00B050"/>
              </a:solidFill>
              <a:latin typeface="Corbel" panose="020B0503020204020204" pitchFamily="34" charset="0"/>
              <a:cs typeface="Arial" panose="020B0604020202020204" pitchFamily="34" charset="0"/>
            </a:endParaRPr>
          </a:p>
        </p:txBody>
      </p:sp>
      <p:pic>
        <p:nvPicPr>
          <p:cNvPr id="2052" name="Picture 4" descr="bird's-eye view of iceber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2840" y="244731"/>
            <a:ext cx="7673375" cy="574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4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847754" y="5992090"/>
            <a:ext cx="251615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B050"/>
                </a:solidFill>
                <a:latin typeface="Corbel" panose="020B0503020204020204" pitchFamily="34" charset="0"/>
                <a:cs typeface="Arial" panose="020B0604020202020204" pitchFamily="34" charset="0"/>
              </a:rPr>
              <a:t>Mountains</a:t>
            </a:r>
            <a:endParaRPr lang="en-GB" sz="10000" dirty="0">
              <a:solidFill>
                <a:srgbClr val="00B050"/>
              </a:solidFill>
              <a:latin typeface="Corbel" panose="020B0503020204020204" pitchFamily="34" charset="0"/>
              <a:cs typeface="Arial" panose="020B0604020202020204" pitchFamily="34" charset="0"/>
            </a:endParaRPr>
          </a:p>
        </p:txBody>
      </p:sp>
      <p:pic>
        <p:nvPicPr>
          <p:cNvPr id="5122" name="Picture 2" descr="brown mountains at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2261" y="312979"/>
            <a:ext cx="8327141" cy="567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4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020053" y="5992090"/>
            <a:ext cx="417155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B050"/>
                </a:solidFill>
                <a:latin typeface="Corbel" panose="020B0503020204020204" pitchFamily="34" charset="0"/>
                <a:cs typeface="Arial" panose="020B0604020202020204" pitchFamily="34" charset="0"/>
              </a:rPr>
              <a:t>Temperate Forests</a:t>
            </a:r>
            <a:endParaRPr lang="en-GB" sz="10000" dirty="0">
              <a:solidFill>
                <a:srgbClr val="00B050"/>
              </a:solidFill>
              <a:latin typeface="Corbel" panose="020B0503020204020204" pitchFamily="34" charset="0"/>
              <a:cs typeface="Arial" panose="020B0604020202020204" pitchFamily="34" charset="0"/>
            </a:endParaRPr>
          </a:p>
        </p:txBody>
      </p:sp>
      <p:pic>
        <p:nvPicPr>
          <p:cNvPr id="7170" name="Picture 2" descr="green forest during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950" y="321417"/>
            <a:ext cx="8501759" cy="567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32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damselfli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9684" y="1586895"/>
            <a:ext cx="2575645" cy="1717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27703" y="280219"/>
            <a:ext cx="11474245" cy="1105670"/>
          </a:xfrm>
        </p:spPr>
        <p:txBody>
          <a:bodyPr>
            <a:noAutofit/>
          </a:bodyPr>
          <a:lstStyle/>
          <a:p>
            <a:r>
              <a:rPr lang="en-GB" sz="9600" dirty="0">
                <a:solidFill>
                  <a:srgbClr val="00B050"/>
                </a:solidFill>
                <a:latin typeface="Corbel" panose="020B0503020204020204" pitchFamily="34" charset="0"/>
                <a:cs typeface="Arial" panose="020B0604020202020204" pitchFamily="34" charset="0"/>
              </a:rPr>
              <a:t>Insects</a:t>
            </a:r>
          </a:p>
        </p:txBody>
      </p:sp>
      <p:sp>
        <p:nvSpPr>
          <p:cNvPr id="7" name="Title 1"/>
          <p:cNvSpPr txBox="1">
            <a:spLocks/>
          </p:cNvSpPr>
          <p:nvPr/>
        </p:nvSpPr>
        <p:spPr>
          <a:xfrm>
            <a:off x="263141" y="3678353"/>
            <a:ext cx="11803368" cy="1734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Insects are by far the most common animals on Earth; more than 1.5 million species have been named but there are many more that have not yet been discovered. </a:t>
            </a:r>
            <a:r>
              <a:rPr lang="en-US" sz="2000" dirty="0">
                <a:solidFill>
                  <a:srgbClr val="00B050"/>
                </a:solidFill>
                <a:latin typeface="Corbel" panose="020B0503020204020204" pitchFamily="34" charset="0"/>
                <a:cs typeface="Arial" panose="020B0604020202020204" pitchFamily="34" charset="0"/>
              </a:rPr>
              <a:t>They are incredibly diverse, differing in colour, size, shape and biology. They are found in almost every habitat in the world!</a:t>
            </a:r>
          </a:p>
          <a:p>
            <a:pPr algn="ctr"/>
            <a:endParaRPr lang="en-US" sz="2000" dirty="0">
              <a:solidFill>
                <a:srgbClr val="00B050"/>
              </a:solidFill>
              <a:latin typeface="Corbel" panose="020B0503020204020204" pitchFamily="34" charset="0"/>
              <a:cs typeface="Arial" panose="020B0604020202020204" pitchFamily="34" charset="0"/>
            </a:endParaRPr>
          </a:p>
          <a:p>
            <a:pPr algn="ctr"/>
            <a:r>
              <a:rPr lang="en-US" sz="2000" dirty="0">
                <a:solidFill>
                  <a:srgbClr val="00B050"/>
                </a:solidFill>
                <a:latin typeface="Corbel" panose="020B0503020204020204" pitchFamily="34" charset="0"/>
                <a:cs typeface="Arial" panose="020B0604020202020204" pitchFamily="34" charset="0"/>
              </a:rPr>
              <a:t>Without insects, the world would be very different. Insects pollinate many fruits, vegetables and flowers; without insects these plants would not grow. </a:t>
            </a:r>
            <a:r>
              <a:rPr lang="en-US" sz="2000" b="1" dirty="0">
                <a:solidFill>
                  <a:srgbClr val="00B050"/>
                </a:solidFill>
                <a:latin typeface="Corbel" panose="020B0503020204020204" pitchFamily="34" charset="0"/>
                <a:cs typeface="Arial" panose="020B0604020202020204" pitchFamily="34" charset="0"/>
              </a:rPr>
              <a:t>Can you think of any other reasons why insects are so important?</a:t>
            </a:r>
          </a:p>
        </p:txBody>
      </p:sp>
      <p:pic>
        <p:nvPicPr>
          <p:cNvPr id="4100" name="Picture 4" descr="Praying Mantis, Mantis Religiosa, Insect, Green, Natur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2400" y="166850"/>
            <a:ext cx="3089564" cy="253899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cro, Insect, A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16264" y="1505608"/>
            <a:ext cx="2881792" cy="18805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lose-up of two black beetle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72356" y="1205378"/>
            <a:ext cx="3103419" cy="197886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lack fly perched on green leaf in close up photography"/>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328448" y="78888"/>
            <a:ext cx="2102347" cy="1916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84217" y="5705417"/>
            <a:ext cx="10307783" cy="1015663"/>
          </a:xfrm>
          <a:prstGeom prst="rect">
            <a:avLst/>
          </a:prstGeom>
        </p:spPr>
        <p:txBody>
          <a:bodyPr wrap="square">
            <a:spAutoFit/>
          </a:bodyPr>
          <a:lstStyle/>
          <a:p>
            <a:r>
              <a:rPr lang="en-US" sz="2000" dirty="0">
                <a:solidFill>
                  <a:srgbClr val="00B050"/>
                </a:solidFill>
                <a:latin typeface="Corbel" panose="020B0503020204020204" pitchFamily="34" charset="0"/>
                <a:cs typeface="Arial" panose="020B0604020202020204" pitchFamily="34" charset="0"/>
              </a:rPr>
              <a:t>Did you know: Insects are believed to have been some of the first animals on land. The oldest fossil of an insect was discovered in 1926 by Robin Tillyard, an entomologist (a scientist who studies insects). The insect in the fossil is believed to have lived over 400 million years ago.</a:t>
            </a:r>
            <a:endParaRPr lang="en-GB" sz="2000" dirty="0">
              <a:solidFill>
                <a:srgbClr val="00B050"/>
              </a:solidFill>
              <a:latin typeface="Corbel" panose="020B0503020204020204" pitchFamily="34" charset="0"/>
              <a:cs typeface="Arial" panose="020B0604020202020204" pitchFamily="34" charset="0"/>
            </a:endParaRPr>
          </a:p>
        </p:txBody>
      </p:sp>
      <p:pic>
        <p:nvPicPr>
          <p:cNvPr id="4112" name="Picture 16" descr="Palaeontinidae - Wikipedi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0992" y="5781697"/>
            <a:ext cx="1673225" cy="86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1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9600" dirty="0">
                <a:solidFill>
                  <a:srgbClr val="00B050"/>
                </a:solidFill>
                <a:latin typeface="Corbel" panose="020B0503020204020204" pitchFamily="34" charset="0"/>
                <a:cs typeface="Arial" panose="020B0604020202020204" pitchFamily="34" charset="0"/>
              </a:rPr>
              <a:t>Habitat Destruction</a:t>
            </a:r>
          </a:p>
        </p:txBody>
      </p:sp>
      <p:pic>
        <p:nvPicPr>
          <p:cNvPr id="3076" name="Picture 4" descr="firewood on riv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811" y="1385889"/>
            <a:ext cx="5997750" cy="40004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32500" y="5386388"/>
            <a:ext cx="4744372" cy="1166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for an introduction to deforestation.</a:t>
            </a:r>
            <a:endParaRPr lang="en-GB" sz="6600" dirty="0">
              <a:solidFill>
                <a:srgbClr val="00B050"/>
              </a:solidFill>
              <a:latin typeface="Corbel" panose="020B0503020204020204" pitchFamily="34" charset="0"/>
              <a:cs typeface="Arial" panose="020B0604020202020204" pitchFamily="34" charset="0"/>
            </a:endParaRPr>
          </a:p>
        </p:txBody>
      </p:sp>
      <p:sp>
        <p:nvSpPr>
          <p:cNvPr id="7" name="Title 1"/>
          <p:cNvSpPr txBox="1">
            <a:spLocks/>
          </p:cNvSpPr>
          <p:nvPr/>
        </p:nvSpPr>
        <p:spPr>
          <a:xfrm>
            <a:off x="6957561" y="5386388"/>
            <a:ext cx="4744372" cy="1166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for an introduction to habitat destruction.</a:t>
            </a:r>
            <a:endParaRPr lang="en-GB" sz="6600" dirty="0">
              <a:solidFill>
                <a:srgbClr val="00B050"/>
              </a:solidFill>
              <a:latin typeface="Corbel" panose="020B0503020204020204" pitchFamily="34" charset="0"/>
              <a:cs typeface="Arial" panose="020B0604020202020204" pitchFamily="34" charset="0"/>
            </a:endParaRPr>
          </a:p>
        </p:txBody>
      </p:sp>
      <p:pic>
        <p:nvPicPr>
          <p:cNvPr id="3" name="Picture 4" descr="Clipart - Bulldozer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0594989" y="335413"/>
            <a:ext cx="1482364" cy="88200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onstruction Site, Heavy Equipment, Dirt Mover">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02322" y="2316098"/>
            <a:ext cx="4656363" cy="30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01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2" y="-155322"/>
            <a:ext cx="11474245" cy="1105670"/>
          </a:xfrm>
        </p:spPr>
        <p:txBody>
          <a:bodyPr>
            <a:noAutofit/>
          </a:bodyPr>
          <a:lstStyle/>
          <a:p>
            <a:r>
              <a:rPr lang="en-US" sz="6600" dirty="0">
                <a:solidFill>
                  <a:srgbClr val="00B050"/>
                </a:solidFill>
                <a:latin typeface="Corbel" panose="020B0503020204020204" pitchFamily="34" charset="0"/>
                <a:cs typeface="Arial" panose="020B0604020202020204" pitchFamily="34" charset="0"/>
              </a:rPr>
              <a:t>Habitat Destruction: Insects</a:t>
            </a:r>
            <a:endParaRPr lang="en-GB" sz="6600" dirty="0">
              <a:solidFill>
                <a:srgbClr val="00B050"/>
              </a:solidFill>
              <a:latin typeface="Corbel" panose="020B0503020204020204" pitchFamily="34" charset="0"/>
              <a:cs typeface="Arial" panose="020B0604020202020204" pitchFamily="34" charset="0"/>
            </a:endParaRPr>
          </a:p>
        </p:txBody>
      </p:sp>
      <p:sp>
        <p:nvSpPr>
          <p:cNvPr id="7" name="Title 1"/>
          <p:cNvSpPr txBox="1">
            <a:spLocks/>
          </p:cNvSpPr>
          <p:nvPr/>
        </p:nvSpPr>
        <p:spPr>
          <a:xfrm>
            <a:off x="263140" y="747254"/>
            <a:ext cx="11803368" cy="10876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Insects are found in almost every habitat in the world. Human activity has altered more than 75% of the Earths surface so this has had a big impact on insects; scientists have found that since 1990, insect numbers have </a:t>
            </a:r>
            <a:r>
              <a:rPr lang="en-US" sz="2000" dirty="0">
                <a:solidFill>
                  <a:srgbClr val="FF0000"/>
                </a:solidFill>
                <a:latin typeface="Corbel" panose="020B0503020204020204" pitchFamily="34" charset="0"/>
                <a:cs typeface="Arial" panose="020B0604020202020204" pitchFamily="34" charset="0"/>
              </a:rPr>
              <a:t>declined by almost 25%. </a:t>
            </a:r>
            <a:endParaRPr lang="en-US" sz="2000" b="1" dirty="0">
              <a:solidFill>
                <a:srgbClr val="FF0000"/>
              </a:solidFill>
              <a:latin typeface="Corbel" panose="020B0503020204020204" pitchFamily="34" charset="0"/>
              <a:cs typeface="Arial" panose="020B0604020202020204" pitchFamily="34" charset="0"/>
            </a:endParaRPr>
          </a:p>
        </p:txBody>
      </p:sp>
      <p:pic>
        <p:nvPicPr>
          <p:cNvPr id="1026" name="Picture 2" descr="File:Roadside flowers, Airville, Pennsylvania.jp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029" y="1803031"/>
            <a:ext cx="3163808" cy="2372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adside Mowing - LGAM Knowledge Ba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030" y="4293116"/>
            <a:ext cx="3163807" cy="2372856"/>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612505">
            <a:off x="900044" y="3914774"/>
            <a:ext cx="576759" cy="2227592"/>
          </a:xfrm>
          <a:prstGeom prst="downArrow">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3369837" y="1913549"/>
            <a:ext cx="1493108" cy="4641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Many flowers and other plants are regularly mowed down as it is believed to make the roadsides tidier. This  however, destroys large areas of insect habitat and food.</a:t>
            </a:r>
            <a:endParaRPr lang="en-US" sz="2000" b="1" dirty="0">
              <a:solidFill>
                <a:srgbClr val="00B050"/>
              </a:solidFill>
              <a:latin typeface="Corbel" panose="020B0503020204020204" pitchFamily="34" charset="0"/>
              <a:cs typeface="Arial" panose="020B0604020202020204" pitchFamily="34" charset="0"/>
            </a:endParaRPr>
          </a:p>
        </p:txBody>
      </p:sp>
      <p:pic>
        <p:nvPicPr>
          <p:cNvPr id="1030" name="Picture 6" descr="Nuovo studio: I pesticidi sono una delle &amp;quot;principali caus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7491" y="2105176"/>
            <a:ext cx="4513407" cy="218794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481882" y="4594339"/>
            <a:ext cx="6584626" cy="1770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Some farmers use pesticides to protect their crops from being eaten/destroyed by certain species of insects, which are viewed as pests. When sprayed over the crops, pesticides kill or harm all insects on them. As the human population continues to grow, we require more food so more land is being used for farming. This is having a huge impact on the insect population, as more of their habitat is being destroyed to grow crops and more pesticides are being used. </a:t>
            </a:r>
            <a:endParaRPr lang="en-US" sz="2000" b="1"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67184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9600" dirty="0">
                <a:solidFill>
                  <a:srgbClr val="00B050"/>
                </a:solidFill>
                <a:latin typeface="Corbel" panose="020B0503020204020204" pitchFamily="34" charset="0"/>
                <a:cs typeface="Arial" panose="020B0604020202020204" pitchFamily="34" charset="0"/>
              </a:rPr>
              <a:t>Habitat Protection</a:t>
            </a:r>
          </a:p>
        </p:txBody>
      </p:sp>
      <p:sp>
        <p:nvSpPr>
          <p:cNvPr id="5" name="Title 1"/>
          <p:cNvSpPr txBox="1">
            <a:spLocks/>
          </p:cNvSpPr>
          <p:nvPr/>
        </p:nvSpPr>
        <p:spPr>
          <a:xfrm>
            <a:off x="3392160" y="5940570"/>
            <a:ext cx="5545326" cy="7788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to learn more about endangered species protection.</a:t>
            </a:r>
            <a:endParaRPr lang="en-GB" sz="6600" dirty="0">
              <a:solidFill>
                <a:srgbClr val="00B050"/>
              </a:solidFill>
              <a:latin typeface="Corbel" panose="020B0503020204020204" pitchFamily="34" charset="0"/>
              <a:cs typeface="Arial" panose="020B0604020202020204" pitchFamily="34" charset="0"/>
            </a:endParaRPr>
          </a:p>
        </p:txBody>
      </p:sp>
      <p:sp>
        <p:nvSpPr>
          <p:cNvPr id="11" name="Title 1"/>
          <p:cNvSpPr txBox="1">
            <a:spLocks/>
          </p:cNvSpPr>
          <p:nvPr/>
        </p:nvSpPr>
        <p:spPr>
          <a:xfrm>
            <a:off x="138546" y="3042266"/>
            <a:ext cx="2608131" cy="1363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The last male Northern White Rhinoceros was under 24 hour protection until he died in 2018.</a:t>
            </a:r>
            <a:endParaRPr lang="en-GB" sz="6600" dirty="0">
              <a:solidFill>
                <a:srgbClr val="00B050"/>
              </a:solidFill>
              <a:latin typeface="Corbel" panose="020B0503020204020204" pitchFamily="34" charset="0"/>
              <a:cs typeface="Arial" panose="020B060402020202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400" y="765563"/>
            <a:ext cx="5430982" cy="800913"/>
          </a:xfrm>
          <a:prstGeom prst="rect">
            <a:avLst/>
          </a:prstGeom>
        </p:spPr>
      </p:pic>
      <p:pic>
        <p:nvPicPr>
          <p:cNvPr id="10242" name="Picture 2" descr="White Rhino, Walking, Waterhole, Endangered, Anim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4637" y="1536164"/>
            <a:ext cx="6606607" cy="440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5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pload.wikimedia.org/wikipedia/commons/thumb/a/a7/Sustainable_Development_Goals.svg/787px-Sustainable_Development_Goals.svg.png"/>
          <p:cNvPicPr/>
          <p:nvPr/>
        </p:nvPicPr>
        <p:blipFill rotWithShape="1">
          <a:blip r:embed="rId4" cstate="email">
            <a:extLst>
              <a:ext uri="{28A0092B-C50C-407E-A947-70E740481C1C}">
                <a14:useLocalDpi xmlns:a14="http://schemas.microsoft.com/office/drawing/2010/main"/>
              </a:ext>
            </a:extLst>
          </a:blip>
          <a:srcRect/>
          <a:stretch/>
        </p:blipFill>
        <p:spPr bwMode="auto">
          <a:xfrm>
            <a:off x="2570449" y="253990"/>
            <a:ext cx="6310314" cy="1391949"/>
          </a:xfrm>
          <a:prstGeom prst="rect">
            <a:avLst/>
          </a:prstGeom>
          <a:noFill/>
          <a:ln>
            <a:noFill/>
          </a:ln>
          <a:extLst>
            <a:ext uri="{53640926-AAD7-44D8-BBD7-CCE9431645EC}">
              <a14:shadowObscured xmlns:a14="http://schemas.microsoft.com/office/drawing/2010/main"/>
            </a:ext>
          </a:extLst>
        </p:spPr>
      </p:pic>
      <p:pic>
        <p:nvPicPr>
          <p:cNvPr id="7" name="Picture 6" descr="https://upload.wikimedia.org/wikipedia/commons/thumb/a/a7/Sustainable_Development_Goals.svg/787px-Sustainable_Development_Goals.svg.png"/>
          <p:cNvPicPr/>
          <p:nvPr/>
        </p:nvPicPr>
        <p:blipFill rotWithShape="1">
          <a:blip r:embed="rId5" cstate="email">
            <a:extLst>
              <a:ext uri="{28A0092B-C50C-407E-A947-70E740481C1C}">
                <a14:useLocalDpi xmlns:a14="http://schemas.microsoft.com/office/drawing/2010/main"/>
              </a:ext>
            </a:extLst>
          </a:blip>
          <a:srcRect/>
          <a:stretch/>
        </p:blipFill>
        <p:spPr bwMode="auto">
          <a:xfrm>
            <a:off x="1355361" y="599426"/>
            <a:ext cx="1496292" cy="1391949"/>
          </a:xfrm>
          <a:prstGeom prst="rect">
            <a:avLst/>
          </a:prstGeom>
          <a:noFill/>
          <a:ln>
            <a:noFill/>
          </a:ln>
          <a:extLst>
            <a:ext uri="{53640926-AAD7-44D8-BBD7-CCE9431645EC}">
              <a14:shadowObscured xmlns:a14="http://schemas.microsoft.com/office/drawing/2010/main"/>
            </a:ext>
          </a:extLst>
        </p:spPr>
      </p:pic>
      <p:pic>
        <p:nvPicPr>
          <p:cNvPr id="8" name="Picture 7" descr="https://upload.wikimedia.org/wikipedia/commons/thumb/a/a7/Sustainable_Development_Goals.svg/787px-Sustainable_Development_Goals.svg.png"/>
          <p:cNvPicPr/>
          <p:nvPr/>
        </p:nvPicPr>
        <p:blipFill rotWithShape="1">
          <a:blip r:embed="rId6" cstate="email">
            <a:extLst>
              <a:ext uri="{28A0092B-C50C-407E-A947-70E740481C1C}">
                <a14:useLocalDpi xmlns:a14="http://schemas.microsoft.com/office/drawing/2010/main"/>
              </a:ext>
            </a:extLst>
          </a:blip>
          <a:srcRect/>
          <a:stretch/>
        </p:blipFill>
        <p:spPr bwMode="auto">
          <a:xfrm>
            <a:off x="1316612" y="1945698"/>
            <a:ext cx="1620981" cy="1391949"/>
          </a:xfrm>
          <a:prstGeom prst="rect">
            <a:avLst/>
          </a:prstGeom>
          <a:noFill/>
          <a:ln>
            <a:noFill/>
          </a:ln>
          <a:extLst>
            <a:ext uri="{53640926-AAD7-44D8-BBD7-CCE9431645EC}">
              <a14:shadowObscured xmlns:a14="http://schemas.microsoft.com/office/drawing/2010/main"/>
            </a:ext>
          </a:extLst>
        </p:spPr>
      </p:pic>
      <p:pic>
        <p:nvPicPr>
          <p:cNvPr id="9" name="Picture 8" descr="https://upload.wikimedia.org/wikipedia/commons/thumb/a/a7/Sustainable_Development_Goals.svg/787px-Sustainable_Development_Goals.svg.png"/>
          <p:cNvPicPr/>
          <p:nvPr/>
        </p:nvPicPr>
        <p:blipFill rotWithShape="1">
          <a:blip r:embed="rId7" cstate="email">
            <a:extLst>
              <a:ext uri="{28A0092B-C50C-407E-A947-70E740481C1C}">
                <a14:useLocalDpi xmlns:a14="http://schemas.microsoft.com/office/drawing/2010/main"/>
              </a:ext>
            </a:extLst>
          </a:blip>
          <a:srcRect/>
          <a:stretch/>
        </p:blipFill>
        <p:spPr bwMode="auto">
          <a:xfrm>
            <a:off x="1276778" y="3337647"/>
            <a:ext cx="1558637" cy="1414791"/>
          </a:xfrm>
          <a:prstGeom prst="rect">
            <a:avLst/>
          </a:prstGeom>
          <a:noFill/>
          <a:ln>
            <a:noFill/>
          </a:ln>
          <a:extLst>
            <a:ext uri="{53640926-AAD7-44D8-BBD7-CCE9431645EC}">
              <a14:shadowObscured xmlns:a14="http://schemas.microsoft.com/office/drawing/2010/main"/>
            </a:ext>
          </a:extLst>
        </p:spPr>
      </p:pic>
      <p:pic>
        <p:nvPicPr>
          <p:cNvPr id="10" name="Picture 9" descr="https://upload.wikimedia.org/wikipedia/commons/thumb/a/a7/Sustainable_Development_Goals.svg/787px-Sustainable_Development_Goals.svg.png"/>
          <p:cNvPicPr/>
          <p:nvPr/>
        </p:nvPicPr>
        <p:blipFill rotWithShape="1">
          <a:blip r:embed="rId8" cstate="email">
            <a:extLst>
              <a:ext uri="{28A0092B-C50C-407E-A947-70E740481C1C}">
                <a14:useLocalDpi xmlns:a14="http://schemas.microsoft.com/office/drawing/2010/main"/>
              </a:ext>
            </a:extLst>
          </a:blip>
          <a:srcRect/>
          <a:stretch/>
        </p:blipFill>
        <p:spPr bwMode="auto">
          <a:xfrm>
            <a:off x="1371599" y="4729596"/>
            <a:ext cx="1463816" cy="1478972"/>
          </a:xfrm>
          <a:prstGeom prst="rect">
            <a:avLst/>
          </a:prstGeom>
          <a:noFill/>
          <a:ln>
            <a:noFill/>
          </a:ln>
          <a:extLst>
            <a:ext uri="{53640926-AAD7-44D8-BBD7-CCE9431645EC}">
              <a14:shadowObscured xmlns:a14="http://schemas.microsoft.com/office/drawing/2010/main"/>
            </a:ext>
          </a:extLst>
        </p:spPr>
      </p:pic>
      <p:pic>
        <p:nvPicPr>
          <p:cNvPr id="11" name="Picture 10" descr="https://upload.wikimedia.org/wikipedia/commons/thumb/a/a7/Sustainable_Development_Goals.svg/787px-Sustainable_Development_Goals.svg.png"/>
          <p:cNvPicPr/>
          <p:nvPr/>
        </p:nvPicPr>
        <p:blipFill rotWithShape="1">
          <a:blip r:embed="rId9" cstate="email">
            <a:extLst>
              <a:ext uri="{28A0092B-C50C-407E-A947-70E740481C1C}">
                <a14:useLocalDpi xmlns:a14="http://schemas.microsoft.com/office/drawing/2010/main"/>
              </a:ext>
            </a:extLst>
          </a:blip>
          <a:srcRect/>
          <a:stretch/>
        </p:blipFill>
        <p:spPr bwMode="auto">
          <a:xfrm>
            <a:off x="8991599" y="599426"/>
            <a:ext cx="1468582" cy="1424040"/>
          </a:xfrm>
          <a:prstGeom prst="rect">
            <a:avLst/>
          </a:prstGeom>
          <a:noFill/>
          <a:ln>
            <a:noFill/>
          </a:ln>
          <a:extLst>
            <a:ext uri="{53640926-AAD7-44D8-BBD7-CCE9431645EC}">
              <a14:shadowObscured xmlns:a14="http://schemas.microsoft.com/office/drawing/2010/main"/>
            </a:ext>
          </a:extLst>
        </p:spPr>
      </p:pic>
      <p:pic>
        <p:nvPicPr>
          <p:cNvPr id="12" name="Picture 11" descr="https://upload.wikimedia.org/wikipedia/commons/thumb/a/a7/Sustainable_Development_Goals.svg/787px-Sustainable_Development_Goals.svg.png"/>
          <p:cNvPicPr/>
          <p:nvPr/>
        </p:nvPicPr>
        <p:blipFill rotWithShape="1">
          <a:blip r:embed="rId10" cstate="email">
            <a:extLst>
              <a:ext uri="{28A0092B-C50C-407E-A947-70E740481C1C}">
                <a14:useLocalDpi xmlns:a14="http://schemas.microsoft.com/office/drawing/2010/main"/>
              </a:ext>
            </a:extLst>
          </a:blip>
          <a:srcRect/>
          <a:stretch/>
        </p:blipFill>
        <p:spPr bwMode="auto">
          <a:xfrm>
            <a:off x="8991598" y="1984582"/>
            <a:ext cx="1396498" cy="1346272"/>
          </a:xfrm>
          <a:prstGeom prst="rect">
            <a:avLst/>
          </a:prstGeom>
          <a:noFill/>
          <a:ln>
            <a:noFill/>
          </a:ln>
          <a:extLst>
            <a:ext uri="{53640926-AAD7-44D8-BBD7-CCE9431645EC}">
              <a14:shadowObscured xmlns:a14="http://schemas.microsoft.com/office/drawing/2010/main"/>
            </a:ext>
          </a:extLst>
        </p:spPr>
      </p:pic>
      <p:pic>
        <p:nvPicPr>
          <p:cNvPr id="13" name="Picture 12" descr="https://upload.wikimedia.org/wikipedia/commons/thumb/a/a7/Sustainable_Development_Goals.svg/787px-Sustainable_Development_Goals.svg.png"/>
          <p:cNvPicPr/>
          <p:nvPr/>
        </p:nvPicPr>
        <p:blipFill rotWithShape="1">
          <a:blip r:embed="rId11" cstate="email">
            <a:extLst>
              <a:ext uri="{28A0092B-C50C-407E-A947-70E740481C1C}">
                <a14:useLocalDpi xmlns:a14="http://schemas.microsoft.com/office/drawing/2010/main"/>
              </a:ext>
            </a:extLst>
          </a:blip>
          <a:srcRect/>
          <a:stretch/>
        </p:blipFill>
        <p:spPr bwMode="auto">
          <a:xfrm>
            <a:off x="8943056" y="3327913"/>
            <a:ext cx="1493582" cy="1424040"/>
          </a:xfrm>
          <a:prstGeom prst="rect">
            <a:avLst/>
          </a:prstGeom>
          <a:noFill/>
          <a:ln>
            <a:noFill/>
          </a:ln>
          <a:extLst>
            <a:ext uri="{53640926-AAD7-44D8-BBD7-CCE9431645EC}">
              <a14:shadowObscured xmlns:a14="http://schemas.microsoft.com/office/drawing/2010/main"/>
            </a:ext>
          </a:extLst>
        </p:spPr>
      </p:pic>
      <p:pic>
        <p:nvPicPr>
          <p:cNvPr id="14" name="Picture 13" descr="https://upload.wikimedia.org/wikipedia/commons/thumb/a/a7/Sustainable_Development_Goals.svg/787px-Sustainable_Development_Goals.svg.png"/>
          <p:cNvPicPr/>
          <p:nvPr/>
        </p:nvPicPr>
        <p:blipFill rotWithShape="1">
          <a:blip r:embed="rId12" cstate="email">
            <a:extLst>
              <a:ext uri="{28A0092B-C50C-407E-A947-70E740481C1C}">
                <a14:useLocalDpi xmlns:a14="http://schemas.microsoft.com/office/drawing/2010/main"/>
              </a:ext>
            </a:extLst>
          </a:blip>
          <a:srcRect/>
          <a:stretch/>
        </p:blipFill>
        <p:spPr bwMode="auto">
          <a:xfrm>
            <a:off x="8930607" y="4751952"/>
            <a:ext cx="1529574" cy="1456615"/>
          </a:xfrm>
          <a:prstGeom prst="rect">
            <a:avLst/>
          </a:prstGeom>
          <a:noFill/>
          <a:ln>
            <a:noFill/>
          </a:ln>
          <a:extLst>
            <a:ext uri="{53640926-AAD7-44D8-BBD7-CCE9431645EC}">
              <a14:shadowObscured xmlns:a14="http://schemas.microsoft.com/office/drawing/2010/main"/>
            </a:ext>
          </a:extLst>
        </p:spPr>
      </p:pic>
      <p:pic>
        <p:nvPicPr>
          <p:cNvPr id="15" name="Picture 14" descr="https://upload.wikimedia.org/wikipedia/commons/thumb/a/a7/Sustainable_Development_Goals.svg/787px-Sustainable_Development_Goals.svg.png"/>
          <p:cNvPicPr/>
          <p:nvPr/>
        </p:nvPicPr>
        <p:blipFill rotWithShape="1">
          <a:blip r:embed="rId13" cstate="email">
            <a:extLst>
              <a:ext uri="{28A0092B-C50C-407E-A947-70E740481C1C}">
                <a14:useLocalDpi xmlns:a14="http://schemas.microsoft.com/office/drawing/2010/main"/>
              </a:ext>
            </a:extLst>
          </a:blip>
          <a:srcRect/>
          <a:stretch/>
        </p:blipFill>
        <p:spPr bwMode="auto">
          <a:xfrm>
            <a:off x="2937593" y="5329115"/>
            <a:ext cx="5943170" cy="1362631"/>
          </a:xfrm>
          <a:prstGeom prst="rect">
            <a:avLst/>
          </a:prstGeom>
          <a:noFill/>
          <a:ln>
            <a:noFill/>
          </a:ln>
          <a:extLst>
            <a:ext uri="{53640926-AAD7-44D8-BBD7-CCE9431645EC}">
              <a14:shadowObscured xmlns:a14="http://schemas.microsoft.com/office/drawing/2010/main"/>
            </a:ext>
          </a:extLst>
        </p:spPr>
      </p:pic>
      <p:pic>
        <p:nvPicPr>
          <p:cNvPr id="16" name="s5bti_B6mLc"/>
          <p:cNvPicPr>
            <a:picLocks noRot="1" noChangeAspect="1"/>
          </p:cNvPicPr>
          <p:nvPr>
            <a:videoFile r:link="rId1"/>
          </p:nvPr>
        </p:nvPicPr>
        <p:blipFill>
          <a:blip r:embed="rId14"/>
          <a:stretch>
            <a:fillRect/>
          </a:stretch>
        </p:blipFill>
        <p:spPr>
          <a:xfrm>
            <a:off x="3158837" y="1945698"/>
            <a:ext cx="5506412" cy="3097357"/>
          </a:xfrm>
          <a:prstGeom prst="rect">
            <a:avLst/>
          </a:prstGeom>
        </p:spPr>
      </p:pic>
    </p:spTree>
    <p:extLst>
      <p:ext uri="{BB962C8B-B14F-4D97-AF65-F5344CB8AC3E}">
        <p14:creationId xmlns:p14="http://schemas.microsoft.com/office/powerpoint/2010/main" val="3510195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cTn>
                <p:tgtEl>
                  <p:spTgt spid="1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2" y="-155322"/>
            <a:ext cx="11474245" cy="1105670"/>
          </a:xfrm>
        </p:spPr>
        <p:txBody>
          <a:bodyPr>
            <a:noAutofit/>
          </a:bodyPr>
          <a:lstStyle/>
          <a:p>
            <a:r>
              <a:rPr lang="en-US" sz="6600" dirty="0">
                <a:solidFill>
                  <a:srgbClr val="00B050"/>
                </a:solidFill>
                <a:latin typeface="Corbel" panose="020B0503020204020204" pitchFamily="34" charset="0"/>
                <a:cs typeface="Arial" panose="020B0604020202020204" pitchFamily="34" charset="0"/>
              </a:rPr>
              <a:t>Habitat Protection: Insects</a:t>
            </a:r>
            <a:endParaRPr lang="en-GB" sz="6600" dirty="0">
              <a:solidFill>
                <a:srgbClr val="00B050"/>
              </a:solidFill>
              <a:latin typeface="Corbel" panose="020B0503020204020204" pitchFamily="34" charset="0"/>
              <a:cs typeface="Arial" panose="020B0604020202020204" pitchFamily="34" charset="0"/>
            </a:endParaRPr>
          </a:p>
        </p:txBody>
      </p:sp>
      <p:sp>
        <p:nvSpPr>
          <p:cNvPr id="7" name="Title 1"/>
          <p:cNvSpPr txBox="1">
            <a:spLocks/>
          </p:cNvSpPr>
          <p:nvPr/>
        </p:nvSpPr>
        <p:spPr>
          <a:xfrm>
            <a:off x="263140" y="747254"/>
            <a:ext cx="11803368" cy="10876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Insects are vitally important to life on land. In order to help their numbers increase, we can work to protect their varied habitats.</a:t>
            </a:r>
            <a:endParaRPr lang="en-US" sz="2000" b="1" dirty="0">
              <a:solidFill>
                <a:srgbClr val="FF0000"/>
              </a:solidFill>
              <a:latin typeface="Corbel" panose="020B0503020204020204" pitchFamily="34" charset="0"/>
              <a:cs typeface="Arial" panose="020B0604020202020204" pitchFamily="34" charset="0"/>
            </a:endParaRPr>
          </a:p>
        </p:txBody>
      </p:sp>
      <p:sp>
        <p:nvSpPr>
          <p:cNvPr id="10" name="Title 1"/>
          <p:cNvSpPr txBox="1">
            <a:spLocks/>
          </p:cNvSpPr>
          <p:nvPr/>
        </p:nvSpPr>
        <p:spPr>
          <a:xfrm>
            <a:off x="558701" y="3927012"/>
            <a:ext cx="3008225" cy="196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Some people are writing to their local government representative to ask them to not mow down flowers and plants along their local roads.</a:t>
            </a:r>
            <a:endParaRPr lang="en-US" sz="2000" b="1" dirty="0">
              <a:solidFill>
                <a:srgbClr val="00B050"/>
              </a:solidFill>
              <a:latin typeface="Corbel" panose="020B0503020204020204" pitchFamily="34" charset="0"/>
              <a:cs typeface="Arial" panose="020B0604020202020204" pitchFamily="34" charset="0"/>
            </a:endParaRPr>
          </a:p>
        </p:txBody>
      </p:sp>
      <p:pic>
        <p:nvPicPr>
          <p:cNvPr id="2050" name="Picture 2" descr="Flowers Along Winwick Road © Richard Cooke cc-by-sa/2.0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429" y="1706132"/>
            <a:ext cx="3146771" cy="23449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24777" y="4430420"/>
            <a:ext cx="3342718" cy="2057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Many farmers are being encouraged to swap harmful chemical pesticides for alternative methods. Some farmers plant other plants alongside their crops which are more attractive to the insects; this protects their crops but still provides food for the insects. </a:t>
            </a:r>
            <a:endParaRPr lang="en-US" sz="2000" b="1" dirty="0">
              <a:solidFill>
                <a:srgbClr val="00B050"/>
              </a:solidFill>
              <a:latin typeface="Corbel" panose="020B0503020204020204" pitchFamily="34" charset="0"/>
              <a:cs typeface="Arial" panose="020B0604020202020204" pitchFamily="34" charset="0"/>
            </a:endParaRPr>
          </a:p>
        </p:txBody>
      </p:sp>
      <p:pic>
        <p:nvPicPr>
          <p:cNvPr id="2052" name="Picture 4" descr="Companion planting - Wikiped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6074" y="190402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Nairobi&amp;#39;s skyline from Uhuru Park.jp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89063" y="1826312"/>
            <a:ext cx="3549296" cy="235736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8825346" y="3927012"/>
            <a:ext cx="3008225" cy="2561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Protect green spaces, such as parks, in cities and other built up areas; this ensures that insects can continue to thrive here. Are there any green spaces in your local area?</a:t>
            </a:r>
            <a:endParaRPr lang="en-US" sz="2000" b="1"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676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9600" dirty="0">
                <a:solidFill>
                  <a:srgbClr val="00B050"/>
                </a:solidFill>
                <a:latin typeface="Corbel" panose="020B0503020204020204" pitchFamily="34" charset="0"/>
                <a:cs typeface="Arial" panose="020B0604020202020204" pitchFamily="34" charset="0"/>
              </a:rPr>
              <a:t>Habitat Creation</a:t>
            </a:r>
          </a:p>
        </p:txBody>
      </p:sp>
      <p:sp>
        <p:nvSpPr>
          <p:cNvPr id="5" name="Title 1"/>
          <p:cNvSpPr txBox="1">
            <a:spLocks/>
          </p:cNvSpPr>
          <p:nvPr/>
        </p:nvSpPr>
        <p:spPr>
          <a:xfrm>
            <a:off x="434972" y="4909491"/>
            <a:ext cx="3811445" cy="1228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to learn more about how new forests are being grown in Iceland for the first time in 1000 years.</a:t>
            </a:r>
            <a:endParaRPr lang="en-GB" sz="6600" dirty="0">
              <a:solidFill>
                <a:srgbClr val="00B050"/>
              </a:solidFill>
              <a:latin typeface="Corbel" panose="020B0503020204020204" pitchFamily="34" charset="0"/>
              <a:cs typeface="Arial" panose="020B0604020202020204" pitchFamily="34" charset="0"/>
            </a:endParaRPr>
          </a:p>
        </p:txBody>
      </p:sp>
      <p:sp>
        <p:nvSpPr>
          <p:cNvPr id="9" name="Title 1"/>
          <p:cNvSpPr txBox="1">
            <a:spLocks/>
          </p:cNvSpPr>
          <p:nvPr/>
        </p:nvSpPr>
        <p:spPr>
          <a:xfrm>
            <a:off x="4705886" y="4909491"/>
            <a:ext cx="2689568" cy="142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to learn more about how new coral reefs are being created using 3D Technology.</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7854924" y="4909491"/>
            <a:ext cx="3811445" cy="907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Video - </a:t>
            </a:r>
            <a:r>
              <a:rPr lang="en-GB" sz="2000" dirty="0">
                <a:solidFill>
                  <a:srgbClr val="00B050"/>
                </a:solidFill>
                <a:latin typeface="Corbel" panose="020B0503020204020204" pitchFamily="34" charset="0"/>
                <a:cs typeface="Arial" panose="020B0604020202020204" pitchFamily="34" charset="0"/>
              </a:rPr>
              <a:t>Click on the picture above to learn more about how to create a wildlife friendly garden.</a:t>
            </a:r>
            <a:endParaRPr lang="en-GB" sz="6600" dirty="0">
              <a:solidFill>
                <a:srgbClr val="00B050"/>
              </a:solidFill>
              <a:latin typeface="Corbel" panose="020B0503020204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935" y="413039"/>
            <a:ext cx="1602488" cy="632790"/>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8606" y="472257"/>
            <a:ext cx="1602488" cy="632790"/>
          </a:xfrm>
          <a:prstGeom prst="rect">
            <a:avLst/>
          </a:prstGeom>
        </p:spPr>
      </p:pic>
      <p:pic>
        <p:nvPicPr>
          <p:cNvPr id="11266" name="Picture 2" descr="green tree">
            <a:hlinkClick r:id="rId4"/>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067311" y="1385889"/>
            <a:ext cx="2530332" cy="33729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urple petaled flowers">
            <a:hlinkClick r:id="rId7"/>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549638" y="1361185"/>
            <a:ext cx="2422015" cy="340970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rown coral reef under water">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07679" y="1385889"/>
            <a:ext cx="2530332" cy="337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20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702" y="-155322"/>
            <a:ext cx="11474245" cy="1105670"/>
          </a:xfrm>
        </p:spPr>
        <p:txBody>
          <a:bodyPr>
            <a:noAutofit/>
          </a:bodyPr>
          <a:lstStyle/>
          <a:p>
            <a:r>
              <a:rPr lang="en-US" sz="6600" dirty="0">
                <a:solidFill>
                  <a:srgbClr val="00B050"/>
                </a:solidFill>
                <a:latin typeface="Corbel" panose="020B0503020204020204" pitchFamily="34" charset="0"/>
                <a:cs typeface="Arial" panose="020B0604020202020204" pitchFamily="34" charset="0"/>
              </a:rPr>
              <a:t>Habitat Creation: Insects</a:t>
            </a:r>
            <a:endParaRPr lang="en-GB" sz="6600" dirty="0">
              <a:solidFill>
                <a:srgbClr val="00B050"/>
              </a:solidFill>
              <a:latin typeface="Corbel" panose="020B0503020204020204" pitchFamily="34" charset="0"/>
              <a:cs typeface="Arial" panose="020B0604020202020204" pitchFamily="34" charset="0"/>
            </a:endParaRPr>
          </a:p>
        </p:txBody>
      </p:sp>
      <p:sp>
        <p:nvSpPr>
          <p:cNvPr id="7" name="Title 1"/>
          <p:cNvSpPr txBox="1">
            <a:spLocks/>
          </p:cNvSpPr>
          <p:nvPr/>
        </p:nvSpPr>
        <p:spPr>
          <a:xfrm>
            <a:off x="263140" y="844236"/>
            <a:ext cx="11803368" cy="555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In order to help insect numbers increase, we can create more habitats.</a:t>
            </a:r>
            <a:endParaRPr lang="en-US" sz="2000" b="1" dirty="0">
              <a:solidFill>
                <a:srgbClr val="FF0000"/>
              </a:solidFill>
              <a:latin typeface="Corbel" panose="020B0503020204020204" pitchFamily="34" charset="0"/>
              <a:cs typeface="Arial" panose="020B0604020202020204" pitchFamily="34" charset="0"/>
            </a:endParaRPr>
          </a:p>
        </p:txBody>
      </p:sp>
      <p:sp>
        <p:nvSpPr>
          <p:cNvPr id="11" name="Title 1"/>
          <p:cNvSpPr txBox="1">
            <a:spLocks/>
          </p:cNvSpPr>
          <p:nvPr/>
        </p:nvSpPr>
        <p:spPr>
          <a:xfrm>
            <a:off x="4407956" y="4199063"/>
            <a:ext cx="3903209" cy="20161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In some countries, farmers are now required to dedicate 5% of their land to creating habitats for insects and other wildlife. This could include planting hedges, leaving strips of land to grow wild, planting wildflowers, etc.</a:t>
            </a:r>
            <a:endParaRPr lang="en-US" sz="2000" b="1" dirty="0">
              <a:solidFill>
                <a:srgbClr val="00B050"/>
              </a:solidFill>
              <a:latin typeface="Corbel" panose="020B0503020204020204" pitchFamily="34" charset="0"/>
              <a:cs typeface="Arial" panose="020B0604020202020204" pitchFamily="34" charset="0"/>
            </a:endParaRPr>
          </a:p>
        </p:txBody>
      </p:sp>
      <p:pic>
        <p:nvPicPr>
          <p:cNvPr id="3074" name="Picture 2" descr="Costa Rica organizes the First National Meeting on Farmer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503" y="1324929"/>
            <a:ext cx="4151527" cy="2874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um trees in Chisungu school | Chisungu School. Planting a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702" y="1437067"/>
            <a:ext cx="3533146" cy="264985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8805685" y="4199063"/>
            <a:ext cx="3228205" cy="23546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Create insect habitats in your home by growing plants on a windowsill or in pots, buckets, etc. Or plant wildflowers in your garden and let some parts of it grow wild. </a:t>
            </a:r>
          </a:p>
          <a:p>
            <a:pPr algn="ctr"/>
            <a:r>
              <a:rPr lang="en-US" sz="2000" dirty="0">
                <a:solidFill>
                  <a:srgbClr val="00B050"/>
                </a:solidFill>
                <a:latin typeface="Corbel" panose="020B0503020204020204" pitchFamily="34" charset="0"/>
                <a:cs typeface="Arial" panose="020B0604020202020204" pitchFamily="34" charset="0"/>
              </a:rPr>
              <a:t> </a:t>
            </a:r>
            <a:endParaRPr lang="en-US" sz="2000" b="1"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584778" y="4199062"/>
            <a:ext cx="3228205" cy="23546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Planting trees, flowers and other plants in your school grounds creates new habitats for insects. Try to plant a variety of different species, to attract lots of different types of insect. Is there anywhere you could do this in your school?</a:t>
            </a:r>
            <a:endParaRPr lang="en-US" sz="2000" b="1" dirty="0">
              <a:solidFill>
                <a:srgbClr val="00B050"/>
              </a:solidFill>
              <a:latin typeface="Corbel" panose="020B0503020204020204" pitchFamily="34" charset="0"/>
              <a:cs typeface="Arial" panose="020B0604020202020204" pitchFamily="34" charset="0"/>
            </a:endParaRP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15225" y="2204517"/>
            <a:ext cx="3451283" cy="1994546"/>
          </a:xfrm>
          <a:prstGeom prst="rect">
            <a:avLst/>
          </a:prstGeom>
        </p:spPr>
      </p:pic>
    </p:spTree>
    <p:extLst>
      <p:ext uri="{BB962C8B-B14F-4D97-AF65-F5344CB8AC3E}">
        <p14:creationId xmlns:p14="http://schemas.microsoft.com/office/powerpoint/2010/main" val="16173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worldslargestlesson.globalgoals.org/2015/09/TGG_Icon_Color_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7034981" y="4498258"/>
            <a:ext cx="4852219" cy="1968911"/>
          </a:xfrm>
        </p:spPr>
        <p:txBody>
          <a:bodyPr>
            <a:noAutofit/>
          </a:bodyPr>
          <a:lstStyle/>
          <a:p>
            <a:r>
              <a:rPr lang="en-GB" sz="10000" dirty="0">
                <a:solidFill>
                  <a:srgbClr val="00B050"/>
                </a:solidFill>
                <a:latin typeface="Corbel" panose="020B0503020204020204" pitchFamily="34" charset="0"/>
                <a:cs typeface="Arial" panose="020B0604020202020204" pitchFamily="34" charset="0"/>
              </a:rPr>
              <a:t>Lesson </a:t>
            </a:r>
            <a:r>
              <a:rPr lang="en-GB" sz="8000" dirty="0">
                <a:solidFill>
                  <a:srgbClr val="00B050"/>
                </a:solidFill>
                <a:latin typeface="Arial" panose="020B0604020202020204" pitchFamily="34" charset="0"/>
                <a:cs typeface="Arial" panose="020B0604020202020204" pitchFamily="34" charset="0"/>
              </a:rPr>
              <a:t>3</a:t>
            </a:r>
            <a:br>
              <a:rPr lang="en-GB" sz="10000" dirty="0">
                <a:solidFill>
                  <a:srgbClr val="00B050"/>
                </a:solidFill>
                <a:latin typeface="Corbel" panose="020B0503020204020204" pitchFamily="34" charset="0"/>
                <a:cs typeface="Arial" panose="020B0604020202020204" pitchFamily="34" charset="0"/>
              </a:rPr>
            </a:br>
            <a:r>
              <a:rPr lang="en-GB" sz="4000" dirty="0">
                <a:solidFill>
                  <a:srgbClr val="00B050"/>
                </a:solidFill>
                <a:latin typeface="Corbel" panose="020B0503020204020204" pitchFamily="34" charset="0"/>
                <a:cs typeface="Arial" panose="020B0604020202020204" pitchFamily="34" charset="0"/>
              </a:rPr>
              <a:t>Food Chains</a:t>
            </a:r>
            <a:endParaRPr lang="en-GB" sz="10000"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65756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172" y="0"/>
            <a:ext cx="12236172" cy="6858000"/>
          </a:xfrm>
          <a:prstGeom prst="rect">
            <a:avLst/>
          </a:prstGeom>
        </p:spPr>
      </p:pic>
      <p:sp>
        <p:nvSpPr>
          <p:cNvPr id="2" name="Title 1"/>
          <p:cNvSpPr>
            <a:spLocks noGrp="1"/>
          </p:cNvSpPr>
          <p:nvPr>
            <p:ph type="ctrTitle"/>
          </p:nvPr>
        </p:nvSpPr>
        <p:spPr>
          <a:xfrm>
            <a:off x="410340" y="0"/>
            <a:ext cx="11474245" cy="1105670"/>
          </a:xfrm>
        </p:spPr>
        <p:txBody>
          <a:bodyPr>
            <a:noAutofit/>
          </a:bodyPr>
          <a:lstStyle/>
          <a:p>
            <a:r>
              <a:rPr lang="en-US" sz="6600" dirty="0">
                <a:solidFill>
                  <a:srgbClr val="00B050"/>
                </a:solidFill>
                <a:latin typeface="Corbel" panose="020B0503020204020204" pitchFamily="34" charset="0"/>
                <a:cs typeface="Arial" panose="020B0604020202020204" pitchFamily="34" charset="0"/>
              </a:rPr>
              <a:t>Rainforest Game</a:t>
            </a:r>
            <a:endParaRPr lang="en-GB" sz="6600" dirty="0">
              <a:solidFill>
                <a:srgbClr val="00B050"/>
              </a:solidFill>
              <a:latin typeface="Corbel" panose="020B0503020204020204" pitchFamily="34" charset="0"/>
              <a:cs typeface="Arial" panose="020B0604020202020204" pitchFamily="34" charset="0"/>
            </a:endParaRPr>
          </a:p>
        </p:txBody>
      </p:sp>
      <p:sp>
        <p:nvSpPr>
          <p:cNvPr id="9" name="Title 1"/>
          <p:cNvSpPr txBox="1">
            <a:spLocks/>
          </p:cNvSpPr>
          <p:nvPr/>
        </p:nvSpPr>
        <p:spPr>
          <a:xfrm>
            <a:off x="778166" y="2856977"/>
            <a:ext cx="1076031" cy="703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B050"/>
                </a:solidFill>
                <a:latin typeface="Corbel" panose="020B0503020204020204" pitchFamily="34" charset="0"/>
                <a:cs typeface="Arial" panose="020B0604020202020204" pitchFamily="34" charset="0"/>
              </a:rPr>
              <a:t>Trees</a:t>
            </a:r>
          </a:p>
        </p:txBody>
      </p:sp>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912957" y="1638936"/>
            <a:ext cx="806450" cy="1079500"/>
          </a:xfrm>
          <a:prstGeom prst="rect">
            <a:avLst/>
          </a:prstGeom>
        </p:spPr>
      </p:pic>
      <p:pic>
        <p:nvPicPr>
          <p:cNvPr id="6" name="Picture 5"/>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82974" y="1638936"/>
            <a:ext cx="1195070" cy="1079500"/>
          </a:xfrm>
          <a:prstGeom prst="rect">
            <a:avLst/>
          </a:prstGeom>
        </p:spPr>
      </p:pic>
      <p:pic>
        <p:nvPicPr>
          <p:cNvPr id="7" name="Picture 6"/>
          <p:cNvPicPr/>
          <p:nvPr/>
        </p:nvPicPr>
        <p:blipFill>
          <a:blip r:embed="rId6" cstate="email">
            <a:extLst>
              <a:ext uri="{28A0092B-C50C-407E-A947-70E740481C1C}">
                <a14:useLocalDpi xmlns:a14="http://schemas.microsoft.com/office/drawing/2010/main"/>
              </a:ext>
            </a:extLst>
          </a:blip>
          <a:stretch>
            <a:fillRect/>
          </a:stretch>
        </p:blipFill>
        <p:spPr>
          <a:xfrm>
            <a:off x="5041611" y="1638936"/>
            <a:ext cx="852170" cy="1079500"/>
          </a:xfrm>
          <a:prstGeom prst="rect">
            <a:avLst/>
          </a:prstGeom>
        </p:spPr>
      </p:pic>
      <p:pic>
        <p:nvPicPr>
          <p:cNvPr id="8" name="Picture 7"/>
          <p:cNvPicPr/>
          <p:nvPr/>
        </p:nvPicPr>
        <p:blipFill>
          <a:blip r:embed="rId7" cstate="email">
            <a:extLst>
              <a:ext uri="{28A0092B-C50C-407E-A947-70E740481C1C}">
                <a14:useLocalDpi xmlns:a14="http://schemas.microsoft.com/office/drawing/2010/main"/>
              </a:ext>
            </a:extLst>
          </a:blip>
          <a:stretch>
            <a:fillRect/>
          </a:stretch>
        </p:blipFill>
        <p:spPr>
          <a:xfrm>
            <a:off x="6957348" y="1638936"/>
            <a:ext cx="1946275" cy="1079500"/>
          </a:xfrm>
          <a:prstGeom prst="rect">
            <a:avLst/>
          </a:prstGeom>
        </p:spPr>
      </p:pic>
      <p:pic>
        <p:nvPicPr>
          <p:cNvPr id="10" name="Picture 9"/>
          <p:cNvPicPr/>
          <p:nvPr/>
        </p:nvPicPr>
        <p:blipFill>
          <a:blip r:embed="rId8" cstate="email">
            <a:extLst>
              <a:ext uri="{28A0092B-C50C-407E-A947-70E740481C1C}">
                <a14:useLocalDpi xmlns:a14="http://schemas.microsoft.com/office/drawing/2010/main"/>
              </a:ext>
            </a:extLst>
          </a:blip>
          <a:stretch>
            <a:fillRect/>
          </a:stretch>
        </p:blipFill>
        <p:spPr>
          <a:xfrm>
            <a:off x="9967190" y="1638936"/>
            <a:ext cx="1029335" cy="1079500"/>
          </a:xfrm>
          <a:prstGeom prst="rect">
            <a:avLst/>
          </a:prstGeom>
        </p:spPr>
      </p:pic>
      <p:sp>
        <p:nvSpPr>
          <p:cNvPr id="11" name="Title 1"/>
          <p:cNvSpPr txBox="1">
            <a:spLocks/>
          </p:cNvSpPr>
          <p:nvPr/>
        </p:nvSpPr>
        <p:spPr>
          <a:xfrm>
            <a:off x="2700741" y="2856980"/>
            <a:ext cx="1359535" cy="703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latin typeface="Corbel" panose="020B0503020204020204" pitchFamily="34" charset="0"/>
                <a:cs typeface="Arial" panose="020B0604020202020204" pitchFamily="34" charset="0"/>
              </a:rPr>
              <a:t>Blue Beetles</a:t>
            </a:r>
          </a:p>
        </p:txBody>
      </p:sp>
      <p:sp>
        <p:nvSpPr>
          <p:cNvPr id="12" name="Title 1"/>
          <p:cNvSpPr txBox="1">
            <a:spLocks/>
          </p:cNvSpPr>
          <p:nvPr/>
        </p:nvSpPr>
        <p:spPr>
          <a:xfrm>
            <a:off x="4787928" y="2856979"/>
            <a:ext cx="1359535" cy="703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0000"/>
                </a:solidFill>
                <a:latin typeface="Corbel" panose="020B0503020204020204" pitchFamily="34" charset="0"/>
                <a:cs typeface="Arial" panose="020B0604020202020204" pitchFamily="34" charset="0"/>
              </a:rPr>
              <a:t>Red Birds</a:t>
            </a:r>
          </a:p>
        </p:txBody>
      </p:sp>
      <p:sp>
        <p:nvSpPr>
          <p:cNvPr id="13" name="Title 1"/>
          <p:cNvSpPr txBox="1">
            <a:spLocks/>
          </p:cNvSpPr>
          <p:nvPr/>
        </p:nvSpPr>
        <p:spPr>
          <a:xfrm>
            <a:off x="7036313" y="2856977"/>
            <a:ext cx="1788344" cy="703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6600"/>
                </a:solidFill>
                <a:latin typeface="Corbel" panose="020B0503020204020204" pitchFamily="34" charset="0"/>
                <a:cs typeface="Arial" panose="020B0604020202020204" pitchFamily="34" charset="0"/>
              </a:rPr>
              <a:t>Orange Mammals</a:t>
            </a:r>
          </a:p>
        </p:txBody>
      </p:sp>
      <p:sp>
        <p:nvSpPr>
          <p:cNvPr id="14" name="Title 1"/>
          <p:cNvSpPr txBox="1">
            <a:spLocks/>
          </p:cNvSpPr>
          <p:nvPr/>
        </p:nvSpPr>
        <p:spPr>
          <a:xfrm>
            <a:off x="9723319" y="2856977"/>
            <a:ext cx="1517075" cy="703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Corbel" panose="020B0503020204020204" pitchFamily="34" charset="0"/>
                <a:cs typeface="Arial" panose="020B0604020202020204" pitchFamily="34" charset="0"/>
              </a:rPr>
              <a:t>Humans</a:t>
            </a: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06804" y="3854437"/>
            <a:ext cx="2334219" cy="2914972"/>
          </a:xfrm>
          <a:prstGeom prst="rect">
            <a:avLst/>
          </a:prstGeom>
        </p:spPr>
      </p:pic>
    </p:spTree>
    <p:extLst>
      <p:ext uri="{BB962C8B-B14F-4D97-AF65-F5344CB8AC3E}">
        <p14:creationId xmlns:p14="http://schemas.microsoft.com/office/powerpoint/2010/main" val="1882750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dirty="0">
                <a:solidFill>
                  <a:srgbClr val="00B050"/>
                </a:solidFill>
                <a:latin typeface="Corbel" panose="020B0503020204020204" pitchFamily="34" charset="0"/>
                <a:cs typeface="Arial" panose="020B0604020202020204" pitchFamily="34" charset="0"/>
              </a:rPr>
              <a:t>To start the game…</a:t>
            </a:r>
          </a:p>
        </p:txBody>
      </p:sp>
      <p:sp>
        <p:nvSpPr>
          <p:cNvPr id="5" name="Title 1"/>
          <p:cNvSpPr txBox="1">
            <a:spLocks/>
          </p:cNvSpPr>
          <p:nvPr/>
        </p:nvSpPr>
        <p:spPr>
          <a:xfrm>
            <a:off x="316814" y="984106"/>
            <a:ext cx="8217585" cy="2932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00B050"/>
                </a:solidFill>
                <a:latin typeface="Corbel" panose="020B0503020204020204" pitchFamily="34" charset="0"/>
                <a:cs typeface="Arial" panose="020B0604020202020204" pitchFamily="34" charset="0"/>
              </a:rPr>
              <a:t>Each member of the group is assigned one of the five groups which they should play during the game. Refer to your task cards throughout the game to know the role of your group.</a:t>
            </a:r>
          </a:p>
          <a:p>
            <a:endParaRPr lang="en-US" sz="2000" dirty="0">
              <a:solidFill>
                <a:srgbClr val="00B050"/>
              </a:solidFill>
              <a:latin typeface="Corbel" panose="020B0503020204020204" pitchFamily="34" charset="0"/>
              <a:cs typeface="Arial" panose="020B0604020202020204" pitchFamily="34" charset="0"/>
            </a:endParaRPr>
          </a:p>
          <a:p>
            <a:r>
              <a:rPr lang="en-US" sz="2000" b="1" dirty="0">
                <a:solidFill>
                  <a:srgbClr val="00B050"/>
                </a:solidFill>
                <a:latin typeface="Corbel" panose="020B0503020204020204" pitchFamily="34" charset="0"/>
                <a:cs typeface="Arial" panose="020B0604020202020204" pitchFamily="34" charset="0"/>
              </a:rPr>
              <a:t>Start by placing the tiles on the game board in the following order:</a:t>
            </a:r>
          </a:p>
          <a:p>
            <a:endParaRPr lang="en-US" sz="2000" b="1" dirty="0">
              <a:solidFill>
                <a:srgbClr val="00B050"/>
              </a:solidFill>
              <a:latin typeface="Corbel" panose="020B0503020204020204" pitchFamily="34" charset="0"/>
              <a:cs typeface="Arial" panose="020B0604020202020204" pitchFamily="34" charset="0"/>
            </a:endParaRPr>
          </a:p>
          <a:p>
            <a:pPr marL="457200" indent="-457200">
              <a:buAutoNum type="arabicParenR"/>
            </a:pPr>
            <a:r>
              <a:rPr lang="en-US" sz="2000" b="1" dirty="0">
                <a:solidFill>
                  <a:schemeClr val="accent6">
                    <a:lumMod val="75000"/>
                  </a:schemeClr>
                </a:solidFill>
                <a:latin typeface="Corbel" panose="020B0503020204020204" pitchFamily="34" charset="0"/>
                <a:cs typeface="Arial" panose="020B0604020202020204" pitchFamily="34" charset="0"/>
              </a:rPr>
              <a:t>Trees (producers) – Place 16 tiles</a:t>
            </a:r>
          </a:p>
          <a:p>
            <a:pPr marL="457200" indent="-457200">
              <a:buAutoNum type="arabicParenR"/>
            </a:pPr>
            <a:r>
              <a:rPr lang="en-US" sz="2000" b="1" dirty="0">
                <a:solidFill>
                  <a:srgbClr val="0070C0"/>
                </a:solidFill>
                <a:latin typeface="Corbel" panose="020B0503020204020204" pitchFamily="34" charset="0"/>
                <a:cs typeface="Arial" panose="020B0604020202020204" pitchFamily="34" charset="0"/>
              </a:rPr>
              <a:t>Blue Beetles (primary consumers/herbivores) – Place 8 tiles</a:t>
            </a:r>
          </a:p>
          <a:p>
            <a:pPr marL="457200" indent="-457200">
              <a:buAutoNum type="arabicParenR"/>
            </a:pPr>
            <a:r>
              <a:rPr lang="en-US" sz="2000" b="1" dirty="0">
                <a:solidFill>
                  <a:srgbClr val="FF0000"/>
                </a:solidFill>
                <a:latin typeface="Corbel" panose="020B0503020204020204" pitchFamily="34" charset="0"/>
                <a:cs typeface="Arial" panose="020B0604020202020204" pitchFamily="34" charset="0"/>
              </a:rPr>
              <a:t>Red Birds (second order consumers/carnivores) – Place 4 tiles</a:t>
            </a:r>
          </a:p>
          <a:p>
            <a:pPr marL="457200" indent="-457200">
              <a:buAutoNum type="arabicParenR"/>
            </a:pPr>
            <a:r>
              <a:rPr lang="en-US" sz="2000" b="1" dirty="0">
                <a:solidFill>
                  <a:srgbClr val="FF6600"/>
                </a:solidFill>
                <a:latin typeface="Corbel" panose="020B0503020204020204" pitchFamily="34" charset="0"/>
                <a:cs typeface="Arial" panose="020B0604020202020204" pitchFamily="34" charset="0"/>
              </a:rPr>
              <a:t>Orange Mammals (third order consumers/carnivores) – Place 2 tiles</a:t>
            </a:r>
          </a:p>
          <a:p>
            <a:pPr marL="457200" indent="-457200">
              <a:buAutoNum type="arabicParenR"/>
            </a:pPr>
            <a:r>
              <a:rPr lang="en-US" sz="2000" b="1" dirty="0">
                <a:latin typeface="Corbel" panose="020B0503020204020204" pitchFamily="34" charset="0"/>
                <a:cs typeface="Arial" panose="020B0604020202020204" pitchFamily="34" charset="0"/>
              </a:rPr>
              <a:t>Humans (top predators) – Place 1 tile</a:t>
            </a:r>
            <a:endParaRPr lang="en-GB" sz="2000" b="1" dirty="0">
              <a:latin typeface="Corbel" panose="020B0503020204020204" pitchFamily="34" charset="0"/>
              <a:cs typeface="Arial" panose="020B0604020202020204" pitchFamily="34" charset="0"/>
            </a:endParaRPr>
          </a:p>
        </p:txBody>
      </p:sp>
      <p:sp>
        <p:nvSpPr>
          <p:cNvPr id="9" name="Title 1"/>
          <p:cNvSpPr txBox="1">
            <a:spLocks/>
          </p:cNvSpPr>
          <p:nvPr/>
        </p:nvSpPr>
        <p:spPr>
          <a:xfrm>
            <a:off x="192124" y="4344271"/>
            <a:ext cx="6291803" cy="142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0B050"/>
                </a:solidFill>
                <a:latin typeface="Corbel" panose="020B0503020204020204" pitchFamily="34" charset="0"/>
                <a:cs typeface="Arial" panose="020B0604020202020204" pitchFamily="34" charset="0"/>
              </a:rPr>
              <a:t>The aim of the game (aside from trees) is to stay alive!</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316814" y="5312681"/>
            <a:ext cx="9866276" cy="907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B050"/>
                </a:solidFill>
                <a:latin typeface="Corbel" panose="020B0503020204020204" pitchFamily="34" charset="0"/>
                <a:cs typeface="Arial" panose="020B0604020202020204" pitchFamily="34" charset="0"/>
              </a:rPr>
              <a:t>Each player can move </a:t>
            </a:r>
            <a:r>
              <a:rPr lang="en-US" sz="2000" b="1" dirty="0">
                <a:solidFill>
                  <a:srgbClr val="00B050"/>
                </a:solidFill>
                <a:latin typeface="Corbel" panose="020B0503020204020204" pitchFamily="34" charset="0"/>
                <a:cs typeface="Arial" panose="020B0604020202020204" pitchFamily="34" charset="0"/>
              </a:rPr>
              <a:t>one piece </a:t>
            </a:r>
            <a:r>
              <a:rPr lang="en-US" sz="2000" dirty="0">
                <a:solidFill>
                  <a:srgbClr val="00B050"/>
                </a:solidFill>
                <a:latin typeface="Corbel" panose="020B0503020204020204" pitchFamily="34" charset="0"/>
                <a:cs typeface="Arial" panose="020B0604020202020204" pitchFamily="34" charset="0"/>
              </a:rPr>
              <a:t>every move. This is either to escape their predator or move towards/consume their prey.</a:t>
            </a:r>
            <a:endParaRPr lang="en-GB" sz="2000" dirty="0">
              <a:solidFill>
                <a:srgbClr val="00B050"/>
              </a:solidFill>
              <a:latin typeface="Corbel" panose="020B0503020204020204" pitchFamily="34" charset="0"/>
              <a:cs typeface="Arial" panose="020B0604020202020204" pitchFamily="3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10865" y="152399"/>
            <a:ext cx="2755504" cy="3877214"/>
          </a:xfrm>
          <a:prstGeom prst="rect">
            <a:avLst/>
          </a:prstGeom>
        </p:spPr>
      </p:pic>
    </p:spTree>
    <p:extLst>
      <p:ext uri="{BB962C8B-B14F-4D97-AF65-F5344CB8AC3E}">
        <p14:creationId xmlns:p14="http://schemas.microsoft.com/office/powerpoint/2010/main" val="248606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Instructions</a:t>
            </a:r>
          </a:p>
        </p:txBody>
      </p:sp>
      <p:sp>
        <p:nvSpPr>
          <p:cNvPr id="5" name="Title 1"/>
          <p:cNvSpPr txBox="1">
            <a:spLocks/>
          </p:cNvSpPr>
          <p:nvPr/>
        </p:nvSpPr>
        <p:spPr>
          <a:xfrm>
            <a:off x="2173324" y="1290421"/>
            <a:ext cx="8217585" cy="456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00B050"/>
              </a:solidFill>
              <a:latin typeface="Corbel" panose="020B0503020204020204" pitchFamily="34" charset="0"/>
              <a:cs typeface="Arial" panose="020B0604020202020204" pitchFamily="34" charset="0"/>
            </a:endParaRPr>
          </a:p>
          <a:p>
            <a:r>
              <a:rPr lang="en-US" sz="2400" dirty="0">
                <a:solidFill>
                  <a:srgbClr val="00B050"/>
                </a:solidFill>
                <a:latin typeface="Corbel" panose="020B0503020204020204" pitchFamily="34" charset="0"/>
                <a:cs typeface="Arial" panose="020B0604020202020204" pitchFamily="34" charset="0"/>
              </a:rPr>
              <a:t>Rule 1: You can move up, down, left, right and diagonally.</a:t>
            </a:r>
            <a:endParaRPr lang="en-GB" sz="2400" dirty="0">
              <a:latin typeface="Corbel" panose="020B0503020204020204" pitchFamily="34" charset="0"/>
              <a:cs typeface="Arial" panose="020B0604020202020204" pitchFamily="34" charset="0"/>
            </a:endParaRP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3048000" y="2052638"/>
            <a:ext cx="4708641" cy="4805362"/>
          </a:xfrm>
          <a:prstGeom prst="rect">
            <a:avLst/>
          </a:prstGeom>
        </p:spPr>
      </p:pic>
    </p:spTree>
    <p:extLst>
      <p:ext uri="{BB962C8B-B14F-4D97-AF65-F5344CB8AC3E}">
        <p14:creationId xmlns:p14="http://schemas.microsoft.com/office/powerpoint/2010/main" val="1447240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Instructions</a:t>
            </a:r>
          </a:p>
        </p:txBody>
      </p:sp>
      <p:sp>
        <p:nvSpPr>
          <p:cNvPr id="5" name="Title 1"/>
          <p:cNvSpPr txBox="1">
            <a:spLocks/>
          </p:cNvSpPr>
          <p:nvPr/>
        </p:nvSpPr>
        <p:spPr>
          <a:xfrm>
            <a:off x="192124" y="807971"/>
            <a:ext cx="9999022" cy="2196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00B050"/>
              </a:solidFill>
              <a:latin typeface="Corbel" panose="020B0503020204020204" pitchFamily="34" charset="0"/>
              <a:cs typeface="Arial" panose="020B0604020202020204" pitchFamily="34" charset="0"/>
            </a:endParaRPr>
          </a:p>
          <a:p>
            <a:r>
              <a:rPr lang="en-US" sz="2400" dirty="0">
                <a:solidFill>
                  <a:srgbClr val="00B050"/>
                </a:solidFill>
                <a:latin typeface="Corbel" panose="020B0503020204020204" pitchFamily="34" charset="0"/>
                <a:cs typeface="Arial" panose="020B0604020202020204" pitchFamily="34" charset="0"/>
              </a:rPr>
              <a:t>Rule 2: To reproduce you need to consume prey. To consume prey you must jump over it.</a:t>
            </a:r>
          </a:p>
          <a:p>
            <a:pPr marL="342900" indent="-342900">
              <a:buFontTx/>
              <a:buChar char="-"/>
            </a:pPr>
            <a:r>
              <a:rPr lang="en-US" sz="2400" dirty="0">
                <a:solidFill>
                  <a:srgbClr val="00B050"/>
                </a:solidFill>
                <a:latin typeface="Corbel" panose="020B0503020204020204" pitchFamily="34" charset="0"/>
                <a:cs typeface="Arial" panose="020B0604020202020204" pitchFamily="34" charset="0"/>
              </a:rPr>
              <a:t>You can only jump over a piece if the square you are moving to is empty. </a:t>
            </a:r>
          </a:p>
          <a:p>
            <a:pPr marL="342900" indent="-342900">
              <a:buFontTx/>
              <a:buChar char="-"/>
            </a:pPr>
            <a:r>
              <a:rPr lang="en-US" sz="2400" dirty="0">
                <a:solidFill>
                  <a:srgbClr val="00B050"/>
                </a:solidFill>
                <a:latin typeface="Corbel" panose="020B0503020204020204" pitchFamily="34" charset="0"/>
                <a:cs typeface="Arial" panose="020B0604020202020204" pitchFamily="34" charset="0"/>
              </a:rPr>
              <a:t>Once you have consumed a piece of prey, remove it and replace it with one of your own pieces.</a:t>
            </a:r>
            <a:endParaRPr lang="en-GB" sz="2400" dirty="0">
              <a:latin typeface="Corbel" panose="020B0503020204020204" pitchFamily="34" charset="0"/>
              <a:cs typeface="Arial" panose="020B060402020202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192124" y="3004457"/>
            <a:ext cx="3701325" cy="3570514"/>
          </a:xfrm>
          <a:prstGeom prst="rect">
            <a:avLst/>
          </a:prstGeom>
        </p:spPr>
      </p:pic>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5376770" y="3004457"/>
            <a:ext cx="3701325" cy="3570514"/>
          </a:xfrm>
          <a:prstGeom prst="rect">
            <a:avLst/>
          </a:prstGeom>
        </p:spPr>
      </p:pic>
      <p:sp>
        <p:nvSpPr>
          <p:cNvPr id="9" name="Right Arrow 8"/>
          <p:cNvSpPr/>
          <p:nvPr/>
        </p:nvSpPr>
        <p:spPr>
          <a:xfrm>
            <a:off x="4100478" y="4434113"/>
            <a:ext cx="1110151" cy="71120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9135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Instructions</a:t>
            </a:r>
          </a:p>
        </p:txBody>
      </p:sp>
      <p:sp>
        <p:nvSpPr>
          <p:cNvPr id="5" name="Title 1"/>
          <p:cNvSpPr txBox="1">
            <a:spLocks/>
          </p:cNvSpPr>
          <p:nvPr/>
        </p:nvSpPr>
        <p:spPr>
          <a:xfrm>
            <a:off x="192124" y="807971"/>
            <a:ext cx="9999022" cy="962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00B050"/>
              </a:solidFill>
              <a:latin typeface="Corbel" panose="020B0503020204020204" pitchFamily="34" charset="0"/>
              <a:cs typeface="Arial" panose="020B0604020202020204" pitchFamily="34" charset="0"/>
            </a:endParaRPr>
          </a:p>
          <a:p>
            <a:r>
              <a:rPr lang="en-US" sz="2400" dirty="0">
                <a:solidFill>
                  <a:srgbClr val="00B050"/>
                </a:solidFill>
                <a:latin typeface="Corbel" panose="020B0503020204020204" pitchFamily="34" charset="0"/>
                <a:cs typeface="Arial" panose="020B0604020202020204" pitchFamily="34" charset="0"/>
              </a:rPr>
              <a:t>Rule 3: If you are at the edge of the board, you can move a tile to the opposite side of the board as long as the square you are moving to is empty.</a:t>
            </a:r>
            <a:endParaRPr lang="en-GB" sz="2400" dirty="0">
              <a:latin typeface="Corbel" panose="020B0503020204020204" pitchFamily="34" charset="0"/>
              <a:cs typeface="Arial" panose="020B0604020202020204" pitchFamily="34" charset="0"/>
            </a:endParaRP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293724" y="1967139"/>
            <a:ext cx="3995194" cy="4186918"/>
          </a:xfrm>
          <a:prstGeom prst="rect">
            <a:avLst/>
          </a:prstGeom>
        </p:spPr>
      </p:pic>
      <p:pic>
        <p:nvPicPr>
          <p:cNvPr id="11" name="Picture 10"/>
          <p:cNvPicPr/>
          <p:nvPr/>
        </p:nvPicPr>
        <p:blipFill>
          <a:blip r:embed="rId4" cstate="email">
            <a:extLst>
              <a:ext uri="{28A0092B-C50C-407E-A947-70E740481C1C}">
                <a14:useLocalDpi xmlns:a14="http://schemas.microsoft.com/office/drawing/2010/main"/>
              </a:ext>
            </a:extLst>
          </a:blip>
          <a:stretch>
            <a:fillRect/>
          </a:stretch>
        </p:blipFill>
        <p:spPr>
          <a:xfrm>
            <a:off x="5929246" y="1967139"/>
            <a:ext cx="3980679" cy="4186918"/>
          </a:xfrm>
          <a:prstGeom prst="rect">
            <a:avLst/>
          </a:prstGeom>
        </p:spPr>
      </p:pic>
      <p:pic>
        <p:nvPicPr>
          <p:cNvPr id="12" name="Picture 11" descr="green-tick-artificial-lawn - Lion Lawns"/>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1177" y="6256836"/>
            <a:ext cx="600288" cy="565331"/>
          </a:xfrm>
          <a:prstGeom prst="rect">
            <a:avLst/>
          </a:prstGeom>
          <a:noFill/>
          <a:ln>
            <a:noFill/>
          </a:ln>
        </p:spPr>
      </p:pic>
      <p:pic>
        <p:nvPicPr>
          <p:cNvPr id="13" name="Picture 12" descr="File:Red X.svg - Wikimedia Commons"/>
          <p:cNvPicPr/>
          <p:nvPr/>
        </p:nvPicPr>
        <p:blipFill>
          <a:blip r:embed="rId6" cstate="email">
            <a:extLst>
              <a:ext uri="{28A0092B-C50C-407E-A947-70E740481C1C}">
                <a14:useLocalDpi xmlns:a14="http://schemas.microsoft.com/office/drawing/2010/main"/>
              </a:ext>
            </a:extLst>
          </a:blip>
          <a:srcRect/>
          <a:stretch>
            <a:fillRect/>
          </a:stretch>
        </p:blipFill>
        <p:spPr bwMode="auto">
          <a:xfrm>
            <a:off x="7764100" y="6350453"/>
            <a:ext cx="465499" cy="423636"/>
          </a:xfrm>
          <a:prstGeom prst="rect">
            <a:avLst/>
          </a:prstGeom>
          <a:noFill/>
          <a:ln>
            <a:noFill/>
          </a:ln>
        </p:spPr>
      </p:pic>
    </p:spTree>
    <p:extLst>
      <p:ext uri="{BB962C8B-B14F-4D97-AF65-F5344CB8AC3E}">
        <p14:creationId xmlns:p14="http://schemas.microsoft.com/office/powerpoint/2010/main" val="758767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Instructions</a:t>
            </a:r>
          </a:p>
        </p:txBody>
      </p:sp>
      <p:sp>
        <p:nvSpPr>
          <p:cNvPr id="5" name="Title 1"/>
          <p:cNvSpPr txBox="1">
            <a:spLocks/>
          </p:cNvSpPr>
          <p:nvPr/>
        </p:nvSpPr>
        <p:spPr>
          <a:xfrm>
            <a:off x="192124" y="807971"/>
            <a:ext cx="9999022" cy="962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00B050"/>
              </a:solidFill>
              <a:latin typeface="Corbel" panose="020B0503020204020204" pitchFamily="34" charset="0"/>
              <a:cs typeface="Arial" panose="020B0604020202020204" pitchFamily="34" charset="0"/>
            </a:endParaRPr>
          </a:p>
          <a:p>
            <a:r>
              <a:rPr lang="en-US" sz="2400" dirty="0">
                <a:solidFill>
                  <a:srgbClr val="00B050"/>
                </a:solidFill>
                <a:latin typeface="Corbel" panose="020B0503020204020204" pitchFamily="34" charset="0"/>
                <a:cs typeface="Arial" panose="020B0604020202020204" pitchFamily="34" charset="0"/>
              </a:rPr>
              <a:t>Rule 4: Play must be in the following order (except Round 1 where trees don’t have a turn).</a:t>
            </a:r>
            <a:endParaRPr lang="en-GB" sz="2400" dirty="0">
              <a:latin typeface="Corbel" panose="020B0503020204020204" pitchFamily="34" charset="0"/>
              <a:cs typeface="Arial" panose="020B0604020202020204" pitchFamily="34" charset="0"/>
            </a:endParaRPr>
          </a:p>
        </p:txBody>
      </p:sp>
      <p:sp>
        <p:nvSpPr>
          <p:cNvPr id="3" name="Rectangle 2"/>
          <p:cNvSpPr/>
          <p:nvPr/>
        </p:nvSpPr>
        <p:spPr>
          <a:xfrm>
            <a:off x="192124" y="2100667"/>
            <a:ext cx="6096000" cy="3046988"/>
          </a:xfrm>
          <a:prstGeom prst="rect">
            <a:avLst/>
          </a:prstGeom>
        </p:spPr>
        <p:txBody>
          <a:bodyPr>
            <a:spAutoFit/>
          </a:bodyPr>
          <a:lstStyle/>
          <a:p>
            <a:pPr marL="457200" indent="-457200">
              <a:buAutoNum type="arabicParenR"/>
            </a:pPr>
            <a:r>
              <a:rPr lang="en-US" sz="2400" b="1" dirty="0">
                <a:solidFill>
                  <a:schemeClr val="accent6">
                    <a:lumMod val="75000"/>
                  </a:schemeClr>
                </a:solidFill>
                <a:latin typeface="Corbel" panose="020B0503020204020204" pitchFamily="34" charset="0"/>
                <a:cs typeface="Arial" panose="020B0604020202020204" pitchFamily="34" charset="0"/>
              </a:rPr>
              <a:t>Trees (producers) </a:t>
            </a:r>
          </a:p>
          <a:p>
            <a:pPr marL="457200" indent="-457200">
              <a:buAutoNum type="arabicParenR"/>
            </a:pPr>
            <a:r>
              <a:rPr lang="en-US" sz="2400" b="1" dirty="0">
                <a:solidFill>
                  <a:srgbClr val="0070C0"/>
                </a:solidFill>
                <a:latin typeface="Corbel" panose="020B0503020204020204" pitchFamily="34" charset="0"/>
                <a:cs typeface="Arial" panose="020B0604020202020204" pitchFamily="34" charset="0"/>
              </a:rPr>
              <a:t>Blue Beetles (primary consumers/herbivores) </a:t>
            </a:r>
          </a:p>
          <a:p>
            <a:pPr marL="457200" indent="-457200">
              <a:buAutoNum type="arabicParenR"/>
            </a:pPr>
            <a:r>
              <a:rPr lang="en-US" sz="2400" b="1" dirty="0">
                <a:solidFill>
                  <a:srgbClr val="FF0000"/>
                </a:solidFill>
                <a:latin typeface="Corbel" panose="020B0503020204020204" pitchFamily="34" charset="0"/>
                <a:cs typeface="Arial" panose="020B0604020202020204" pitchFamily="34" charset="0"/>
              </a:rPr>
              <a:t>Red Birds (second order consumers/carnivores) </a:t>
            </a:r>
          </a:p>
          <a:p>
            <a:pPr marL="457200" indent="-457200">
              <a:buAutoNum type="arabicParenR"/>
            </a:pPr>
            <a:r>
              <a:rPr lang="en-US" sz="2400" b="1" dirty="0">
                <a:solidFill>
                  <a:srgbClr val="FF6600"/>
                </a:solidFill>
                <a:latin typeface="Corbel" panose="020B0503020204020204" pitchFamily="34" charset="0"/>
                <a:cs typeface="Arial" panose="020B0604020202020204" pitchFamily="34" charset="0"/>
              </a:rPr>
              <a:t>Orange Mammals (third order consumers/carnivores) </a:t>
            </a:r>
          </a:p>
          <a:p>
            <a:pPr marL="457200" indent="-457200">
              <a:buAutoNum type="arabicParenR"/>
            </a:pPr>
            <a:r>
              <a:rPr lang="en-US" sz="2400" b="1" dirty="0">
                <a:latin typeface="Corbel" panose="020B0503020204020204" pitchFamily="34" charset="0"/>
                <a:cs typeface="Arial" panose="020B0604020202020204" pitchFamily="34" charset="0"/>
              </a:rPr>
              <a:t>Humans (top predators)</a:t>
            </a:r>
            <a:endParaRPr lang="en-GB" sz="2400" b="1" dirty="0">
              <a:latin typeface="Corbel" panose="020B0503020204020204" pitchFamily="34" charset="0"/>
              <a:cs typeface="Arial" panose="020B0604020202020204" pitchFamily="34" charset="0"/>
            </a:endParaRPr>
          </a:p>
        </p:txBody>
      </p:sp>
      <p:sp>
        <p:nvSpPr>
          <p:cNvPr id="4" name="Rectangle 3"/>
          <p:cNvSpPr/>
          <p:nvPr/>
        </p:nvSpPr>
        <p:spPr>
          <a:xfrm>
            <a:off x="5570369" y="2100667"/>
            <a:ext cx="6096000" cy="3939540"/>
          </a:xfrm>
          <a:prstGeom prst="rect">
            <a:avLst/>
          </a:prstGeom>
        </p:spPr>
        <p:txBody>
          <a:bodyPr>
            <a:spAutoFit/>
          </a:bodyPr>
          <a:lstStyle/>
          <a:p>
            <a:pPr>
              <a:lnSpc>
                <a:spcPct val="115000"/>
              </a:lnSpc>
              <a:spcAft>
                <a:spcPts val="0"/>
              </a:spcAft>
            </a:pPr>
            <a:r>
              <a:rPr lang="en-GB" sz="2000" b="1" dirty="0">
                <a:solidFill>
                  <a:srgbClr val="00B050"/>
                </a:solidFill>
                <a:latin typeface="Corbel" panose="020B0503020204020204" pitchFamily="34" charset="0"/>
                <a:ea typeface="Arial" panose="020B0604020202020204" pitchFamily="34" charset="0"/>
              </a:rPr>
              <a:t>Round 1: </a:t>
            </a:r>
            <a:r>
              <a:rPr lang="en-GB" sz="2000" dirty="0">
                <a:solidFill>
                  <a:srgbClr val="00B050"/>
                </a:solidFill>
                <a:latin typeface="Corbel" panose="020B0503020204020204" pitchFamily="34" charset="0"/>
                <a:ea typeface="Arial" panose="020B0604020202020204" pitchFamily="34" charset="0"/>
              </a:rPr>
              <a:t>Starts with blue beetles who either consume a tree or move a piece to avoid being consumed by a red bird. Red birds go next, then orange mammals and finally humans.</a:t>
            </a:r>
          </a:p>
          <a:p>
            <a:pPr>
              <a:lnSpc>
                <a:spcPct val="115000"/>
              </a:lnSpc>
              <a:spcAft>
                <a:spcPts val="0"/>
              </a:spcAft>
            </a:pPr>
            <a:r>
              <a:rPr lang="en-GB" sz="2000" dirty="0">
                <a:solidFill>
                  <a:srgbClr val="00B050"/>
                </a:solidFill>
                <a:latin typeface="Corbel" panose="020B0503020204020204" pitchFamily="34" charset="0"/>
                <a:ea typeface="Arial" panose="020B0604020202020204" pitchFamily="34" charset="0"/>
              </a:rPr>
              <a:t> </a:t>
            </a:r>
          </a:p>
          <a:p>
            <a:pPr>
              <a:lnSpc>
                <a:spcPct val="115000"/>
              </a:lnSpc>
              <a:spcAft>
                <a:spcPts val="0"/>
              </a:spcAft>
            </a:pPr>
            <a:r>
              <a:rPr lang="en-GB" sz="2000" b="1" dirty="0">
                <a:solidFill>
                  <a:srgbClr val="00B050"/>
                </a:solidFill>
                <a:latin typeface="Corbel" panose="020B0503020204020204" pitchFamily="34" charset="0"/>
                <a:ea typeface="Arial" panose="020B0604020202020204" pitchFamily="34" charset="0"/>
              </a:rPr>
              <a:t>Round 2: </a:t>
            </a:r>
            <a:r>
              <a:rPr lang="en-GB" sz="2000" dirty="0">
                <a:solidFill>
                  <a:srgbClr val="00B050"/>
                </a:solidFill>
                <a:latin typeface="Corbel" panose="020B0503020204020204" pitchFamily="34" charset="0"/>
                <a:ea typeface="Arial" panose="020B0604020202020204" pitchFamily="34" charset="0"/>
              </a:rPr>
              <a:t>If the blue beetles consumed a tree, the tree group can put a new tile on the board. Then blue beetles have a go, followed by red birds, orange mammals and then humans.</a:t>
            </a:r>
          </a:p>
          <a:p>
            <a:pPr>
              <a:lnSpc>
                <a:spcPct val="115000"/>
              </a:lnSpc>
              <a:spcAft>
                <a:spcPts val="0"/>
              </a:spcAft>
            </a:pPr>
            <a:r>
              <a:rPr lang="en-GB" sz="2000" dirty="0">
                <a:solidFill>
                  <a:srgbClr val="00B050"/>
                </a:solidFill>
                <a:latin typeface="Corbel" panose="020B0503020204020204" pitchFamily="34" charset="0"/>
                <a:ea typeface="Arial" panose="020B0604020202020204" pitchFamily="34" charset="0"/>
              </a:rPr>
              <a:t> </a:t>
            </a:r>
          </a:p>
          <a:p>
            <a:r>
              <a:rPr lang="en-GB" sz="2000" b="1" dirty="0">
                <a:solidFill>
                  <a:srgbClr val="00B050"/>
                </a:solidFill>
                <a:latin typeface="Corbel" panose="020B0503020204020204" pitchFamily="34" charset="0"/>
                <a:ea typeface="Arial" panose="020B0604020202020204" pitchFamily="34" charset="0"/>
              </a:rPr>
              <a:t>Round 3+:</a:t>
            </a:r>
            <a:r>
              <a:rPr lang="en-GB" sz="2000" dirty="0">
                <a:solidFill>
                  <a:srgbClr val="00B050"/>
                </a:solidFill>
                <a:latin typeface="Corbel" panose="020B0503020204020204" pitchFamily="34" charset="0"/>
                <a:ea typeface="Arial" panose="020B0604020202020204" pitchFamily="34" charset="0"/>
              </a:rPr>
              <a:t> Repeat round 2 instructions</a:t>
            </a:r>
            <a:endParaRPr lang="en-GB" sz="2000" dirty="0">
              <a:solidFill>
                <a:srgbClr val="00B050"/>
              </a:solidFill>
              <a:latin typeface="Corbel" panose="020B0503020204020204" pitchFamily="34" charset="0"/>
            </a:endParaRPr>
          </a:p>
        </p:txBody>
      </p:sp>
    </p:spTree>
    <p:extLst>
      <p:ext uri="{BB962C8B-B14F-4D97-AF65-F5344CB8AC3E}">
        <p14:creationId xmlns:p14="http://schemas.microsoft.com/office/powerpoint/2010/main" val="266375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cdn.worldslargestlesson.globalgoals.org/2015/09/TGG_Icon_Color_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1" y="734289"/>
            <a:ext cx="5292437" cy="5292437"/>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6693187" y="-150482"/>
            <a:ext cx="4319742" cy="7061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latin typeface="Corbel" panose="020B0503020204020204" pitchFamily="34" charset="0"/>
                <a:cs typeface="Arial" panose="020B0604020202020204" pitchFamily="34" charset="0"/>
              </a:rPr>
              <a:t>Goal 15: Life on Land </a:t>
            </a:r>
          </a:p>
          <a:p>
            <a:pPr algn="ctr"/>
            <a:endParaRPr lang="en-GB" sz="2800" b="1" dirty="0">
              <a:latin typeface="Corbel" panose="020B0503020204020204" pitchFamily="34" charset="0"/>
              <a:cs typeface="Arial" panose="020B0604020202020204" pitchFamily="34" charset="0"/>
            </a:endParaRPr>
          </a:p>
          <a:p>
            <a:pPr algn="ctr"/>
            <a:r>
              <a:rPr lang="en-US" sz="2000" dirty="0">
                <a:latin typeface="Corbel" panose="020B0503020204020204" pitchFamily="34" charset="0"/>
                <a:cs typeface="Arial" panose="020B0604020202020204" pitchFamily="34" charset="0"/>
              </a:rPr>
              <a:t>Life on land is incredibly diverse; scientists have estimated that there are over 11 million species on Earth! These species provide us with oxygen, pollinate our crops, produce our food, support our health and wellbeing and regulate our weather patterns.</a:t>
            </a:r>
          </a:p>
          <a:p>
            <a:pPr algn="ctr"/>
            <a:endParaRPr lang="en-US" sz="2000" dirty="0">
              <a:latin typeface="Corbel" panose="020B0503020204020204" pitchFamily="34" charset="0"/>
              <a:cs typeface="Arial" panose="020B0604020202020204" pitchFamily="34" charset="0"/>
            </a:endParaRPr>
          </a:p>
          <a:p>
            <a:pPr algn="ctr"/>
            <a:endParaRPr lang="en-US" sz="2000" dirty="0">
              <a:latin typeface="Corbel" panose="020B0503020204020204" pitchFamily="34" charset="0"/>
              <a:cs typeface="Arial" panose="020B0604020202020204" pitchFamily="34" charset="0"/>
            </a:endParaRPr>
          </a:p>
          <a:p>
            <a:pPr algn="ctr"/>
            <a:endParaRPr lang="en-US" sz="2000" dirty="0">
              <a:latin typeface="Corbel" panose="020B0503020204020204" pitchFamily="34" charset="0"/>
              <a:cs typeface="Arial" panose="020B0604020202020204" pitchFamily="34" charset="0"/>
            </a:endParaRPr>
          </a:p>
          <a:p>
            <a:pPr algn="ctr"/>
            <a:endParaRPr lang="en-US" sz="2000" dirty="0">
              <a:latin typeface="Corbel" panose="020B0503020204020204" pitchFamily="34" charset="0"/>
              <a:cs typeface="Arial" panose="020B0604020202020204" pitchFamily="34" charset="0"/>
            </a:endParaRPr>
          </a:p>
          <a:p>
            <a:pPr algn="ctr"/>
            <a:endParaRPr lang="en-GB" sz="2000" dirty="0">
              <a:latin typeface="Corbel" panose="020B0503020204020204" pitchFamily="34" charset="0"/>
              <a:cs typeface="Arial" panose="020B0604020202020204" pitchFamily="34" charset="0"/>
            </a:endParaRPr>
          </a:p>
          <a:p>
            <a:pPr algn="ctr"/>
            <a:endParaRPr lang="en-GB" sz="2000" dirty="0">
              <a:latin typeface="Corbel" panose="020B0503020204020204" pitchFamily="34" charset="0"/>
              <a:cs typeface="Arial" panose="020B0604020202020204" pitchFamily="34" charset="0"/>
            </a:endParaRPr>
          </a:p>
          <a:p>
            <a:pPr algn="ctr"/>
            <a:r>
              <a:rPr lang="en-GB" sz="2000" dirty="0">
                <a:latin typeface="Corbel" panose="020B0503020204020204" pitchFamily="34" charset="0"/>
                <a:cs typeface="Arial" panose="020B0604020202020204" pitchFamily="34" charset="0"/>
              </a:rPr>
              <a:t>But life on land is under increasing stress. Human activity has altered almost 75% of the Earth’s surface, impacting the habitats of animals and plants. Around 1 million animal and plant species are now threatened with </a:t>
            </a:r>
            <a:r>
              <a:rPr lang="en-GB" sz="2000" b="1" dirty="0">
                <a:solidFill>
                  <a:srgbClr val="FF0000"/>
                </a:solidFill>
                <a:latin typeface="Corbel" panose="020B0503020204020204" pitchFamily="34" charset="0"/>
                <a:cs typeface="Arial" panose="020B0604020202020204" pitchFamily="34" charset="0"/>
              </a:rPr>
              <a:t>extinction</a:t>
            </a:r>
            <a:r>
              <a:rPr lang="en-GB" sz="2000" dirty="0">
                <a:latin typeface="Corbel" panose="020B0503020204020204" pitchFamily="34" charset="0"/>
                <a:cs typeface="Arial" panose="020B0604020202020204" pitchFamily="34" charset="0"/>
              </a:rPr>
              <a:t>.  </a:t>
            </a:r>
            <a:endParaRPr lang="en-GB" sz="6600" dirty="0">
              <a:latin typeface="Corbel" panose="020B0503020204020204" pitchFamily="34" charset="0"/>
              <a:cs typeface="Arial" panose="020B0604020202020204" pitchFamily="34" charset="0"/>
            </a:endParaRPr>
          </a:p>
        </p:txBody>
      </p:sp>
      <p:pic>
        <p:nvPicPr>
          <p:cNvPr id="1026" name="Picture 2" descr="yellow and black honeybee perching on purple chrysanthemum flow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88819" y="3033780"/>
            <a:ext cx="1768609" cy="1315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erial photography of forest during daytim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8703" y="3033780"/>
            <a:ext cx="1972950" cy="131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4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Discussion</a:t>
            </a:r>
          </a:p>
        </p:txBody>
      </p:sp>
      <p:sp>
        <p:nvSpPr>
          <p:cNvPr id="6" name="Rectangle 5"/>
          <p:cNvSpPr/>
          <p:nvPr/>
        </p:nvSpPr>
        <p:spPr>
          <a:xfrm>
            <a:off x="192124" y="1163882"/>
            <a:ext cx="8603533" cy="4524315"/>
          </a:xfrm>
          <a:prstGeom prst="rect">
            <a:avLst/>
          </a:prstGeom>
        </p:spPr>
        <p:txBody>
          <a:bodyPr wrap="square">
            <a:spAutoFit/>
          </a:bodyPr>
          <a:lstStyle/>
          <a:p>
            <a:pPr lvl="0"/>
            <a:r>
              <a:rPr lang="en-GB" sz="2400" dirty="0">
                <a:solidFill>
                  <a:srgbClr val="00B050"/>
                </a:solidFill>
              </a:rPr>
              <a:t>Why did each group start with a different number of pieces?</a:t>
            </a:r>
          </a:p>
          <a:p>
            <a:pPr lvl="0"/>
            <a:endParaRPr lang="en-GB" sz="2400" dirty="0">
              <a:solidFill>
                <a:srgbClr val="00B050"/>
              </a:solidFill>
            </a:endParaRPr>
          </a:p>
          <a:p>
            <a:pPr lvl="0"/>
            <a:r>
              <a:rPr lang="en-GB" sz="2400" dirty="0">
                <a:solidFill>
                  <a:srgbClr val="00B050"/>
                </a:solidFill>
              </a:rPr>
              <a:t>How well has each group performed so far? </a:t>
            </a:r>
          </a:p>
          <a:p>
            <a:pPr lvl="0"/>
            <a:endParaRPr lang="en-GB" sz="2400" dirty="0">
              <a:solidFill>
                <a:srgbClr val="00B050"/>
              </a:solidFill>
            </a:endParaRPr>
          </a:p>
          <a:p>
            <a:pPr lvl="0"/>
            <a:r>
              <a:rPr lang="en-GB" sz="2400" dirty="0">
                <a:solidFill>
                  <a:srgbClr val="00B050"/>
                </a:solidFill>
              </a:rPr>
              <a:t>What factors are overlooked by this model that would change the outcome in real life?</a:t>
            </a:r>
          </a:p>
          <a:p>
            <a:pPr lvl="0"/>
            <a:r>
              <a:rPr lang="en-GB" sz="2400" dirty="0">
                <a:solidFill>
                  <a:srgbClr val="00B050"/>
                </a:solidFill>
              </a:rPr>
              <a:t> </a:t>
            </a:r>
          </a:p>
          <a:p>
            <a:pPr lvl="0"/>
            <a:r>
              <a:rPr lang="en-GB" sz="2400" dirty="0">
                <a:solidFill>
                  <a:srgbClr val="00B050"/>
                </a:solidFill>
              </a:rPr>
              <a:t>Are human impacts always negative: What would happen if there were no indigenous people?</a:t>
            </a:r>
          </a:p>
          <a:p>
            <a:pPr lvl="0"/>
            <a:endParaRPr lang="en-GB" sz="2400" dirty="0">
              <a:solidFill>
                <a:srgbClr val="00B050"/>
              </a:solidFill>
            </a:endParaRPr>
          </a:p>
          <a:p>
            <a:pPr lvl="0"/>
            <a:r>
              <a:rPr lang="en-GB" sz="2400" dirty="0">
                <a:solidFill>
                  <a:srgbClr val="00B050"/>
                </a:solidFill>
              </a:rPr>
              <a:t>Do the indigenous people become part of the natural balance or do they disrupt it? Why and how do you think that this is the case? </a:t>
            </a:r>
          </a:p>
        </p:txBody>
      </p:sp>
      <p:pic>
        <p:nvPicPr>
          <p:cNvPr id="1026" name="Picture 2" descr="Scarlet Macaw porches on tree bra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9691" y="0"/>
            <a:ext cx="2862309" cy="3577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ro shot of blue beet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9120787" y="3786788"/>
            <a:ext cx="3280114" cy="286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11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Interventions</a:t>
            </a:r>
          </a:p>
        </p:txBody>
      </p:sp>
      <p:sp>
        <p:nvSpPr>
          <p:cNvPr id="5" name="Title 1"/>
          <p:cNvSpPr txBox="1">
            <a:spLocks/>
          </p:cNvSpPr>
          <p:nvPr/>
        </p:nvSpPr>
        <p:spPr>
          <a:xfrm>
            <a:off x="192124" y="807971"/>
            <a:ext cx="9999022" cy="962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00B050"/>
              </a:solidFill>
              <a:latin typeface="Corbel" panose="020B0503020204020204" pitchFamily="34" charset="0"/>
              <a:cs typeface="Arial" panose="020B0604020202020204" pitchFamily="34" charset="0"/>
            </a:endParaRPr>
          </a:p>
          <a:p>
            <a:r>
              <a:rPr lang="en-US" sz="2400" dirty="0">
                <a:solidFill>
                  <a:srgbClr val="00B050"/>
                </a:solidFill>
                <a:latin typeface="Corbel" panose="020B0503020204020204" pitchFamily="34" charset="0"/>
                <a:cs typeface="Arial" panose="020B0604020202020204" pitchFamily="34" charset="0"/>
              </a:rPr>
              <a:t>Read your scenario card and action it in your game; how does it affect the animals and plants on your board?</a:t>
            </a:r>
            <a:endParaRPr lang="en-GB" sz="2400" dirty="0">
              <a:latin typeface="Corbel" panose="020B0503020204020204" pitchFamily="34" charset="0"/>
              <a:cs typeface="Arial" panose="020B0604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a:ext>
            </a:extLst>
          </a:blip>
          <a:stretch>
            <a:fillRect/>
          </a:stretch>
        </p:blipFill>
        <p:spPr>
          <a:xfrm>
            <a:off x="729152" y="2097653"/>
            <a:ext cx="1152208" cy="1216162"/>
          </a:xfrm>
          <a:prstGeom prst="rect">
            <a:avLst/>
          </a:prstGeom>
        </p:spPr>
      </p:pic>
      <p:sp>
        <p:nvSpPr>
          <p:cNvPr id="7" name="Rectangle 6"/>
          <p:cNvSpPr/>
          <p:nvPr/>
        </p:nvSpPr>
        <p:spPr>
          <a:xfrm>
            <a:off x="170843" y="3290465"/>
            <a:ext cx="2501069"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Invasive Species = Ant</a:t>
            </a:r>
            <a:endParaRPr lang="en-GB" sz="2000" dirty="0"/>
          </a:p>
        </p:txBody>
      </p:sp>
      <p:pic>
        <p:nvPicPr>
          <p:cNvPr id="8" name="Picture 7"/>
          <p:cNvPicPr/>
          <p:nvPr/>
        </p:nvPicPr>
        <p:blipFill>
          <a:blip r:embed="rId4" cstate="print">
            <a:extLst>
              <a:ext uri="{28A0092B-C50C-407E-A947-70E740481C1C}">
                <a14:useLocalDpi xmlns:a14="http://schemas.microsoft.com/office/drawing/2010/main"/>
              </a:ext>
            </a:extLst>
          </a:blip>
          <a:stretch>
            <a:fillRect/>
          </a:stretch>
        </p:blipFill>
        <p:spPr>
          <a:xfrm>
            <a:off x="3594585" y="2701987"/>
            <a:ext cx="1916839" cy="492306"/>
          </a:xfrm>
          <a:prstGeom prst="rect">
            <a:avLst/>
          </a:prstGeom>
        </p:spPr>
      </p:pic>
      <p:sp>
        <p:nvSpPr>
          <p:cNvPr id="9" name="Rectangle 8"/>
          <p:cNvSpPr/>
          <p:nvPr/>
        </p:nvSpPr>
        <p:spPr>
          <a:xfrm>
            <a:off x="3295696" y="3290465"/>
            <a:ext cx="2898486"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Invasive Species = Rodent</a:t>
            </a:r>
            <a:endParaRPr lang="en-GB" sz="2000" dirty="0"/>
          </a:p>
        </p:txBody>
      </p:sp>
      <p:pic>
        <p:nvPicPr>
          <p:cNvPr id="10" name="Picture 9" descr="Asphalt Road Texture | Diorama, Piso, Textura"/>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8942" y="2326455"/>
            <a:ext cx="1118554" cy="977118"/>
          </a:xfrm>
          <a:prstGeom prst="rect">
            <a:avLst/>
          </a:prstGeom>
          <a:noFill/>
          <a:ln>
            <a:noFill/>
          </a:ln>
        </p:spPr>
      </p:pic>
      <p:sp>
        <p:nvSpPr>
          <p:cNvPr id="11" name="Rectangle 10"/>
          <p:cNvSpPr/>
          <p:nvPr/>
        </p:nvSpPr>
        <p:spPr>
          <a:xfrm>
            <a:off x="7110160" y="3313815"/>
            <a:ext cx="1276119"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Road Built</a:t>
            </a:r>
            <a:endParaRPr lang="en-GB" sz="2000" dirty="0"/>
          </a:p>
        </p:txBody>
      </p:sp>
      <p:pic>
        <p:nvPicPr>
          <p:cNvPr id="12" name="Picture 11" descr="https://99percentinvisible.org/app/uploads/2016/03/ionizing-radiation-symbol.png"/>
          <p:cNvPicPr/>
          <p:nvPr/>
        </p:nvPicPr>
        <p:blipFill>
          <a:blip r:embed="rId6" cstate="email">
            <a:extLst>
              <a:ext uri="{28A0092B-C50C-407E-A947-70E740481C1C}">
                <a14:useLocalDpi xmlns:a14="http://schemas.microsoft.com/office/drawing/2010/main"/>
              </a:ext>
            </a:extLst>
          </a:blip>
          <a:srcRect/>
          <a:stretch>
            <a:fillRect/>
          </a:stretch>
        </p:blipFill>
        <p:spPr bwMode="auto">
          <a:xfrm>
            <a:off x="9985014" y="2193285"/>
            <a:ext cx="1198575" cy="1120530"/>
          </a:xfrm>
          <a:prstGeom prst="rect">
            <a:avLst/>
          </a:prstGeom>
          <a:noFill/>
          <a:ln>
            <a:noFill/>
          </a:ln>
        </p:spPr>
      </p:pic>
      <p:sp>
        <p:nvSpPr>
          <p:cNvPr id="13" name="Rectangle 12"/>
          <p:cNvSpPr/>
          <p:nvPr/>
        </p:nvSpPr>
        <p:spPr>
          <a:xfrm>
            <a:off x="9704851" y="3336247"/>
            <a:ext cx="1758899" cy="400110"/>
          </a:xfrm>
          <a:prstGeom prst="rect">
            <a:avLst/>
          </a:prstGeom>
        </p:spPr>
        <p:txBody>
          <a:bodyPr wrap="square">
            <a:spAutoFit/>
          </a:bodyPr>
          <a:lstStyle/>
          <a:p>
            <a:r>
              <a:rPr lang="en-GB" sz="2000" dirty="0">
                <a:solidFill>
                  <a:srgbClr val="00B050"/>
                </a:solidFill>
                <a:latin typeface="Corbel" panose="020B0503020204020204" pitchFamily="34" charset="0"/>
                <a:ea typeface="Arial" panose="020B0604020202020204" pitchFamily="34" charset="0"/>
              </a:rPr>
              <a:t>Chemical Spill</a:t>
            </a:r>
            <a:endParaRPr lang="en-GB" sz="2000" dirty="0"/>
          </a:p>
        </p:txBody>
      </p:sp>
      <p:pic>
        <p:nvPicPr>
          <p:cNvPr id="14" name="Picture 13" descr="Biological Roles of Water: Why is water necessary for life ..."/>
          <p:cNvPicPr/>
          <p:nvPr/>
        </p:nvPicPr>
        <p:blipFill rotWithShape="1">
          <a:blip r:embed="rId7" cstate="email">
            <a:extLst>
              <a:ext uri="{28A0092B-C50C-407E-A947-70E740481C1C}">
                <a14:useLocalDpi xmlns:a14="http://schemas.microsoft.com/office/drawing/2010/main"/>
              </a:ext>
            </a:extLst>
          </a:blip>
          <a:srcRect/>
          <a:stretch/>
        </p:blipFill>
        <p:spPr bwMode="auto">
          <a:xfrm>
            <a:off x="2052909" y="4194940"/>
            <a:ext cx="1541676" cy="2030714"/>
          </a:xfrm>
          <a:prstGeom prst="rect">
            <a:avLst/>
          </a:prstGeom>
          <a:noFill/>
          <a:ln>
            <a:noFill/>
          </a:ln>
          <a:extLst>
            <a:ext uri="{53640926-AAD7-44D8-BBD7-CCE9431645EC}">
              <a14:shadowObscured xmlns:a14="http://schemas.microsoft.com/office/drawing/2010/main"/>
            </a:ext>
          </a:extLst>
        </p:spPr>
      </p:pic>
      <p:sp>
        <p:nvSpPr>
          <p:cNvPr id="15" name="Rectangle 14"/>
          <p:cNvSpPr/>
          <p:nvPr/>
        </p:nvSpPr>
        <p:spPr>
          <a:xfrm>
            <a:off x="1187113" y="6301734"/>
            <a:ext cx="3273268"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Flooding by Mining Company</a:t>
            </a:r>
            <a:endParaRPr lang="en-GB" sz="2000" dirty="0"/>
          </a:p>
        </p:txBody>
      </p:sp>
      <p:pic>
        <p:nvPicPr>
          <p:cNvPr id="16" name="Picture 15" descr="Demand for Frac Sand and Concrete Drives Scarcity"/>
          <p:cNvPicPr/>
          <p:nvPr/>
        </p:nvPicPr>
        <p:blipFill rotWithShape="1">
          <a:blip r:embed="rId8" cstate="email">
            <a:extLst>
              <a:ext uri="{28A0092B-C50C-407E-A947-70E740481C1C}">
                <a14:useLocalDpi xmlns:a14="http://schemas.microsoft.com/office/drawing/2010/main"/>
              </a:ext>
            </a:extLst>
          </a:blip>
          <a:srcRect/>
          <a:stretch/>
        </p:blipFill>
        <p:spPr bwMode="auto">
          <a:xfrm>
            <a:off x="5696535" y="4194940"/>
            <a:ext cx="2025066" cy="2030714"/>
          </a:xfrm>
          <a:prstGeom prst="rect">
            <a:avLst/>
          </a:prstGeom>
          <a:noFill/>
          <a:ln>
            <a:noFill/>
          </a:ln>
          <a:extLst>
            <a:ext uri="{53640926-AAD7-44D8-BBD7-CCE9431645EC}">
              <a14:shadowObscured xmlns:a14="http://schemas.microsoft.com/office/drawing/2010/main"/>
            </a:ext>
          </a:extLst>
        </p:spPr>
      </p:pic>
      <p:sp>
        <p:nvSpPr>
          <p:cNvPr id="17" name="Rectangle 16"/>
          <p:cNvSpPr/>
          <p:nvPr/>
        </p:nvSpPr>
        <p:spPr>
          <a:xfrm>
            <a:off x="5878552" y="6297124"/>
            <a:ext cx="1750800"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Desertification</a:t>
            </a:r>
            <a:endParaRPr lang="en-GB" sz="2000" dirty="0"/>
          </a:p>
        </p:txBody>
      </p:sp>
      <p:pic>
        <p:nvPicPr>
          <p:cNvPr id="18" name="Picture 17" descr="Chainsaw PNG"/>
          <p:cNvPicPr/>
          <p:nvPr/>
        </p:nvPicPr>
        <p:blipFill>
          <a:blip r:embed="rId9" cstate="email">
            <a:extLst>
              <a:ext uri="{28A0092B-C50C-407E-A947-70E740481C1C}">
                <a14:useLocalDpi xmlns:a14="http://schemas.microsoft.com/office/drawing/2010/main"/>
              </a:ext>
            </a:extLst>
          </a:blip>
          <a:srcRect/>
          <a:stretch>
            <a:fillRect/>
          </a:stretch>
        </p:blipFill>
        <p:spPr bwMode="auto">
          <a:xfrm>
            <a:off x="8842250" y="5154162"/>
            <a:ext cx="2697792" cy="1142962"/>
          </a:xfrm>
          <a:prstGeom prst="rect">
            <a:avLst/>
          </a:prstGeom>
          <a:noFill/>
          <a:ln>
            <a:noFill/>
          </a:ln>
        </p:spPr>
      </p:pic>
      <p:sp>
        <p:nvSpPr>
          <p:cNvPr id="19" name="Rectangle 18"/>
          <p:cNvSpPr/>
          <p:nvPr/>
        </p:nvSpPr>
        <p:spPr>
          <a:xfrm>
            <a:off x="10191146" y="6274244"/>
            <a:ext cx="1056700" cy="400110"/>
          </a:xfrm>
          <a:prstGeom prst="rect">
            <a:avLst/>
          </a:prstGeom>
        </p:spPr>
        <p:txBody>
          <a:bodyPr wrap="none">
            <a:spAutoFit/>
          </a:bodyPr>
          <a:lstStyle/>
          <a:p>
            <a:r>
              <a:rPr lang="en-GB" sz="2000" dirty="0">
                <a:solidFill>
                  <a:srgbClr val="00B050"/>
                </a:solidFill>
                <a:latin typeface="Corbel" panose="020B0503020204020204" pitchFamily="34" charset="0"/>
                <a:ea typeface="Arial" panose="020B0604020202020204" pitchFamily="34" charset="0"/>
              </a:rPr>
              <a:t>Logging</a:t>
            </a:r>
            <a:endParaRPr lang="en-GB" sz="2000" dirty="0"/>
          </a:p>
        </p:txBody>
      </p:sp>
    </p:spTree>
    <p:extLst>
      <p:ext uri="{BB962C8B-B14F-4D97-AF65-F5344CB8AC3E}">
        <p14:creationId xmlns:p14="http://schemas.microsoft.com/office/powerpoint/2010/main" val="3272021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124" y="152399"/>
            <a:ext cx="11474245" cy="831707"/>
          </a:xfrm>
        </p:spPr>
        <p:txBody>
          <a:bodyPr>
            <a:noAutofit/>
          </a:bodyPr>
          <a:lstStyle/>
          <a:p>
            <a:pPr algn="l"/>
            <a:r>
              <a:rPr lang="en-GB" sz="5400" u="sng" dirty="0">
                <a:solidFill>
                  <a:srgbClr val="00B050"/>
                </a:solidFill>
                <a:latin typeface="Corbel" panose="020B0503020204020204" pitchFamily="34" charset="0"/>
                <a:cs typeface="Arial" panose="020B0604020202020204" pitchFamily="34" charset="0"/>
              </a:rPr>
              <a:t>Discussion</a:t>
            </a:r>
          </a:p>
        </p:txBody>
      </p:sp>
      <p:sp>
        <p:nvSpPr>
          <p:cNvPr id="6" name="Rectangle 5"/>
          <p:cNvSpPr/>
          <p:nvPr/>
        </p:nvSpPr>
        <p:spPr>
          <a:xfrm>
            <a:off x="192125" y="1163882"/>
            <a:ext cx="5599076" cy="3046988"/>
          </a:xfrm>
          <a:prstGeom prst="rect">
            <a:avLst/>
          </a:prstGeom>
        </p:spPr>
        <p:txBody>
          <a:bodyPr wrap="square">
            <a:spAutoFit/>
          </a:bodyPr>
          <a:lstStyle/>
          <a:p>
            <a:pPr lvl="0"/>
            <a:r>
              <a:rPr lang="en-GB" sz="2400" dirty="0">
                <a:solidFill>
                  <a:srgbClr val="00B050"/>
                </a:solidFill>
              </a:rPr>
              <a:t>What intervention happened in your game?</a:t>
            </a:r>
          </a:p>
          <a:p>
            <a:pPr lvl="0"/>
            <a:endParaRPr lang="en-US" sz="2400" dirty="0">
              <a:solidFill>
                <a:srgbClr val="00B050"/>
              </a:solidFill>
            </a:endParaRPr>
          </a:p>
          <a:p>
            <a:pPr lvl="0"/>
            <a:r>
              <a:rPr lang="en-US" sz="2400" dirty="0">
                <a:solidFill>
                  <a:srgbClr val="00B050"/>
                </a:solidFill>
              </a:rPr>
              <a:t>Can you describe how this intervention impacted on your own group and the game overall?</a:t>
            </a:r>
          </a:p>
          <a:p>
            <a:pPr lvl="0"/>
            <a:endParaRPr lang="en-US" sz="2400" dirty="0">
              <a:solidFill>
                <a:srgbClr val="00B050"/>
              </a:solidFill>
            </a:endParaRPr>
          </a:p>
          <a:p>
            <a:pPr lvl="0"/>
            <a:r>
              <a:rPr lang="en-US" sz="2400" dirty="0">
                <a:solidFill>
                  <a:srgbClr val="00B050"/>
                </a:solidFill>
              </a:rPr>
              <a:t>Do you think your intervention could be reversed? If so, how?</a:t>
            </a:r>
            <a:endParaRPr lang="en-GB" sz="2400" dirty="0">
              <a:solidFill>
                <a:srgbClr val="00B050"/>
              </a:solidFill>
            </a:endParaRPr>
          </a:p>
        </p:txBody>
      </p:sp>
      <p:pic>
        <p:nvPicPr>
          <p:cNvPr id="2054" name="Picture 6" descr="stack of brown wooden lo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071" y="-1"/>
            <a:ext cx="4569929" cy="34351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erial photography of dump truck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2071" y="3435123"/>
            <a:ext cx="4569929" cy="342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2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91492" y="117987"/>
            <a:ext cx="9753600"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lective focus photography of brown rabb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5502" y="221674"/>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454727" y="5888182"/>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Rabbit</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814177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6764" y="83127"/>
            <a:ext cx="4987636" cy="6638998"/>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elective focus photography of falcon on tre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3746" y="166254"/>
            <a:ext cx="4779818" cy="644236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747655" y="5926825"/>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Eagle</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4033521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418" y="156514"/>
            <a:ext cx="9033164" cy="6539254"/>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brown and black spider close-up photograph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7283" y="263236"/>
            <a:ext cx="8769061" cy="631767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08019" y="5901144"/>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Spider</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06262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52399"/>
            <a:ext cx="9781310" cy="6567055"/>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black be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1647" y="263237"/>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420092" y="5918921"/>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Bear</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726997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2" y="117987"/>
            <a:ext cx="9753600"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gray wolf on brown gra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6182" y="249382"/>
            <a:ext cx="9490363" cy="63038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33946" y="5896228"/>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Wolf</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462636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2" y="117987"/>
            <a:ext cx="9822872" cy="6615322"/>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brown hedge ho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212" y="249382"/>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75509" y="5946631"/>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Hedgehog</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458935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5309" y="152399"/>
            <a:ext cx="4641274" cy="6543369"/>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selective focus of brown deer lying on green grass during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8556" y="277092"/>
            <a:ext cx="4379481" cy="628996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927764" y="5908070"/>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Deer</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0839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rengeti National Park - Wikiped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4755" y="217042"/>
            <a:ext cx="9942154" cy="57270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956575" y="5999015"/>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Savannah</a:t>
            </a:r>
            <a:endParaRPr lang="en-GB" sz="10000" dirty="0">
              <a:solidFill>
                <a:srgbClr val="00B050"/>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789859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6145" y="117987"/>
            <a:ext cx="4558146"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smiling woman wearing red lipsti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4014" y="235526"/>
            <a:ext cx="4304147" cy="630381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066309" y="5765503"/>
            <a:ext cx="2286000" cy="5680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rbel" panose="020B0503020204020204" pitchFamily="34" charset="0"/>
              </a:rPr>
              <a:t>Human</a:t>
            </a:r>
            <a:endParaRPr lang="en-GB" sz="2000" dirty="0">
              <a:solidFill>
                <a:schemeClr val="tx1"/>
              </a:solidFill>
              <a:latin typeface="Corbel" panose="020B0503020204020204" pitchFamily="34" charset="0"/>
            </a:endParaRPr>
          </a:p>
        </p:txBody>
      </p:sp>
    </p:spTree>
    <p:extLst>
      <p:ext uri="{BB962C8B-B14F-4D97-AF65-F5344CB8AC3E}">
        <p14:creationId xmlns:p14="http://schemas.microsoft.com/office/powerpoint/2010/main" val="839850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7200" dirty="0">
                <a:solidFill>
                  <a:srgbClr val="00B050"/>
                </a:solidFill>
                <a:latin typeface="Corbel" panose="020B0503020204020204" pitchFamily="34" charset="0"/>
                <a:cs typeface="Arial" panose="020B0604020202020204" pitchFamily="34" charset="0"/>
              </a:rPr>
              <a:t>Elephant</a:t>
            </a:r>
          </a:p>
        </p:txBody>
      </p:sp>
      <p:sp>
        <p:nvSpPr>
          <p:cNvPr id="11" name="Title 1"/>
          <p:cNvSpPr txBox="1">
            <a:spLocks/>
          </p:cNvSpPr>
          <p:nvPr/>
        </p:nvSpPr>
        <p:spPr>
          <a:xfrm>
            <a:off x="124691" y="1975466"/>
            <a:ext cx="4364181" cy="1363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Elephants are huge so they require an enormous amount of food! They may spend 12 – 18 hours feeding a day, eating between 200 – 600 pounds of food in this time. </a:t>
            </a:r>
            <a:endParaRPr lang="en-GB" sz="6600" dirty="0">
              <a:solidFill>
                <a:srgbClr val="00B050"/>
              </a:solidFill>
              <a:latin typeface="Corbel" panose="020B0503020204020204" pitchFamily="34" charset="0"/>
              <a:cs typeface="Arial" panose="020B0604020202020204" pitchFamily="34" charset="0"/>
            </a:endParaRPr>
          </a:p>
        </p:txBody>
      </p:sp>
      <p:pic>
        <p:nvPicPr>
          <p:cNvPr id="7178" name="Picture 10" descr="two grey elephants walking under grey sk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7342" y="1631654"/>
            <a:ext cx="6494606" cy="356947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6472554" y="5342121"/>
            <a:ext cx="4364181" cy="85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To find all the food and water they need, an Elephants habitat can span over 60 miles.</a:t>
            </a:r>
            <a:endParaRPr lang="en-GB" sz="6600" dirty="0">
              <a:solidFill>
                <a:srgbClr val="00B050"/>
              </a:solidFill>
              <a:latin typeface="Corbel" panose="020B0503020204020204" pitchFamily="34" charset="0"/>
              <a:cs typeface="Arial" panose="020B0604020202020204" pitchFamily="34" charset="0"/>
            </a:endParaRPr>
          </a:p>
        </p:txBody>
      </p:sp>
      <p:pic>
        <p:nvPicPr>
          <p:cNvPr id="12290" name="Picture 2" descr="brown grass field with green leaf tre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3013" y="3476070"/>
            <a:ext cx="1094614" cy="121597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e Sun, Hot, Outdoor, Sunrise, Illustration, Clipar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835" y="-390886"/>
            <a:ext cx="2723616" cy="272361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nimal under green tree during dayti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169161" y="3476070"/>
            <a:ext cx="2065404" cy="1215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Mango, Fruit, Tree, Healthy, Fresh, Sweet, Fruits, Eat"/>
          <p:cNvPicPr/>
          <p:nvPr/>
        </p:nvPicPr>
        <p:blipFill>
          <a:blip r:embed="rId7" cstate="email">
            <a:extLst>
              <a:ext uri="{28A0092B-C50C-407E-A947-70E740481C1C}">
                <a14:useLocalDpi xmlns:a14="http://schemas.microsoft.com/office/drawing/2010/main"/>
              </a:ext>
            </a:extLst>
          </a:blip>
          <a:srcRect/>
          <a:stretch>
            <a:fillRect/>
          </a:stretch>
        </p:blipFill>
        <p:spPr bwMode="auto">
          <a:xfrm>
            <a:off x="1535113" y="4923001"/>
            <a:ext cx="1268095" cy="1689100"/>
          </a:xfrm>
          <a:prstGeom prst="rect">
            <a:avLst/>
          </a:prstGeom>
          <a:noFill/>
          <a:ln>
            <a:noFill/>
          </a:ln>
        </p:spPr>
      </p:pic>
    </p:spTree>
    <p:extLst>
      <p:ext uri="{BB962C8B-B14F-4D97-AF65-F5344CB8AC3E}">
        <p14:creationId xmlns:p14="http://schemas.microsoft.com/office/powerpoint/2010/main" val="220189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US" sz="7200" dirty="0">
                <a:solidFill>
                  <a:srgbClr val="00B050"/>
                </a:solidFill>
                <a:latin typeface="Corbel" panose="020B0503020204020204" pitchFamily="34" charset="0"/>
                <a:cs typeface="Arial" panose="020B0604020202020204" pitchFamily="34" charset="0"/>
              </a:rPr>
              <a:t>Ant</a:t>
            </a:r>
            <a:endParaRPr lang="en-GB" sz="7200" dirty="0">
              <a:solidFill>
                <a:srgbClr val="00B050"/>
              </a:solidFill>
              <a:latin typeface="Corbel" panose="020B0503020204020204" pitchFamily="34" charset="0"/>
              <a:cs typeface="Arial" panose="020B0604020202020204" pitchFamily="34" charset="0"/>
            </a:endParaRPr>
          </a:p>
        </p:txBody>
      </p:sp>
      <p:sp>
        <p:nvSpPr>
          <p:cNvPr id="11" name="Title 1"/>
          <p:cNvSpPr txBox="1">
            <a:spLocks/>
          </p:cNvSpPr>
          <p:nvPr/>
        </p:nvSpPr>
        <p:spPr>
          <a:xfrm>
            <a:off x="124691" y="1975466"/>
            <a:ext cx="4364181" cy="1363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Ants eat almost anything but they particularly like sugary foods, such as flower nectar, and plants, leaves, seeds and other insects.</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6472554" y="5342121"/>
            <a:ext cx="4364181" cy="1266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0B050"/>
                </a:solidFill>
                <a:latin typeface="Corbel" panose="020B0503020204020204" pitchFamily="34" charset="0"/>
                <a:cs typeface="Arial" panose="020B0604020202020204" pitchFamily="34" charset="0"/>
              </a:rPr>
              <a:t>Ants are very strong and fast. They work in large numbers, to find and bring back food to their colony. They travel up to 90 metres from their nest to find food.</a:t>
            </a:r>
          </a:p>
        </p:txBody>
      </p:sp>
      <p:pic>
        <p:nvPicPr>
          <p:cNvPr id="12292" name="Picture 4" descr="The Sun, Hot, Outdoor, Sunrise, Illustration, Clipart"/>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835" y="-390886"/>
            <a:ext cx="2723616" cy="27236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lective focus photography of red ant on gray pave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1879" y="1495630"/>
            <a:ext cx="5005529" cy="37541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ellow flower in macro sh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865" y="3338944"/>
            <a:ext cx="1373388" cy="16027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ee trunk with green leave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92432" y="3338943"/>
            <a:ext cx="1745563" cy="160274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ermites, Nature, Food, Insec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7990" y="5105048"/>
            <a:ext cx="2421683" cy="1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34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7200" dirty="0">
                <a:solidFill>
                  <a:srgbClr val="00B050"/>
                </a:solidFill>
                <a:latin typeface="Corbel" panose="020B0503020204020204" pitchFamily="34" charset="0"/>
                <a:cs typeface="Arial" panose="020B0604020202020204" pitchFamily="34" charset="0"/>
              </a:rPr>
              <a:t>Kangaroo Rat</a:t>
            </a:r>
          </a:p>
        </p:txBody>
      </p:sp>
      <p:sp>
        <p:nvSpPr>
          <p:cNvPr id="11" name="Title 1"/>
          <p:cNvSpPr txBox="1">
            <a:spLocks/>
          </p:cNvSpPr>
          <p:nvPr/>
        </p:nvSpPr>
        <p:spPr>
          <a:xfrm>
            <a:off x="120708" y="1527240"/>
            <a:ext cx="4364181" cy="900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Kangaroo Rats eat seeds from desert grasses as well as beans and very occasionally insects. </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6312331" y="5159502"/>
            <a:ext cx="4364181"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Kangaroo rats are perfectly adapted for life in the desert; they can survive without ever drinking any water! Instead they get any needed moisture from their seed-rich diet. </a:t>
            </a:r>
            <a:endParaRPr lang="en-GB" sz="6600" dirty="0">
              <a:solidFill>
                <a:srgbClr val="00B050"/>
              </a:solidFill>
              <a:latin typeface="Corbel" panose="020B0503020204020204" pitchFamily="34" charset="0"/>
              <a:cs typeface="Arial" panose="020B0604020202020204" pitchFamily="34" charset="0"/>
            </a:endParaRPr>
          </a:p>
        </p:txBody>
      </p:sp>
      <p:sp>
        <p:nvSpPr>
          <p:cNvPr id="13" name="Title 1"/>
          <p:cNvSpPr txBox="1">
            <a:spLocks/>
          </p:cNvSpPr>
          <p:nvPr/>
        </p:nvSpPr>
        <p:spPr>
          <a:xfrm>
            <a:off x="120708" y="4869214"/>
            <a:ext cx="4364181" cy="1822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Kangaroo Rats live in underground burrows. They come out at night, when it is cooler to look for food. They are only 8 – 14cm long so although they have to travel quite far some nights to find enough seeds to eat, their habitat is relatively small.</a:t>
            </a:r>
            <a:endParaRPr lang="en-GB" sz="6600" dirty="0">
              <a:solidFill>
                <a:srgbClr val="00B050"/>
              </a:solidFill>
              <a:latin typeface="Corbel" panose="020B0503020204020204" pitchFamily="34" charset="0"/>
              <a:cs typeface="Arial" panose="020B0604020202020204" pitchFamily="34" charset="0"/>
            </a:endParaRPr>
          </a:p>
        </p:txBody>
      </p:sp>
      <p:pic>
        <p:nvPicPr>
          <p:cNvPr id="6146" name="Picture 2" descr="File:TiptonKangarooRa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7608" y="1819246"/>
            <a:ext cx="4873625" cy="31556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een gras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1695" y="2569134"/>
            <a:ext cx="1375350" cy="21587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upload.wikimedia.org/wikipedia/commons/thumb/b/b2/Desert_Mistletoe_Mesquite_Tree_Arizona_2014.jpg/800px-Desert_Mistletoe_Mesquite_Tree_Arizona_20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4385" y="2569134"/>
            <a:ext cx="2878306" cy="21587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he Moon, The Waning Moon, Illustration, Kids, Clipart"/>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03916" y="-239843"/>
            <a:ext cx="2427861" cy="242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703" y="280219"/>
            <a:ext cx="11474245" cy="1105670"/>
          </a:xfrm>
        </p:spPr>
        <p:txBody>
          <a:bodyPr>
            <a:noAutofit/>
          </a:bodyPr>
          <a:lstStyle/>
          <a:p>
            <a:r>
              <a:rPr lang="en-GB" sz="7200" dirty="0">
                <a:solidFill>
                  <a:srgbClr val="00B050"/>
                </a:solidFill>
                <a:latin typeface="Corbel" panose="020B0503020204020204" pitchFamily="34" charset="0"/>
                <a:cs typeface="Arial" panose="020B0604020202020204" pitchFamily="34" charset="0"/>
              </a:rPr>
              <a:t>Fox</a:t>
            </a:r>
          </a:p>
        </p:txBody>
      </p:sp>
      <p:sp>
        <p:nvSpPr>
          <p:cNvPr id="11" name="Title 1"/>
          <p:cNvSpPr txBox="1">
            <a:spLocks/>
          </p:cNvSpPr>
          <p:nvPr/>
        </p:nvSpPr>
        <p:spPr>
          <a:xfrm>
            <a:off x="120708" y="1527240"/>
            <a:ext cx="4364181" cy="900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Foxes eat a large variety of foods, including worms, rabbits, mice, fruit, berries and small birds.</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6312329" y="4869214"/>
            <a:ext cx="4364181" cy="1532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Red foxes who live in urban areas often have a smaller habitat (approx. 1-2 square miles) than those that live in rural areas (approx. 5-10 square miles).</a:t>
            </a:r>
            <a:endParaRPr lang="en-GB" sz="6600" dirty="0">
              <a:solidFill>
                <a:srgbClr val="00B050"/>
              </a:solidFill>
              <a:latin typeface="Corbel" panose="020B0503020204020204" pitchFamily="34" charset="0"/>
              <a:cs typeface="Arial" panose="020B0604020202020204" pitchFamily="34" charset="0"/>
            </a:endParaRPr>
          </a:p>
        </p:txBody>
      </p:sp>
      <p:pic>
        <p:nvPicPr>
          <p:cNvPr id="2050" name="Picture 2" descr="red fox"/>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6438" y="1758389"/>
            <a:ext cx="6195961" cy="322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he Moon, The Waning Moon, Illustration, Kids, Clipar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03916" y="-239843"/>
            <a:ext cx="2427861" cy="24278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upload.wikimedia.org/wikipedia/commons/6/6a/Earthwor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929" y="2565557"/>
            <a:ext cx="1373422" cy="13575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lack and red berrie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742971" y="2565557"/>
            <a:ext cx="1602796" cy="1357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rown rabbit on green grass"/>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91708" y="4175760"/>
            <a:ext cx="1871807" cy="1277969"/>
          </a:xfrm>
          <a:prstGeom prst="rect">
            <a:avLst/>
          </a:prstGeom>
          <a:noFill/>
          <a:ln w="44450">
            <a:noFill/>
          </a:ln>
        </p:spPr>
      </p:pic>
      <p:pic>
        <p:nvPicPr>
          <p:cNvPr id="13318" name="Picture 6" descr="brown bird in shallow focus photograph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71352" y="4099041"/>
            <a:ext cx="2146034" cy="143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36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782" y="473022"/>
            <a:ext cx="11474245" cy="1105670"/>
          </a:xfrm>
        </p:spPr>
        <p:txBody>
          <a:bodyPr>
            <a:noAutofit/>
          </a:bodyPr>
          <a:lstStyle/>
          <a:p>
            <a:r>
              <a:rPr lang="en-GB" sz="7200" dirty="0">
                <a:solidFill>
                  <a:srgbClr val="00B050"/>
                </a:solidFill>
                <a:latin typeface="Corbel" panose="020B0503020204020204" pitchFamily="34" charset="0"/>
                <a:cs typeface="Arial" panose="020B0604020202020204" pitchFamily="34" charset="0"/>
              </a:rPr>
              <a:t>Fruit Bat</a:t>
            </a:r>
          </a:p>
        </p:txBody>
      </p:sp>
      <p:sp>
        <p:nvSpPr>
          <p:cNvPr id="11" name="Title 1"/>
          <p:cNvSpPr txBox="1">
            <a:spLocks/>
          </p:cNvSpPr>
          <p:nvPr/>
        </p:nvSpPr>
        <p:spPr>
          <a:xfrm>
            <a:off x="592657" y="1596681"/>
            <a:ext cx="4364181" cy="900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Fruit bats, as their name suggests, eat a lot of fruit. This ranges from mangoes to avocados.</a:t>
            </a:r>
            <a:endParaRPr lang="en-GB" sz="6600" dirty="0">
              <a:solidFill>
                <a:srgbClr val="00B050"/>
              </a:solidFill>
              <a:latin typeface="Corbel" panose="020B0503020204020204" pitchFamily="34" charset="0"/>
              <a:cs typeface="Arial" panose="020B0604020202020204" pitchFamily="34" charset="0"/>
            </a:endParaRPr>
          </a:p>
        </p:txBody>
      </p:sp>
      <p:sp>
        <p:nvSpPr>
          <p:cNvPr id="12" name="Title 1"/>
          <p:cNvSpPr txBox="1">
            <a:spLocks/>
          </p:cNvSpPr>
          <p:nvPr/>
        </p:nvSpPr>
        <p:spPr>
          <a:xfrm>
            <a:off x="6407183" y="5325758"/>
            <a:ext cx="5013130" cy="1399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00B050"/>
                </a:solidFill>
                <a:latin typeface="Corbel" panose="020B0503020204020204" pitchFamily="34" charset="0"/>
                <a:cs typeface="Arial" panose="020B0604020202020204" pitchFamily="34" charset="0"/>
              </a:rPr>
              <a:t>Fruit bats are the only mammals in the world that can fly. During certain times of year they may have to travel long distances (up to 5o miles) to find food, returning to their roost before the sun comes up.</a:t>
            </a:r>
            <a:endParaRPr lang="en-GB" sz="6600" dirty="0">
              <a:solidFill>
                <a:srgbClr val="00B050"/>
              </a:solidFill>
              <a:latin typeface="Corbel" panose="020B0503020204020204" pitchFamily="34" charset="0"/>
              <a:cs typeface="Arial" panose="020B0604020202020204" pitchFamily="34" charset="0"/>
            </a:endParaRPr>
          </a:p>
        </p:txBody>
      </p:sp>
      <p:pic>
        <p:nvPicPr>
          <p:cNvPr id="3074" name="Picture 2" descr="What is the connection between fruit bats and Nipah virus? - The Hind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004" y="1977512"/>
            <a:ext cx="5255488" cy="328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oon Clip Art Free Images | Clipart Panda - Free Clipart Images"/>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527878" y="206863"/>
            <a:ext cx="1657627" cy="1474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Mango, Fruit, Tree, Healthy, Fresh, Sweet, Fruits, Eat"/>
          <p:cNvPicPr/>
          <p:nvPr/>
        </p:nvPicPr>
        <p:blipFill>
          <a:blip r:embed="rId5" cstate="email">
            <a:extLst>
              <a:ext uri="{28A0092B-C50C-407E-A947-70E740481C1C}">
                <a14:useLocalDpi xmlns:a14="http://schemas.microsoft.com/office/drawing/2010/main"/>
              </a:ext>
            </a:extLst>
          </a:blip>
          <a:srcRect/>
          <a:stretch>
            <a:fillRect/>
          </a:stretch>
        </p:blipFill>
        <p:spPr bwMode="auto">
          <a:xfrm>
            <a:off x="876866" y="2635878"/>
            <a:ext cx="1268095" cy="1689100"/>
          </a:xfrm>
          <a:prstGeom prst="rect">
            <a:avLst/>
          </a:prstGeom>
          <a:noFill/>
          <a:ln>
            <a:noFill/>
          </a:ln>
        </p:spPr>
      </p:pic>
      <p:pic>
        <p:nvPicPr>
          <p:cNvPr id="14340" name="Picture 4" descr="green banana fruit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56893" y="2635878"/>
            <a:ext cx="1702989" cy="181901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elective focus photography of green fruits"/>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58034" y="4490979"/>
            <a:ext cx="1828800" cy="223428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Date, Palm Tree, Nature, Tropical, Fruit, Plant"/>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19036" y="4603616"/>
            <a:ext cx="1978702" cy="212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shallow focus photography of lion and lion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119" y="221673"/>
            <a:ext cx="4528173" cy="30202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raffe standing on gr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9843" y="221672"/>
            <a:ext cx="4221882" cy="63328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1170" y="2641972"/>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Lions</a:t>
            </a:r>
            <a:endParaRPr lang="en-GB" sz="10000" dirty="0">
              <a:solidFill>
                <a:schemeClr val="bg1"/>
              </a:solidFill>
              <a:latin typeface="Corbel" panose="020B0503020204020204" pitchFamily="34" charset="0"/>
              <a:cs typeface="Arial" panose="020B0604020202020204" pitchFamily="34" charset="0"/>
            </a:endParaRPr>
          </a:p>
        </p:txBody>
      </p:sp>
      <p:pic>
        <p:nvPicPr>
          <p:cNvPr id="2058" name="Picture 10" descr="zebra in wi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532" y="3805014"/>
            <a:ext cx="4507345" cy="274948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82310" y="5921454"/>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Giraffe</a:t>
            </a:r>
            <a:endParaRPr lang="en-GB" sz="10000" dirty="0">
              <a:solidFill>
                <a:schemeClr val="bg1"/>
              </a:solidFill>
              <a:latin typeface="Corbel" panose="020B0503020204020204" pitchFamily="34" charset="0"/>
              <a:cs typeface="Arial" panose="020B0604020202020204" pitchFamily="34" charset="0"/>
            </a:endParaRPr>
          </a:p>
        </p:txBody>
      </p:sp>
      <p:sp>
        <p:nvSpPr>
          <p:cNvPr id="11" name="Title 1"/>
          <p:cNvSpPr txBox="1">
            <a:spLocks/>
          </p:cNvSpPr>
          <p:nvPr/>
        </p:nvSpPr>
        <p:spPr>
          <a:xfrm>
            <a:off x="-100334" y="5921454"/>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Zebra</a:t>
            </a:r>
            <a:endParaRPr lang="en-GB" sz="10000" dirty="0">
              <a:solidFill>
                <a:schemeClr val="bg1"/>
              </a:solidFill>
              <a:latin typeface="Corbel" panose="020B0503020204020204" pitchFamily="34" charset="0"/>
              <a:cs typeface="Arial" panose="020B0604020202020204" pitchFamily="34" charset="0"/>
            </a:endParaRPr>
          </a:p>
        </p:txBody>
      </p:sp>
      <p:pic>
        <p:nvPicPr>
          <p:cNvPr id="8194" name="Picture 2" descr="Safari Truck Stock Illustrations – 551 Safari Truck Stock ...">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0392" y="5275452"/>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9299276" y="4405746"/>
            <a:ext cx="2734948" cy="1177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a:t>
            </a:r>
            <a:r>
              <a:rPr lang="en-GB" sz="2000" dirty="0">
                <a:solidFill>
                  <a:schemeClr val="bg1"/>
                </a:solidFill>
                <a:latin typeface="Corbel" panose="020B0503020204020204" pitchFamily="34" charset="0"/>
                <a:cs typeface="Arial" panose="020B0604020202020204" pitchFamily="34" charset="0"/>
              </a:rPr>
              <a:t> - Click on the safari jeep to learn more about life on the Savannah:</a:t>
            </a:r>
            <a:endParaRPr lang="en-GB" sz="66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31298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3906982" y="5999015"/>
            <a:ext cx="4225636"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Tropical Rainforest</a:t>
            </a:r>
            <a:endParaRPr lang="en-GB" sz="10000" dirty="0">
              <a:solidFill>
                <a:srgbClr val="00B050"/>
              </a:solidFill>
              <a:latin typeface="Corbel" panose="020B0503020204020204" pitchFamily="34" charset="0"/>
              <a:cs typeface="Arial" panose="020B0604020202020204" pitchFamily="34" charset="0"/>
            </a:endParaRPr>
          </a:p>
        </p:txBody>
      </p:sp>
      <p:pic>
        <p:nvPicPr>
          <p:cNvPr id="1026" name="Picture 2" descr="green trees on forest during day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0084" y="386282"/>
            <a:ext cx="8299432" cy="553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8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rgbClr val="00B050"/>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red and black bird figur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532" y="221672"/>
            <a:ext cx="4486631" cy="29925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6981" y="2614262"/>
            <a:ext cx="3383861"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Scarlet Macaw</a:t>
            </a:r>
            <a:endParaRPr lang="en-GB" sz="10000" dirty="0">
              <a:solidFill>
                <a:schemeClr val="bg1"/>
              </a:solidFill>
              <a:latin typeface="Corbel" panose="020B0503020204020204" pitchFamily="34" charset="0"/>
              <a:cs typeface="Arial" panose="020B0604020202020204" pitchFamily="34" charset="0"/>
            </a:endParaRPr>
          </a:p>
        </p:txBody>
      </p:sp>
      <p:pic>
        <p:nvPicPr>
          <p:cNvPr id="14" name="Picture 13" descr="Jaguar, Big Cat, Carnivore, Feline, Resting, Portrait"/>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521" y="3293852"/>
            <a:ext cx="4486631" cy="3322318"/>
          </a:xfrm>
          <a:prstGeom prst="rect">
            <a:avLst/>
          </a:prstGeom>
          <a:noFill/>
          <a:ln>
            <a:noFill/>
          </a:ln>
        </p:spPr>
      </p:pic>
      <p:pic>
        <p:nvPicPr>
          <p:cNvPr id="9218" name="Picture 2" descr="Long Snake transparent PNG - Stick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78276" y="5422894"/>
            <a:ext cx="3174568" cy="120350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935519" y="5320971"/>
            <a:ext cx="2638250" cy="1359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Corbel" panose="020B0503020204020204" pitchFamily="34" charset="0"/>
                <a:cs typeface="Arial" panose="020B0604020202020204" pitchFamily="34" charset="0"/>
              </a:rPr>
              <a:t>Video</a:t>
            </a:r>
            <a:r>
              <a:rPr lang="en-GB" sz="2000" dirty="0">
                <a:solidFill>
                  <a:schemeClr val="bg1"/>
                </a:solidFill>
                <a:latin typeface="Corbel" panose="020B0503020204020204" pitchFamily="34" charset="0"/>
                <a:cs typeface="Arial" panose="020B0604020202020204" pitchFamily="34" charset="0"/>
              </a:rPr>
              <a:t> - Click on the Snake to learn more about life in Tropical Rainforests:</a:t>
            </a:r>
            <a:endParaRPr lang="en-GB" sz="6600" dirty="0">
              <a:solidFill>
                <a:schemeClr val="bg1"/>
              </a:solidFill>
              <a:latin typeface="Corbel" panose="020B0503020204020204" pitchFamily="34" charset="0"/>
              <a:cs typeface="Arial" panose="020B0604020202020204" pitchFamily="34" charset="0"/>
            </a:endParaRPr>
          </a:p>
        </p:txBody>
      </p:sp>
      <p:sp>
        <p:nvSpPr>
          <p:cNvPr id="11" name="Title 1"/>
          <p:cNvSpPr txBox="1">
            <a:spLocks/>
          </p:cNvSpPr>
          <p:nvPr/>
        </p:nvSpPr>
        <p:spPr>
          <a:xfrm>
            <a:off x="0" y="5956772"/>
            <a:ext cx="2298514"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rbel" panose="020B0503020204020204" pitchFamily="34" charset="0"/>
                <a:cs typeface="Arial" panose="020B0604020202020204" pitchFamily="34" charset="0"/>
              </a:rPr>
              <a:t>Jaguar</a:t>
            </a:r>
            <a:endParaRPr lang="en-GB" sz="10000" dirty="0">
              <a:solidFill>
                <a:schemeClr val="bg1"/>
              </a:solidFill>
              <a:latin typeface="Corbel" panose="020B0503020204020204" pitchFamily="34" charset="0"/>
              <a:cs typeface="Arial" panose="020B0604020202020204" pitchFamily="34" charset="0"/>
            </a:endParaRPr>
          </a:p>
        </p:txBody>
      </p:sp>
      <p:pic>
        <p:nvPicPr>
          <p:cNvPr id="2050" name="Picture 2" descr="Frog, Poison, Dart, Blue, Amphibian, Toxic, Macr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34498" y="226415"/>
            <a:ext cx="4496209" cy="298810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627411" y="2600407"/>
            <a:ext cx="4338149"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Poison Dart Frog</a:t>
            </a:r>
            <a:endParaRPr lang="en-GB" sz="10000" dirty="0">
              <a:solidFill>
                <a:schemeClr val="bg1"/>
              </a:solidFill>
              <a:latin typeface="Corbel" panose="020B0503020204020204" pitchFamily="34" charset="0"/>
              <a:cs typeface="Arial" panose="020B0604020202020204" pitchFamily="34" charset="0"/>
            </a:endParaRPr>
          </a:p>
        </p:txBody>
      </p:sp>
      <p:pic>
        <p:nvPicPr>
          <p:cNvPr id="2052" name="Picture 4" descr="Belize, Spider Monkey, Monkey, Wildlif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34498" y="3304085"/>
            <a:ext cx="4488574" cy="195510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7178785" y="4618119"/>
            <a:ext cx="249382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Corbel" panose="020B0503020204020204" pitchFamily="34" charset="0"/>
                <a:cs typeface="Arial" panose="020B0604020202020204" pitchFamily="34" charset="0"/>
              </a:rPr>
              <a:t>Monkey</a:t>
            </a:r>
            <a:endParaRPr lang="en-GB" sz="10000"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25829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1" y="117987"/>
            <a:ext cx="11857703" cy="6577781"/>
          </a:xfrm>
          <a:prstGeom prst="rect">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5274559" y="5992090"/>
            <a:ext cx="1662545" cy="70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050"/>
                </a:solidFill>
                <a:latin typeface="Corbel" panose="020B0503020204020204" pitchFamily="34" charset="0"/>
                <a:cs typeface="Arial" panose="020B0604020202020204" pitchFamily="34" charset="0"/>
              </a:rPr>
              <a:t>Desert</a:t>
            </a:r>
            <a:endParaRPr lang="en-GB" sz="10000" dirty="0">
              <a:solidFill>
                <a:srgbClr val="00B050"/>
              </a:solidFill>
              <a:latin typeface="Corbel" panose="020B0503020204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5366" y="269658"/>
            <a:ext cx="8548324" cy="5722432"/>
          </a:xfrm>
          <a:prstGeom prst="rect">
            <a:avLst/>
          </a:prstGeom>
        </p:spPr>
      </p:pic>
    </p:spTree>
    <p:extLst>
      <p:ext uri="{BB962C8B-B14F-4D97-AF65-F5344CB8AC3E}">
        <p14:creationId xmlns:p14="http://schemas.microsoft.com/office/powerpoint/2010/main" val="965288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5624</TotalTime>
  <Words>2868</Words>
  <Application>Microsoft Office PowerPoint</Application>
  <PresentationFormat>Widescreen</PresentationFormat>
  <Paragraphs>296</Paragraphs>
  <Slides>55</Slides>
  <Notes>55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Corbel</vt:lpstr>
      <vt:lpstr>Office Theme</vt:lpstr>
      <vt:lpstr>PowerPoint Presentation</vt:lpstr>
      <vt:lpstr>Lesson 1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 The Human Impact</vt:lpstr>
      <vt:lpstr>PowerPoint Presentation</vt:lpstr>
      <vt:lpstr>PowerPoint Presentation</vt:lpstr>
      <vt:lpstr>PowerPoint Presentation</vt:lpstr>
      <vt:lpstr>PowerPoint Presentation</vt:lpstr>
      <vt:lpstr>PowerPoint Presentation</vt:lpstr>
      <vt:lpstr>PowerPoint Presentation</vt:lpstr>
      <vt:lpstr>Insects</vt:lpstr>
      <vt:lpstr>Habitat Destruction</vt:lpstr>
      <vt:lpstr>Habitat Destruction: Insects</vt:lpstr>
      <vt:lpstr>Habitat Protection</vt:lpstr>
      <vt:lpstr>Habitat Protection: Insects</vt:lpstr>
      <vt:lpstr>Habitat Creation</vt:lpstr>
      <vt:lpstr>Habitat Creation: Insects</vt:lpstr>
      <vt:lpstr>Lesson 3 Food Chains</vt:lpstr>
      <vt:lpstr>Rainforest Game</vt:lpstr>
      <vt:lpstr>To start the game…</vt:lpstr>
      <vt:lpstr>Instructions</vt:lpstr>
      <vt:lpstr>Instructions</vt:lpstr>
      <vt:lpstr>Instructions</vt:lpstr>
      <vt:lpstr>Instructions</vt:lpstr>
      <vt:lpstr>Discussion</vt:lpstr>
      <vt:lpstr>Interventions</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Elephant</vt:lpstr>
      <vt:lpstr>Ant</vt:lpstr>
      <vt:lpstr>Kangaroo Rat</vt:lpstr>
      <vt:lpstr>Fox</vt:lpstr>
      <vt:lpstr>Fruit Bat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Cheetham</dc:creator>
  <cp:lastModifiedBy>Sabri, Hala (Education and Society)</cp:lastModifiedBy>
  <cp:revision>797</cp:revision>
  <cp:lastPrinted>2020-02-04T09:26:49Z</cp:lastPrinted>
  <dcterms:created xsi:type="dcterms:W3CDTF">2020-01-31T17:26:25Z</dcterms:created>
  <dcterms:modified xsi:type="dcterms:W3CDTF">2020-11-24T11:16:51Z</dcterms:modified>
</cp:coreProperties>
</file>