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351" r:id="rId3"/>
    <p:sldId id="380" r:id="rId4"/>
    <p:sldId id="373" r:id="rId5"/>
    <p:sldId id="382" r:id="rId6"/>
    <p:sldId id="378" r:id="rId7"/>
    <p:sldId id="369" r:id="rId8"/>
    <p:sldId id="375" r:id="rId9"/>
    <p:sldId id="379" r:id="rId10"/>
    <p:sldId id="383" r:id="rId11"/>
    <p:sldId id="3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C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83577" autoAdjust="0"/>
  </p:normalViewPr>
  <p:slideViewPr>
    <p:cSldViewPr>
      <p:cViewPr varScale="1">
        <p:scale>
          <a:sx n="56" d="100"/>
          <a:sy n="56" d="100"/>
        </p:scale>
        <p:origin x="178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7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E6D7A-7678-4244-9B65-44878ABA491F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7F08C-E925-4328-B1F4-5DE8702AF8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1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doubt that TVET is a crucial vehicle for achieving social equality and inclusion’</a:t>
            </a:r>
          </a:p>
          <a:p>
            <a:r>
              <a:rPr lang="en-US" dirty="0"/>
              <a:t>Everyone</a:t>
            </a:r>
            <a:r>
              <a:rPr lang="en-US" baseline="0" dirty="0"/>
              <a:t> is able to have equal opportunity to accessible high quality training through acquiring necessary skills and enhance opportunities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F08C-E925-4328-B1F4-5DE8702AF8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doubt that TVET is a crucial vehicle for achieving social equality and inclusion’ WHY?</a:t>
            </a:r>
          </a:p>
          <a:p>
            <a:r>
              <a:rPr lang="en-US" dirty="0"/>
              <a:t>Everyone</a:t>
            </a:r>
            <a:r>
              <a:rPr lang="en-US" baseline="0" dirty="0"/>
              <a:t> is able to have equal opportunity to accessible high quality training through acquiring necessary skills and enhance opportunities  fro employment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Employment is an important ingredient for combating poverty and achieving inclusion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F08C-E925-4328-B1F4-5DE8702AF8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2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F08C-E925-4328-B1F4-5DE8702AF8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BB44B-55DC-D44A-B854-7BA97431354A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14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F08C-E925-4328-B1F4-5DE8702AF8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5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5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1"/>
            <a:ext cx="8229600" cy="5059364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68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2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80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  <a:latin typeface="Raleway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9825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838200"/>
            <a:ext cx="822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691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12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13556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13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12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887" y="990600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87" y="1752600"/>
            <a:ext cx="4040188" cy="4267200"/>
          </a:xfrm>
        </p:spPr>
        <p:txBody>
          <a:bodyPr/>
          <a:lstStyle>
            <a:lvl1pPr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087" y="1752600"/>
            <a:ext cx="4041775" cy="4267200"/>
          </a:xfrm>
        </p:spPr>
        <p:txBody>
          <a:bodyPr/>
          <a:lstStyle>
            <a:lvl1pPr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9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02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48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  <a:latin typeface="Raleway Black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9825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304800" y="762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42" y="223148"/>
            <a:ext cx="1200058" cy="5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90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79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1"/>
            <a:ext cx="8229600" cy="5059364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34279"/>
            <a:ext cx="8291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102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3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12416" y="2294992"/>
            <a:ext cx="6708056" cy="615552"/>
          </a:xfrm>
          <a:prstGeom prst="rect">
            <a:avLst/>
          </a:prstGeom>
        </p:spPr>
        <p:txBody>
          <a:bodyPr lIns="0" bIns="0"/>
          <a:lstStyle>
            <a:lvl1pPr>
              <a:defRPr baseline="0">
                <a:solidFill>
                  <a:srgbClr val="C3231E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/>
          </p:nvPr>
        </p:nvSpPr>
        <p:spPr>
          <a:xfrm>
            <a:off x="2112416" y="4725144"/>
            <a:ext cx="4475808" cy="4572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600" baseline="0">
                <a:solidFill>
                  <a:srgbClr val="6E6E6E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4"/>
          </p:nvPr>
        </p:nvSpPr>
        <p:spPr>
          <a:xfrm>
            <a:off x="2112962" y="5311357"/>
            <a:ext cx="2361653" cy="344806"/>
          </a:xfrm>
          <a:prstGeom prst="rect">
            <a:avLst/>
          </a:prstGeom>
        </p:spPr>
        <p:txBody>
          <a:bodyPr vert="horz" lIns="0" rIns="0"/>
          <a:lstStyle>
            <a:lvl1pPr>
              <a:defRPr baseline="0">
                <a:solidFill>
                  <a:srgbClr val="C3231E"/>
                </a:solidFill>
              </a:defRPr>
            </a:lvl1pPr>
            <a:lvl2pPr>
              <a:defRPr>
                <a:solidFill>
                  <a:srgbClr val="C3231E"/>
                </a:solidFill>
              </a:defRPr>
            </a:lvl2pPr>
            <a:lvl3pPr>
              <a:defRPr>
                <a:solidFill>
                  <a:srgbClr val="C3231E"/>
                </a:solidFill>
              </a:defRPr>
            </a:lvl3pPr>
            <a:lvl4pPr>
              <a:defRPr>
                <a:solidFill>
                  <a:srgbClr val="C3231E"/>
                </a:solidFill>
              </a:defRPr>
            </a:lvl4pPr>
            <a:lvl5pPr>
              <a:defRPr>
                <a:solidFill>
                  <a:srgbClr val="C3231E"/>
                </a:solidFill>
              </a:defRPr>
            </a:lvl5pPr>
          </a:lstStyle>
          <a:p>
            <a:pPr lvl="0"/>
            <a:endParaRPr lang="en-US" noProof="0" dirty="0"/>
          </a:p>
        </p:txBody>
      </p:sp>
      <p:pic>
        <p:nvPicPr>
          <p:cNvPr id="9" name="Picture 11" descr="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7203" y="116632"/>
            <a:ext cx="3143269" cy="642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5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600200"/>
            <a:ext cx="3505198" cy="45259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0" y="936091"/>
            <a:ext cx="874846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139953" y="1600201"/>
            <a:ext cx="4584907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Wingdings" charset="2"/>
              <a:buChar char="§"/>
              <a:defRPr sz="1800">
                <a:solidFill>
                  <a:srgbClr val="000000"/>
                </a:solidFill>
              </a:defRPr>
            </a:lvl1pPr>
            <a:lvl2pPr marL="742950" indent="-285750">
              <a:buSzPct val="120000"/>
              <a:buFont typeface="Arial"/>
              <a:buChar char="•"/>
              <a:defRPr sz="1600" baseline="0">
                <a:solidFill>
                  <a:srgbClr val="000000"/>
                </a:solidFill>
              </a:defRPr>
            </a:lvl2pPr>
            <a:lvl3pPr marL="1200150" indent="-285750">
              <a:buSzPct val="80000"/>
              <a:buFont typeface="Wingdings" charset="2"/>
              <a:buChar char="ü"/>
              <a:defRPr sz="1400" baseline="0">
                <a:solidFill>
                  <a:srgbClr val="000000"/>
                </a:solidFill>
              </a:defRPr>
            </a:lvl3pPr>
            <a:lvl4pPr marL="1543050" indent="-171450"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/>
              <a:t>Text </a:t>
            </a:r>
            <a:r>
              <a:t>Lorem ipsum dolor sit amet, consectetuer adipiscing elit</a:t>
            </a:r>
            <a:endParaRPr lang="it-IT" dirty="0"/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4000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/>
            </a:lvl1pPr>
          </a:lstStyle>
          <a:p>
            <a:r>
              <a:rPr lang="it-IT" dirty="0"/>
              <a:t>Title 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3471294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/>
            </a:lvl1pPr>
          </a:lstStyle>
          <a:p>
            <a:r>
              <a:rPr lang="it-IT" dirty="0"/>
              <a:t>Title lorem ipsum dolor sit amet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457200" y="908681"/>
            <a:ext cx="8291264" cy="274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/>
              <a:t>Subtitle lorem ipsum dolor sit amet</a:t>
            </a:r>
          </a:p>
        </p:txBody>
      </p:sp>
      <p:sp>
        <p:nvSpPr>
          <p:cNvPr id="13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457200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Wingdings" charset="2"/>
              <a:buChar char="§"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SzPct val="120000"/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SzPct val="80000"/>
              <a:buFont typeface="Wingdings" charset="2"/>
              <a:buChar char="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543050" indent="-171450">
              <a:buSzPct val="80000"/>
              <a:buFont typeface="Courier New"/>
              <a:buChar char="o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00250" indent="-171450">
              <a:buSzPct val="80000"/>
              <a:buFont typeface="Wingdings" charset="2"/>
              <a:buChar char="²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Text lorem ipsum dolor sit amet, consectetuer adipiscing elit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682067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Wingdings" charset="2"/>
              <a:buChar char="§"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SzPct val="120000"/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SzPct val="80000"/>
              <a:buFont typeface="Wingdings" charset="2"/>
              <a:buChar char="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543050" indent="-171450">
              <a:buSzPct val="80000"/>
              <a:buFont typeface="Courier New"/>
              <a:buChar char="o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00250" indent="-171450">
              <a:buSzPct val="80000"/>
              <a:buFont typeface="Wingdings" charset="2"/>
              <a:buChar char="²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Text </a:t>
            </a:r>
            <a:r>
              <a:t>Lorem ipsum dolor sit amet, consectetuer adipiscing elit</a:t>
            </a:r>
            <a:endParaRPr lang="it-IT" dirty="0"/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4000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21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/>
            </a:lvl1pPr>
          </a:lstStyle>
          <a:p>
            <a:r>
              <a:rPr lang="it-IT" dirty="0"/>
              <a:t>Title lorem ipsum dolor sit amet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457200" y="908681"/>
            <a:ext cx="8291264" cy="274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63877"/>
            <a:ext cx="8291264" cy="34480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6E6E6E"/>
                </a:solidFill>
              </a:defRPr>
            </a:lvl1pPr>
          </a:lstStyle>
          <a:p>
            <a:pPr lvl="0"/>
            <a:r>
              <a:rPr lang="it-IT" dirty="0"/>
              <a:t>Subtitle lorem ipsum dolor sit amet</a:t>
            </a:r>
          </a:p>
        </p:txBody>
      </p:sp>
      <p:sp>
        <p:nvSpPr>
          <p:cNvPr id="13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457200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Wingdings" charset="2"/>
              <a:buChar char="§"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SzPct val="120000"/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SzPct val="80000"/>
              <a:buFont typeface="Wingdings" charset="2"/>
              <a:buChar char="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543050" indent="-171450">
              <a:buSzPct val="80000"/>
              <a:buFont typeface="Courier New"/>
              <a:buChar char="o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00250" indent="-171450">
              <a:buSzPct val="80000"/>
              <a:buFont typeface="Wingdings" charset="2"/>
              <a:buChar char="²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Text lorem ipsum dolor sit amet, consectetuer adipiscing elit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682067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Wingdings" charset="2"/>
              <a:buChar char="§"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SzPct val="120000"/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SzPct val="80000"/>
              <a:buFont typeface="Wingdings" charset="2"/>
              <a:buChar char="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543050" indent="-171450">
              <a:buSzPct val="80000"/>
              <a:buFont typeface="Courier New"/>
              <a:buChar char="o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00250" indent="-171450">
              <a:buSzPct val="80000"/>
              <a:buFont typeface="Wingdings" charset="2"/>
              <a:buChar char="²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Text </a:t>
            </a:r>
            <a:r>
              <a:t>Lorem ipsum dolor sit amet, consectetuer adipiscing elit</a:t>
            </a:r>
            <a:endParaRPr lang="it-IT" dirty="0"/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4000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20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/>
            </a:lvl1pPr>
          </a:lstStyle>
          <a:p>
            <a:r>
              <a:rPr lang="it-IT" dirty="0"/>
              <a:t>Title lorem ipsum dolor sit amet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457200" y="908681"/>
            <a:ext cx="8291264" cy="274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457200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Wingdings" charset="2"/>
              <a:buChar char="§"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SzPct val="120000"/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SzPct val="80000"/>
              <a:buFont typeface="Wingdings" charset="2"/>
              <a:buChar char="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543050" indent="-171450">
              <a:buSzPct val="80000"/>
              <a:buFont typeface="Courier New"/>
              <a:buChar char="o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00250" indent="-171450">
              <a:buSzPct val="80000"/>
              <a:buFont typeface="Wingdings" charset="2"/>
              <a:buChar char="²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Text lorem ipsum dolor sit amet, consectetuer adipiscing elit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682067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Wingdings" charset="2"/>
              <a:buChar char="§"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SzPct val="120000"/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SzPct val="80000"/>
              <a:buFont typeface="Wingdings" charset="2"/>
              <a:buChar char="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543050" indent="-171450">
              <a:buSzPct val="80000"/>
              <a:buFont typeface="Courier New"/>
              <a:buChar char="o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00250" indent="-171450">
              <a:buSzPct val="80000"/>
              <a:buFont typeface="Wingdings" charset="2"/>
              <a:buChar char="²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Text </a:t>
            </a:r>
            <a:r>
              <a:t>Lorem ipsum dolor sit amet, consectetuer adipiscing elit</a:t>
            </a:r>
            <a:endParaRPr lang="it-IT" dirty="0"/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4000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10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 dirty="0"/>
              <a:t>Title lorem ipsum dolor sit amet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457200" y="908681"/>
            <a:ext cx="8291264" cy="274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457200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Wingdings" charset="2"/>
              <a:buChar char="§"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SzPct val="120000"/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SzPct val="80000"/>
              <a:buFont typeface="Wingdings" charset="2"/>
              <a:buChar char="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543050" indent="-171450">
              <a:buSzPct val="80000"/>
              <a:buFont typeface="Courier New"/>
              <a:buChar char="o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00250" indent="-171450">
              <a:buSzPct val="80000"/>
              <a:buFont typeface="Wingdings" charset="2"/>
              <a:buChar char="²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Text lorem ipsum dolor sit amet, consectetuer adipiscing elit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682067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Wingdings" charset="2"/>
              <a:buChar char="§"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SzPct val="120000"/>
              <a:buFont typeface="Arial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200150" indent="-285750">
              <a:buSzPct val="80000"/>
              <a:buFont typeface="Wingdings" charset="2"/>
              <a:buChar char="ü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543050" indent="-171450">
              <a:buSzPct val="80000"/>
              <a:buFont typeface="Courier New"/>
              <a:buChar char="o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00250" indent="-171450">
              <a:buSzPct val="80000"/>
              <a:buFont typeface="Wingdings" charset="2"/>
              <a:buChar char="²"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it-IT" dirty="0"/>
              <a:t>Text </a:t>
            </a:r>
            <a:r>
              <a:t>Lorem ipsum dolor sit amet, consectetuer adipiscing elit</a:t>
            </a:r>
            <a:endParaRPr lang="it-IT" dirty="0"/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4000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10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140290"/>
            <a:ext cx="8291264" cy="4235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 b="1"/>
            </a:lvl1pPr>
          </a:lstStyle>
          <a:p>
            <a:r>
              <a:rPr lang="it-IT" dirty="0"/>
              <a:t>Title lorem ipsum dolor sit amet</a:t>
            </a:r>
          </a:p>
        </p:txBody>
      </p:sp>
      <p:cxnSp>
        <p:nvCxnSpPr>
          <p:cNvPr id="15" name="Connettore 1 14"/>
          <p:cNvCxnSpPr/>
          <p:nvPr userDrawn="1"/>
        </p:nvCxnSpPr>
        <p:spPr>
          <a:xfrm>
            <a:off x="457200" y="908681"/>
            <a:ext cx="8291264" cy="274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457200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Wingdings" charset="2"/>
              <a:buChar char="§"/>
              <a:defRPr sz="1800" baseline="0">
                <a:solidFill>
                  <a:srgbClr val="000000"/>
                </a:solidFill>
              </a:defRPr>
            </a:lvl1pPr>
            <a:lvl2pPr marL="742950" indent="-285750"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543050" indent="-171450"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/>
              <a:t>Text lorem ipsum dolor sit amet, consectetuer adipiscing elit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682067" y="1600201"/>
            <a:ext cx="4042792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Wingdings" charset="2"/>
              <a:buChar char="§"/>
              <a:defRPr sz="1800" baseline="0">
                <a:solidFill>
                  <a:srgbClr val="000000"/>
                </a:solidFill>
              </a:defRPr>
            </a:lvl1pPr>
            <a:lvl2pPr marL="742950" indent="-285750">
              <a:buSzPct val="120000"/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1200150" indent="-285750"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</a:defRPr>
            </a:lvl3pPr>
            <a:lvl4pPr marL="1543050" indent="-171450">
              <a:buSzPct val="80000"/>
              <a:buFont typeface="Courier New"/>
              <a:buChar char="o"/>
              <a:defRPr sz="1200">
                <a:solidFill>
                  <a:srgbClr val="000000"/>
                </a:solidFill>
              </a:defRPr>
            </a:lvl4pPr>
            <a:lvl5pPr marL="2000250" indent="-171450"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/>
              <a:t>Text </a:t>
            </a:r>
            <a:r>
              <a:t>Lorem ipsum dolor sit amet, consectetuer adipiscing elit</a:t>
            </a:r>
            <a:endParaRPr lang="it-IT" dirty="0"/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88424" y="6354000"/>
            <a:ext cx="457200" cy="28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4F2263D-2B56-3241-AE08-5B72161B433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66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39786"/>
            <a:ext cx="853441" cy="4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7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1"/>
            <a:ext cx="4038600" cy="513556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1"/>
            <a:ext cx="4038600" cy="513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29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887" y="990600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87" y="1752600"/>
            <a:ext cx="4040188" cy="4267200"/>
          </a:xfrm>
        </p:spPr>
        <p:txBody>
          <a:bodyPr/>
          <a:lstStyle>
            <a:lvl1pPr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087" y="1752600"/>
            <a:ext cx="4041775" cy="4267200"/>
          </a:xfrm>
        </p:spPr>
        <p:txBody>
          <a:bodyPr/>
          <a:lstStyle>
            <a:lvl1pPr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39786"/>
            <a:ext cx="853441" cy="4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4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339786"/>
            <a:ext cx="853441" cy="4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7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38200"/>
            <a:ext cx="822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43" y="304801"/>
            <a:ext cx="1314157" cy="4572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54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0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2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1"/>
            <a:ext cx="8229600" cy="513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D:\CTC Academy\CTC Academy_pattre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4821">
            <a:off x="1172852" y="-908402"/>
            <a:ext cx="7367854" cy="743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9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27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1"/>
            <a:ext cx="8229600" cy="513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D:\CTC Academy\CTC Academy_pattren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4821">
            <a:off x="2221253" y="-202073"/>
            <a:ext cx="7367854" cy="743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5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38" y="5486399"/>
            <a:ext cx="5701862" cy="586653"/>
          </a:xfrm>
        </p:spPr>
        <p:txBody>
          <a:bodyPr/>
          <a:lstStyle/>
          <a:p>
            <a:pPr marL="11397">
              <a:spcBef>
                <a:spcPts val="552"/>
              </a:spcBef>
            </a:pPr>
            <a:r>
              <a:rPr lang="en-US" sz="3200" spc="-31" dirty="0">
                <a:solidFill>
                  <a:schemeClr val="bg1"/>
                </a:solidFill>
              </a:rPr>
              <a:t>Sudan Skills System (TVET)</a:t>
            </a:r>
            <a:endParaRPr lang="en-US" sz="3200" dirty="0">
              <a:solidFill>
                <a:schemeClr val="bg1"/>
              </a:solidFill>
              <a:latin typeface="Raleway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6049405"/>
            <a:ext cx="2866697" cy="75644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200" i="1" dirty="0">
                <a:solidFill>
                  <a:schemeClr val="bg1"/>
                </a:solidFill>
                <a:latin typeface="Century Gothic" pitchFamily="34" charset="0"/>
              </a:rPr>
              <a:t>Nazar Majzoub</a:t>
            </a:r>
          </a:p>
          <a:p>
            <a:pPr algn="r">
              <a:lnSpc>
                <a:spcPct val="130000"/>
              </a:lnSpc>
              <a:defRPr/>
            </a:pPr>
            <a:r>
              <a:rPr lang="en-US" sz="1200" i="1" dirty="0">
                <a:solidFill>
                  <a:schemeClr val="bg1"/>
                </a:solidFill>
                <a:latin typeface="Century Gothic" pitchFamily="34" charset="0"/>
              </a:rPr>
              <a:t>Assistant Director, CTC Engineering</a:t>
            </a:r>
          </a:p>
        </p:txBody>
      </p:sp>
      <p:pic>
        <p:nvPicPr>
          <p:cNvPr id="1030" name="Picture 6" descr="The New CTC Group Complex in Su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63577"/>
            <a:ext cx="4406462" cy="321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2590800"/>
            <a:ext cx="7772400" cy="917574"/>
          </a:xfrm>
        </p:spPr>
        <p:txBody>
          <a:bodyPr/>
          <a:lstStyle/>
          <a:p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4154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Why Focus on Vocational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14" y="1028699"/>
            <a:ext cx="8229600" cy="5067301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Sudan Demographics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40% of population &lt;15 years old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20%  of the population &lt;15-25%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36% unemployment rate of youth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Women are vastly underrepresented</a:t>
            </a:r>
          </a:p>
          <a:p>
            <a:r>
              <a:rPr lang="en-US" dirty="0">
                <a:latin typeface="+mj-lt"/>
              </a:rPr>
              <a:t>TVET is critical factor for achieving social equality and inclusion and economical development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People are able to have equal opportunity and accessible entry to high quality training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It provides necessary skills and Enhance employability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Empowers young girls and boys and promote the development of life skills that they need to succeed.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Provide job opportunities</a:t>
            </a:r>
          </a:p>
          <a:p>
            <a:pPr lvl="1"/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Create skilled labor force for industrial development </a:t>
            </a:r>
            <a:endParaRPr lang="en-US" sz="1800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6614" y="38100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Raleway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800" dirty="0">
              <a:latin typeface="+mj-lt"/>
            </a:endParaRPr>
          </a:p>
          <a:p>
            <a:pPr marL="457200" lvl="1" indent="0">
              <a:buFont typeface="Arial" pitchFamily="34" charset="0"/>
              <a:buNone/>
            </a:pPr>
            <a:endParaRPr lang="en-US" sz="1800" dirty="0">
              <a:latin typeface="+mj-lt"/>
            </a:endParaRPr>
          </a:p>
          <a:p>
            <a:pPr lvl="1"/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6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Factor affecting TVET in Sudan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Outdated/Irrelevant of provision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Outdated Curriculum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Growing skills Gap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Uncoordinated institutional governance/stakeholder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Lack of proper apprenticeship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 formal occupational standards for TVE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Admission Policies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Severe deficiency of finance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Lack of facilities and materials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Limited number of vocational institutes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+mj-lt"/>
              </a:rPr>
              <a:t>Social Stigma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TVET has traditionally been stigmatized in favor of white-collar jobs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Women are vastly under-represented  (preference or culture?)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Less pay for vocational jobs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Upscale tech to engineer!!!!</a:t>
            </a:r>
          </a:p>
          <a:p>
            <a:pPr lvl="1"/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263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397">
              <a:spcBef>
                <a:spcPts val="552"/>
              </a:spcBef>
            </a:pPr>
            <a:br>
              <a:rPr lang="en-US" sz="4400" spc="-31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  <a:latin typeface="Raleway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br>
              <a:rPr lang="en-US" sz="2400" dirty="0">
                <a:solidFill>
                  <a:schemeClr val="bg1"/>
                </a:solidFill>
                <a:latin typeface="Century Gothic" pitchFamily="34" charset="0"/>
              </a:rPr>
            </a:br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E3D276-8400-4770-A39B-41534FCF82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59475"/>
            <a:ext cx="7239000" cy="47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5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+mj-lt"/>
              </a:rPr>
              <a:t>What We do at CTC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On job training</a:t>
            </a:r>
          </a:p>
          <a:p>
            <a:pPr lvl="1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Targets Vocation schools students</a:t>
            </a:r>
          </a:p>
          <a:p>
            <a:pPr lvl="1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Fill open position from the pool created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Technician Development Program</a:t>
            </a:r>
          </a:p>
          <a:p>
            <a:pPr lvl="1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Full time hire</a:t>
            </a:r>
          </a:p>
          <a:p>
            <a:pPr lvl="1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6-12 month classroom and hands on training</a:t>
            </a:r>
          </a:p>
          <a:p>
            <a:pPr lvl="1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90% hire rate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Operators Development Program </a:t>
            </a:r>
          </a:p>
          <a:p>
            <a:pPr lvl="1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CTC and customers Operators </a:t>
            </a:r>
          </a:p>
          <a:p>
            <a:pPr lvl="1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Classroom, simulators and field training</a:t>
            </a:r>
          </a:p>
          <a:p>
            <a:pPr lvl="1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Operator’s school o be launched in Q3 2023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</a:rPr>
              <a:t>Air Conditioning Technician skill program</a:t>
            </a:r>
          </a:p>
          <a:p>
            <a:pPr lvl="1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Skill based short training</a:t>
            </a:r>
          </a:p>
          <a:p>
            <a:pPr lvl="1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Open all year for enrollment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98" y="3999579"/>
            <a:ext cx="3387436" cy="2328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80E296-008D-474B-A5D0-B6CEB39DD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99" y="1174689"/>
            <a:ext cx="3403202" cy="22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53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5309"/>
            <a:ext cx="8291264" cy="5690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b="0" dirty="0"/>
              <a:t>CTC TDP Certifications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>
          <a:xfrm>
            <a:off x="560040" y="1600120"/>
            <a:ext cx="4164360" cy="435005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itchFamily="34" charset="0"/>
              </a:rPr>
              <a:t>Introductory Module</a:t>
            </a:r>
          </a:p>
          <a:p>
            <a:pPr lvl="1">
              <a:buFont typeface="Arial" pitchFamily="34" charset="0"/>
              <a:buChar char="–"/>
            </a:pPr>
            <a:r>
              <a:rPr lang="en-US" dirty="0">
                <a:latin typeface="+mj-lt"/>
              </a:rPr>
              <a:t>Group overview, Company policies, product line,  ..etc.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  <a:cs typeface="Calibri" pitchFamily="34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itchFamily="34" charset="0"/>
              </a:rPr>
              <a:t>Basic Service training</a:t>
            </a:r>
          </a:p>
          <a:p>
            <a:pPr lvl="1">
              <a:buFont typeface="Arial" pitchFamily="34" charset="0"/>
              <a:buChar char="–"/>
            </a:pPr>
            <a:r>
              <a:rPr lang="en-US" dirty="0">
                <a:latin typeface="+mj-lt"/>
              </a:rPr>
              <a:t>Basic Powertrain</a:t>
            </a:r>
          </a:p>
          <a:p>
            <a:pPr lvl="1">
              <a:buFont typeface="Arial" pitchFamily="34" charset="0"/>
              <a:buChar char="–"/>
            </a:pPr>
            <a:r>
              <a:rPr lang="en-US" dirty="0">
                <a:latin typeface="+mj-lt"/>
              </a:rPr>
              <a:t>basic hydraulics</a:t>
            </a:r>
          </a:p>
          <a:p>
            <a:pPr lvl="1">
              <a:buFont typeface="Arial" pitchFamily="34" charset="0"/>
              <a:buChar char="–"/>
            </a:pPr>
            <a:r>
              <a:rPr lang="en-US" dirty="0">
                <a:latin typeface="+mj-lt"/>
              </a:rPr>
              <a:t>Basic Electrical</a:t>
            </a:r>
          </a:p>
          <a:p>
            <a:pPr lvl="1">
              <a:buFont typeface="Arial" pitchFamily="34" charset="0"/>
              <a:buChar char="–"/>
            </a:pPr>
            <a:r>
              <a:rPr lang="en-US" dirty="0">
                <a:latin typeface="+mj-lt"/>
              </a:rPr>
              <a:t>Basic Troubleshooting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+mj-lt"/>
              <a:cs typeface="Calibri" pitchFamily="34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itchFamily="34" charset="0"/>
              </a:rPr>
              <a:t>Soft skills</a:t>
            </a:r>
          </a:p>
          <a:p>
            <a:pPr lvl="1">
              <a:buFont typeface="Arial" pitchFamily="34" charset="0"/>
              <a:buChar char="–"/>
            </a:pPr>
            <a:r>
              <a:rPr lang="en-US" dirty="0">
                <a:latin typeface="+mj-lt"/>
              </a:rPr>
              <a:t>Interpersonal skills</a:t>
            </a:r>
          </a:p>
          <a:p>
            <a:pPr lvl="1">
              <a:buFont typeface="Arial" pitchFamily="34" charset="0"/>
              <a:buChar char="–"/>
            </a:pPr>
            <a:r>
              <a:rPr lang="en-US" dirty="0">
                <a:latin typeface="+mj-lt"/>
              </a:rPr>
              <a:t>Technical English</a:t>
            </a:r>
          </a:p>
          <a:p>
            <a:pPr lvl="1">
              <a:buFont typeface="Arial" pitchFamily="34" charset="0"/>
              <a:buChar char="–"/>
            </a:pPr>
            <a:r>
              <a:rPr lang="en-US" dirty="0">
                <a:latin typeface="+mj-lt"/>
              </a:rPr>
              <a:t>Computer skills, …</a:t>
            </a:r>
            <a:r>
              <a:rPr lang="en-US" dirty="0" err="1">
                <a:latin typeface="+mj-lt"/>
              </a:rPr>
              <a:t>etc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4814888" y="1571231"/>
            <a:ext cx="3861816" cy="315316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Advanced Service</a:t>
            </a:r>
          </a:p>
          <a:p>
            <a:pPr lvl="1">
              <a:buFont typeface="Arial" pitchFamily="34" charset="0"/>
              <a:buChar char="–"/>
            </a:pPr>
            <a:r>
              <a:rPr lang="en-US" sz="1700" dirty="0">
                <a:latin typeface="+mj-lt"/>
              </a:rPr>
              <a:t>Machine diagnostics</a:t>
            </a:r>
          </a:p>
          <a:p>
            <a:pPr lvl="1">
              <a:buFont typeface="Arial" pitchFamily="34" charset="0"/>
              <a:buChar char="–"/>
            </a:pPr>
            <a:r>
              <a:rPr lang="en-US" sz="1700" dirty="0"/>
              <a:t>Failure analysis</a:t>
            </a:r>
            <a:endParaRPr lang="en-US" sz="1700" dirty="0">
              <a:latin typeface="+mj-lt"/>
            </a:endParaRPr>
          </a:p>
          <a:p>
            <a:pPr lvl="1">
              <a:buFont typeface="Arial" pitchFamily="34" charset="0"/>
              <a:buChar char="–"/>
            </a:pPr>
            <a:r>
              <a:rPr lang="en-US" sz="1700" dirty="0">
                <a:latin typeface="+mj-lt"/>
              </a:rPr>
              <a:t>Advanced machines systems</a:t>
            </a:r>
          </a:p>
          <a:p>
            <a:pPr lvl="1">
              <a:buFont typeface="Arial" pitchFamily="34" charset="0"/>
              <a:buChar char="–"/>
            </a:pPr>
            <a:r>
              <a:rPr lang="en-US" sz="1700" dirty="0">
                <a:latin typeface="+mj-lt"/>
              </a:rPr>
              <a:t>Selective Machine technical Training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  <a:cs typeface="Calibri" pitchFamily="34" charset="0"/>
              </a:rPr>
              <a:t>Service Management</a:t>
            </a:r>
          </a:p>
          <a:p>
            <a:pPr lvl="1">
              <a:buFont typeface="Arial" pitchFamily="34" charset="0"/>
              <a:buChar char="–"/>
            </a:pPr>
            <a:r>
              <a:rPr lang="en-US" dirty="0">
                <a:latin typeface="+mj-lt"/>
              </a:rPr>
              <a:t>Service KPs: Utilization, Tech efficiency Billing efficiency</a:t>
            </a:r>
          </a:p>
          <a:p>
            <a:pPr lvl="1">
              <a:buFont typeface="Arial" pitchFamily="34" charset="0"/>
              <a:buChar char="–"/>
            </a:pPr>
            <a:r>
              <a:rPr lang="en-US" dirty="0">
                <a:latin typeface="+mj-lt"/>
              </a:rPr>
              <a:t>Job card: Service report,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990600" y="1099148"/>
            <a:ext cx="2133600" cy="3467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Font typeface="Wingdings" charset="2"/>
              <a:buChar char="§"/>
              <a:defRPr sz="1800" kern="120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SzPct val="120000"/>
              <a:buFont typeface="Arial"/>
              <a:buChar char="•"/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SzPct val="80000"/>
              <a:buFont typeface="Wingdings" charset="2"/>
              <a:buChar char="ü"/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SzPct val="80000"/>
              <a:buFont typeface="Courier New"/>
              <a:buChar char="o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rgbClr val="C3231E"/>
              </a:buClr>
              <a:buSzPct val="80000"/>
              <a:buFont typeface="Wingdings" charset="2"/>
              <a:buChar char="²"/>
              <a:defRPr sz="12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Level 1 Certificate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602832" y="1099148"/>
            <a:ext cx="3657600" cy="35251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Clr>
                <a:srgbClr val="C3231E"/>
              </a:buClr>
              <a:buFont typeface="Wingdings" charset="2"/>
              <a:buNone/>
              <a:defRPr sz="2400" b="1" baseline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C3231E"/>
              </a:buClr>
              <a:buSzPct val="120000"/>
              <a:buFont typeface="Arial"/>
              <a:buChar char="•"/>
              <a:defRPr sz="1600">
                <a:solidFill>
                  <a:srgbClr val="000000"/>
                </a:solidFill>
                <a:latin typeface="Arial"/>
                <a:cs typeface="Arial"/>
              </a:defRPr>
            </a:lvl2pPr>
            <a:lvl3pPr marL="1200150" indent="-285750" defTabSz="457200">
              <a:spcBef>
                <a:spcPct val="20000"/>
              </a:spcBef>
              <a:buClr>
                <a:srgbClr val="C3231E"/>
              </a:buClr>
              <a:buSzPct val="80000"/>
              <a:buFont typeface="Wingdings" charset="2"/>
              <a:buChar char="ü"/>
              <a:defRPr sz="1400">
                <a:solidFill>
                  <a:srgbClr val="000000"/>
                </a:solidFill>
                <a:latin typeface="Arial"/>
                <a:cs typeface="Arial"/>
              </a:defRPr>
            </a:lvl3pPr>
            <a:lvl4pPr marL="1543050" indent="-171450" defTabSz="457200">
              <a:spcBef>
                <a:spcPct val="20000"/>
              </a:spcBef>
              <a:buClr>
                <a:srgbClr val="C3231E"/>
              </a:buClr>
              <a:buSzPct val="80000"/>
              <a:buFont typeface="Courier New"/>
              <a:buChar char="o"/>
              <a:defRPr sz="1200">
                <a:solidFill>
                  <a:srgbClr val="000000"/>
                </a:solidFill>
                <a:latin typeface="Arial"/>
                <a:cs typeface="Arial"/>
              </a:defRPr>
            </a:lvl4pPr>
            <a:lvl5pPr marL="2000250" indent="-171450" defTabSz="457200">
              <a:spcBef>
                <a:spcPct val="20000"/>
              </a:spcBef>
              <a:buClr>
                <a:srgbClr val="C3231E"/>
              </a:buClr>
              <a:buSzPct val="80000"/>
              <a:buFont typeface="Wingdings" charset="2"/>
              <a:buChar char="²"/>
              <a:defRPr sz="1200">
                <a:solidFill>
                  <a:srgbClr val="000000"/>
                </a:solidFill>
                <a:latin typeface="Arial"/>
                <a:cs typeface="Arial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n-US" sz="2000" b="0" u="sng" dirty="0"/>
              <a:t>Level 2 –Certificate (Selective)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7" y="4836085"/>
            <a:ext cx="3599615" cy="17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9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+mj-lt"/>
              </a:rPr>
              <a:t>CTC ODP Certifications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680" y="1219200"/>
            <a:ext cx="8229600" cy="5098257"/>
          </a:xfrm>
        </p:spPr>
        <p:txBody>
          <a:bodyPr vert="horz" lIns="0" tIns="0" rIns="0" bIns="0" rtlCol="0">
            <a:norm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800" dirty="0"/>
              <a:t>Basic Operator Certificate (LHP Tractors)</a:t>
            </a:r>
          </a:p>
          <a:p>
            <a:pPr marL="800100" lvl="1">
              <a:buSzPct val="80000"/>
              <a:buFont typeface="Wingdings" charset="2"/>
              <a:buChar char="ü"/>
            </a:pPr>
            <a:r>
              <a:rPr lang="en-US" sz="1600" dirty="0">
                <a:solidFill>
                  <a:srgbClr val="000000"/>
                </a:solidFill>
              </a:rPr>
              <a:t>Prepare machine for operation</a:t>
            </a:r>
          </a:p>
          <a:p>
            <a:pPr marL="800100" lvl="1">
              <a:buSzPct val="80000"/>
              <a:buFont typeface="Wingdings" charset="2"/>
              <a:buChar char="ü"/>
            </a:pPr>
            <a:r>
              <a:rPr lang="en-US" sz="1600" dirty="0">
                <a:solidFill>
                  <a:srgbClr val="000000"/>
                </a:solidFill>
              </a:rPr>
              <a:t>Basic machine Operation</a:t>
            </a:r>
          </a:p>
          <a:p>
            <a:pPr marL="800100" lvl="1">
              <a:buSzPct val="80000"/>
              <a:buFont typeface="Wingdings" charset="2"/>
              <a:buChar char="ü"/>
            </a:pPr>
            <a:r>
              <a:rPr lang="en-US" sz="1600" dirty="0">
                <a:solidFill>
                  <a:srgbClr val="000000"/>
                </a:solidFill>
              </a:rPr>
              <a:t>Basic care and maintenance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Wingdings" charset="2"/>
              <a:buChar char="§"/>
            </a:pPr>
            <a:endParaRPr lang="en-US" sz="1800" dirty="0"/>
          </a:p>
          <a:p>
            <a:pPr marL="285750" indent="-285750">
              <a:buFont typeface="Wingdings" charset="2"/>
              <a:buChar char="§"/>
            </a:pPr>
            <a:r>
              <a:rPr lang="en-US" sz="1800" dirty="0"/>
              <a:t>Skilled Operator Certificate Level 1 </a:t>
            </a:r>
          </a:p>
          <a:p>
            <a:pPr marL="800100" lvl="1">
              <a:buSzPct val="80000"/>
              <a:buFont typeface="Wingdings" charset="2"/>
              <a:buChar char="ü"/>
            </a:pPr>
            <a:r>
              <a:rPr lang="en-US" sz="1600" dirty="0">
                <a:solidFill>
                  <a:srgbClr val="000000"/>
                </a:solidFill>
              </a:rPr>
              <a:t>Use of cabinet controls (MHP &amp; HHP)</a:t>
            </a:r>
          </a:p>
          <a:p>
            <a:pPr marL="800100" lvl="1">
              <a:buSzPct val="80000"/>
              <a:buFont typeface="Wingdings" charset="2"/>
              <a:buChar char="ü"/>
            </a:pPr>
            <a:r>
              <a:rPr lang="en-US" sz="1600" dirty="0">
                <a:solidFill>
                  <a:srgbClr val="000000"/>
                </a:solidFill>
              </a:rPr>
              <a:t>Use of advanced automated features </a:t>
            </a:r>
          </a:p>
          <a:p>
            <a:pPr marL="800100" lvl="1">
              <a:buSzPct val="80000"/>
              <a:buFont typeface="Wingdings" charset="2"/>
              <a:buChar char="ü"/>
            </a:pPr>
            <a:r>
              <a:rPr lang="en-US" sz="1600" dirty="0">
                <a:solidFill>
                  <a:srgbClr val="000000"/>
                </a:solidFill>
              </a:rPr>
              <a:t>Basic machine troubleshooting</a:t>
            </a:r>
          </a:p>
          <a:p>
            <a:pPr marL="285750" indent="-285750">
              <a:buFont typeface="Wingdings" charset="2"/>
              <a:buChar char="§"/>
            </a:pPr>
            <a:endParaRPr lang="en-US" sz="1800" dirty="0"/>
          </a:p>
          <a:p>
            <a:pPr marL="285750" indent="-285750">
              <a:buFont typeface="Wingdings" charset="2"/>
              <a:buChar char="§"/>
            </a:pPr>
            <a:r>
              <a:rPr lang="en-US" sz="1800" dirty="0"/>
              <a:t>Skilled Operator Level II Certificate</a:t>
            </a:r>
          </a:p>
          <a:p>
            <a:pPr marL="800100" lvl="1">
              <a:buSzPct val="80000"/>
              <a:buFont typeface="Wingdings" charset="2"/>
              <a:buChar char="ü"/>
            </a:pPr>
            <a:r>
              <a:rPr lang="en-US" sz="1600" dirty="0">
                <a:solidFill>
                  <a:srgbClr val="000000"/>
                </a:solidFill>
              </a:rPr>
              <a:t>Understand advanced precision farming tools</a:t>
            </a:r>
          </a:p>
          <a:p>
            <a:pPr marL="800100" lvl="1">
              <a:buSzPct val="80000"/>
              <a:buFont typeface="Wingdings" charset="2"/>
              <a:buChar char="ü"/>
            </a:pPr>
            <a:r>
              <a:rPr lang="en-US" sz="1600" dirty="0">
                <a:solidFill>
                  <a:srgbClr val="000000"/>
                </a:solidFill>
              </a:rPr>
              <a:t>Understand the advantages of using precision farming</a:t>
            </a:r>
          </a:p>
          <a:p>
            <a:pPr marL="800100" lvl="1">
              <a:buSzPct val="80000"/>
              <a:buFont typeface="Wingdings" charset="2"/>
              <a:buChar char="ü"/>
            </a:pPr>
            <a:r>
              <a:rPr lang="en-US" sz="1600" dirty="0">
                <a:solidFill>
                  <a:srgbClr val="000000"/>
                </a:solidFill>
              </a:rPr>
              <a:t>Able to operate machines with precision farming package</a:t>
            </a:r>
          </a:p>
          <a:p>
            <a:pPr marL="285750" indent="-285750">
              <a:buFont typeface="Wingdings" charset="2"/>
              <a:buChar char="§"/>
            </a:pPr>
            <a:endParaRPr lang="en-US" sz="1800" dirty="0"/>
          </a:p>
          <a:p>
            <a:pPr marL="285750" indent="-285750">
              <a:buFont typeface="Wingdings" charset="2"/>
              <a:buChar char="§"/>
            </a:pPr>
            <a:endParaRPr lang="en-US" sz="18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3886252" cy="21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15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356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latin typeface="+mj-lt"/>
              </a:rPr>
              <a:t>DEM Academy RAC Certifications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7993"/>
            <a:ext cx="8229600" cy="5098257"/>
          </a:xfrm>
        </p:spPr>
        <p:txBody>
          <a:bodyPr vert="horz" lIns="0" tIns="0" rIns="0" bIns="0" rtlCol="0">
            <a:norm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>
                <a:latin typeface="+mj-lt"/>
              </a:rPr>
              <a:t>DEM Academy is partnership with LG Electronics</a:t>
            </a:r>
          </a:p>
          <a:p>
            <a:pPr fontAlgn="ctr"/>
            <a:r>
              <a:rPr lang="en-US" sz="2000" dirty="0">
                <a:latin typeface="+mj-lt"/>
              </a:rPr>
              <a:t>Course Calcification</a:t>
            </a:r>
          </a:p>
          <a:p>
            <a:pPr lvl="1" fontAlgn="ctr"/>
            <a:r>
              <a:rPr lang="en-US" sz="1800" dirty="0">
                <a:latin typeface="+mj-lt"/>
              </a:rPr>
              <a:t>Basic RAC</a:t>
            </a:r>
          </a:p>
          <a:p>
            <a:pPr lvl="1" fontAlgn="ctr"/>
            <a:r>
              <a:rPr lang="en-US" sz="1800" dirty="0">
                <a:latin typeface="+mj-lt"/>
              </a:rPr>
              <a:t>Installation  &amp; Service</a:t>
            </a:r>
          </a:p>
          <a:p>
            <a:pPr lvl="1" fontAlgn="ctr"/>
            <a:r>
              <a:rPr lang="en-US" sz="1800" dirty="0">
                <a:latin typeface="+mj-lt"/>
              </a:rPr>
              <a:t>Design </a:t>
            </a:r>
          </a:p>
          <a:p>
            <a:pPr fontAlgn="ctr"/>
            <a:endParaRPr lang="en-US" sz="2000" b="1" dirty="0">
              <a:latin typeface="+mj-lt"/>
            </a:endParaRPr>
          </a:p>
          <a:p>
            <a:pPr fontAlgn="ctr"/>
            <a:r>
              <a:rPr lang="en-US" sz="2000" dirty="0">
                <a:latin typeface="+mj-lt"/>
              </a:rPr>
              <a:t>Certification</a:t>
            </a:r>
          </a:p>
          <a:p>
            <a:pPr lvl="1" fontAlgn="t"/>
            <a:r>
              <a:rPr lang="en-GB" sz="1600" dirty="0">
                <a:latin typeface="+mj-lt"/>
              </a:rPr>
              <a:t>RAC Installation</a:t>
            </a:r>
            <a:endParaRPr lang="en-US" sz="1600" dirty="0">
              <a:latin typeface="+mj-lt"/>
            </a:endParaRPr>
          </a:p>
          <a:p>
            <a:pPr lvl="1" fontAlgn="t"/>
            <a:r>
              <a:rPr lang="en-GB" sz="1600" dirty="0">
                <a:latin typeface="+mj-lt"/>
              </a:rPr>
              <a:t>RAC Service</a:t>
            </a:r>
            <a:endParaRPr lang="en-US" sz="1600" dirty="0">
              <a:latin typeface="+mj-lt"/>
            </a:endParaRPr>
          </a:p>
          <a:p>
            <a:pPr lvl="1" fontAlgn="t"/>
            <a:r>
              <a:rPr lang="en-GB" sz="1600" dirty="0">
                <a:latin typeface="+mj-lt"/>
              </a:rPr>
              <a:t>Single CAC Installation % troubleshooting</a:t>
            </a:r>
            <a:endParaRPr lang="en-US" sz="1600" dirty="0">
              <a:latin typeface="+mj-lt"/>
            </a:endParaRPr>
          </a:p>
          <a:p>
            <a:pPr lvl="1" fontAlgn="t"/>
            <a:r>
              <a:rPr lang="en-GB" sz="1600" dirty="0">
                <a:latin typeface="+mj-lt"/>
              </a:rPr>
              <a:t>Multi V Installation &amp; Troubleshooting</a:t>
            </a:r>
            <a:endParaRPr lang="en-US" sz="1600" dirty="0">
              <a:latin typeface="+mj-lt"/>
            </a:endParaRPr>
          </a:p>
          <a:p>
            <a:pPr lvl="1" fontAlgn="t"/>
            <a:r>
              <a:rPr lang="en-GB" sz="1600" dirty="0">
                <a:latin typeface="+mj-lt"/>
              </a:rPr>
              <a:t>Multi V Troubleshooting</a:t>
            </a:r>
            <a:endParaRPr lang="en-US" sz="1600" dirty="0">
              <a:latin typeface="+mj-lt"/>
            </a:endParaRPr>
          </a:p>
          <a:p>
            <a:pPr lvl="1" fontAlgn="t"/>
            <a:r>
              <a:rPr lang="en-US" sz="1600" dirty="0">
                <a:latin typeface="+mj-lt"/>
              </a:rPr>
              <a:t>HVAC Design </a:t>
            </a:r>
          </a:p>
          <a:p>
            <a:pPr fontAlgn="ctr"/>
            <a:endParaRPr lang="en-US" sz="2000" dirty="0">
              <a:latin typeface="+mj-lt"/>
            </a:endParaRPr>
          </a:p>
          <a:p>
            <a:pPr marL="285750" indent="-285750">
              <a:buFont typeface="Wingdings" charset="2"/>
              <a:buChar char="§"/>
            </a:pP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Wingdings" charset="2"/>
              <a:buChar char="§"/>
            </a:pPr>
            <a:endParaRPr lang="en-US" sz="2000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8388F4-D0DF-446B-B723-9288093E1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3684595" cy="25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3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A well designed and coordinated TVET system is a must for sustainable economical development, 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Inclusive with added focus on women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Easily accessible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With an updated and relevant provision</a:t>
            </a:r>
          </a:p>
          <a:p>
            <a:r>
              <a:rPr lang="en-US" sz="2800" dirty="0">
                <a:latin typeface="+mj-lt"/>
              </a:rPr>
              <a:t>A modern and responsive TVET system that take into account 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Current and expected socio-economic conditions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Well funded, coordinated and governed TVET System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An Employer centric system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Professional capacity of TVET teachers and instructors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7857187"/>
      </p:ext>
    </p:extLst>
  </p:cSld>
  <p:clrMapOvr>
    <a:masterClrMapping/>
  </p:clrMapOvr>
</p:sld>
</file>

<file path=ppt/theme/theme1.xml><?xml version="1.0" encoding="utf-8"?>
<a:theme xmlns:a="http://schemas.openxmlformats.org/drawingml/2006/main" name="CTC Academ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AA073C-EACA-4070-9FA8-42CD82C43F55}" vid="{8A6C695E-257A-4A14-9668-DC7348050D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CTC Academy Template</Template>
  <TotalTime>7394</TotalTime>
  <Words>604</Words>
  <Application>Microsoft Office PowerPoint</Application>
  <PresentationFormat>On-screen Show (4:3)</PresentationFormat>
  <Paragraphs>125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Courier New</vt:lpstr>
      <vt:lpstr>Raleway Black</vt:lpstr>
      <vt:lpstr>Raleway Medium</vt:lpstr>
      <vt:lpstr>Wingdings</vt:lpstr>
      <vt:lpstr>CTC Academy Template</vt:lpstr>
      <vt:lpstr>Office Theme</vt:lpstr>
      <vt:lpstr>Sudan Skills System (TVET)</vt:lpstr>
      <vt:lpstr>Why Focus on Vocational Education</vt:lpstr>
      <vt:lpstr>Factor affecting TVET in Sudan</vt:lpstr>
      <vt:lpstr> </vt:lpstr>
      <vt:lpstr>What We do at CTC</vt:lpstr>
      <vt:lpstr>CTC TDP Certifications</vt:lpstr>
      <vt:lpstr>CTC ODP Certifications</vt:lpstr>
      <vt:lpstr>DEM Academy RAC Certifications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 &amp; Forage</dc:title>
  <dc:creator>Aya Saif/Communication Officer/Marketing/ENG.</dc:creator>
  <cp:lastModifiedBy>Dzhamulova, Galia  (Bulgaria)</cp:lastModifiedBy>
  <cp:revision>450</cp:revision>
  <dcterms:created xsi:type="dcterms:W3CDTF">2006-08-16T00:00:00Z</dcterms:created>
  <dcterms:modified xsi:type="dcterms:W3CDTF">2023-02-21T08:20:11Z</dcterms:modified>
</cp:coreProperties>
</file>