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9" r:id="rId2"/>
    <p:sldMasterId id="2147483764" r:id="rId3"/>
    <p:sldMasterId id="2147483660" r:id="rId4"/>
    <p:sldMasterId id="2147483700" r:id="rId5"/>
    <p:sldMasterId id="2147483774" r:id="rId6"/>
  </p:sldMasterIdLst>
  <p:notesMasterIdLst>
    <p:notesMasterId r:id="rId28"/>
  </p:notesMasterIdLst>
  <p:handoutMasterIdLst>
    <p:handoutMasterId r:id="rId29"/>
  </p:handoutMasterIdLst>
  <p:sldIdLst>
    <p:sldId id="281" r:id="rId7"/>
    <p:sldId id="318" r:id="rId8"/>
    <p:sldId id="320" r:id="rId9"/>
    <p:sldId id="321" r:id="rId10"/>
    <p:sldId id="282" r:id="rId11"/>
    <p:sldId id="322" r:id="rId12"/>
    <p:sldId id="323" r:id="rId13"/>
    <p:sldId id="324" r:id="rId14"/>
    <p:sldId id="325" r:id="rId15"/>
    <p:sldId id="332" r:id="rId16"/>
    <p:sldId id="329" r:id="rId17"/>
    <p:sldId id="330" r:id="rId18"/>
    <p:sldId id="331" r:id="rId19"/>
    <p:sldId id="333" r:id="rId20"/>
    <p:sldId id="337" r:id="rId21"/>
    <p:sldId id="339" r:id="rId22"/>
    <p:sldId id="341" r:id="rId23"/>
    <p:sldId id="334" r:id="rId24"/>
    <p:sldId id="342" r:id="rId25"/>
    <p:sldId id="343" r:id="rId26"/>
    <p:sldId id="344" r:id="rId27"/>
  </p:sldIdLst>
  <p:sldSz cx="12192000" cy="6858000"/>
  <p:notesSz cx="6858000" cy="9144000"/>
  <p:embeddedFontLst>
    <p:embeddedFont>
      <p:font typeface="British Council Sans" panose="020B0504020202020204" pitchFamily="34" charset="0"/>
      <p:regular r:id="rId30"/>
      <p:bold r:id="rId31"/>
      <p:italic r:id="rId32"/>
      <p:boldItalic r:id="rId33"/>
    </p:embeddedFont>
    <p:embeddedFont>
      <p:font typeface="British Council Sans Headline" panose="020B0604020202020204" charset="0"/>
      <p:regular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29486-6C37-4BD9-87EF-B4392AEF925B}" v="2" dt="2023-08-02T09:31:32.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5" autoAdjust="0"/>
    <p:restoredTop sz="89054" autoAdjust="0"/>
  </p:normalViewPr>
  <p:slideViewPr>
    <p:cSldViewPr snapToGrid="0" snapToObjects="1">
      <p:cViewPr varScale="1">
        <p:scale>
          <a:sx n="64" d="100"/>
          <a:sy n="64" d="100"/>
        </p:scale>
        <p:origin x="46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02/08/2023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02/08/2023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it.ly/1QwlL2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ve.tc/VC4O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dirty="0"/>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dirty="0"/>
          </a:p>
        </p:txBody>
      </p:sp>
    </p:spTree>
    <p:extLst>
      <p:ext uri="{BB962C8B-B14F-4D97-AF65-F5344CB8AC3E}">
        <p14:creationId xmlns:p14="http://schemas.microsoft.com/office/powerpoint/2010/main" val="116173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Source: World Food </a:t>
            </a:r>
            <a:r>
              <a:rPr lang="en-US" sz="1200" b="0" i="0" u="none" strike="noStrike" cap="none" baseline="0" dirty="0" err="1"/>
              <a:t>Programme</a:t>
            </a:r>
            <a:endParaRPr lang="en-US" sz="1200" b="0" i="0" u="none" strike="noStrike" cap="none" baseline="0" dirty="0"/>
          </a:p>
          <a:p>
            <a:pPr>
              <a:spcBef>
                <a:spcPts val="0"/>
              </a:spcBef>
              <a:buNone/>
            </a:pPr>
            <a:r>
              <a:rPr lang="en-US" sz="1200" b="0" i="0" u="none" strike="noStrike" cap="none" baseline="0" dirty="0"/>
              <a:t>http://documents.wfp.org/stellent/groups/public/documents/communications/wfp275057.pdf</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94361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Source: http://www.globalgoals.org/</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127923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dirty="0"/>
          </a:p>
        </p:txBody>
      </p:sp>
    </p:spTree>
    <p:extLst>
      <p:ext uri="{BB962C8B-B14F-4D97-AF65-F5344CB8AC3E}">
        <p14:creationId xmlns:p14="http://schemas.microsoft.com/office/powerpoint/2010/main" val="78864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800" b="0" i="0" u="none" strike="noStrike" cap="none" baseline="0" dirty="0"/>
              <a:t>Source: One Acre Fund website: https://oneacrefund.org/articles/robert-tigarya-best-farmer-his-village</a:t>
            </a:r>
          </a:p>
          <a:p>
            <a:r>
              <a:rPr lang="en-US" sz="1800" b="0" i="0" u="none" strike="noStrike" cap="none" baseline="0" dirty="0"/>
              <a:t>Notes: </a:t>
            </a:r>
            <a:r>
              <a:rPr lang="en-US" sz="1200" kern="1200" dirty="0">
                <a:solidFill>
                  <a:schemeClr val="tx1"/>
                </a:solidFill>
                <a:latin typeface="+mn-lt"/>
                <a:ea typeface="+mn-ea"/>
                <a:cs typeface="+mn-cs"/>
              </a:rPr>
              <a:t>"This is the moment I've always dreamed about: becoming the best farmer in my village. I'm very happy.” </a:t>
            </a:r>
          </a:p>
          <a:p>
            <a:r>
              <a:rPr lang="en-US" sz="1200" kern="1200" dirty="0">
                <a:solidFill>
                  <a:schemeClr val="tx1"/>
                </a:solidFill>
                <a:latin typeface="+mn-lt"/>
                <a:ea typeface="+mn-ea"/>
                <a:cs typeface="+mn-cs"/>
              </a:rPr>
              <a:t>It hasn't been an easy journey, but over the last 6 years Robert </a:t>
            </a:r>
            <a:r>
              <a:rPr lang="en-US" sz="1200" kern="1200" dirty="0" err="1">
                <a:solidFill>
                  <a:schemeClr val="tx1"/>
                </a:solidFill>
                <a:latin typeface="+mn-lt"/>
                <a:ea typeface="+mn-ea"/>
                <a:cs typeface="+mn-cs"/>
              </a:rPr>
              <a:t>Tigarya</a:t>
            </a:r>
            <a:r>
              <a:rPr lang="en-US" sz="1200" kern="1200" dirty="0">
                <a:solidFill>
                  <a:schemeClr val="tx1"/>
                </a:solidFill>
                <a:latin typeface="+mn-lt"/>
                <a:ea typeface="+mn-ea"/>
                <a:cs typeface="+mn-cs"/>
              </a:rPr>
              <a:t> has developed into what he always believed he could be: the best farmer in his village.</a:t>
            </a:r>
            <a:endParaRPr lang="en-US" sz="1800" b="0" i="0" u="none" strike="noStrike" cap="none" baseline="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15</a:t>
            </a:fld>
            <a:endParaRPr lang="en-GB"/>
          </a:p>
        </p:txBody>
      </p:sp>
    </p:spTree>
    <p:extLst>
      <p:ext uri="{BB962C8B-B14F-4D97-AF65-F5344CB8AC3E}">
        <p14:creationId xmlns:p14="http://schemas.microsoft.com/office/powerpoint/2010/main" val="4000017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Source: One Acre Fund website: https://oneacrefund.org/articles/access-challenge-rural-kenya</a:t>
            </a:r>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16</a:t>
            </a:fld>
            <a:endParaRPr lang="en-GB"/>
          </a:p>
        </p:txBody>
      </p:sp>
    </p:spTree>
    <p:extLst>
      <p:ext uri="{BB962C8B-B14F-4D97-AF65-F5344CB8AC3E}">
        <p14:creationId xmlns:p14="http://schemas.microsoft.com/office/powerpoint/2010/main" val="240261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Source: One Acre Fund website: https://oneacrefund.org/articles/access-challenge-rural-kenya</a:t>
            </a:r>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17</a:t>
            </a:fld>
            <a:endParaRPr lang="en-GB"/>
          </a:p>
        </p:txBody>
      </p:sp>
    </p:spTree>
    <p:extLst>
      <p:ext uri="{BB962C8B-B14F-4D97-AF65-F5344CB8AC3E}">
        <p14:creationId xmlns:p14="http://schemas.microsoft.com/office/powerpoint/2010/main" val="6152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18</a:t>
            </a:fld>
            <a:endParaRPr lang="en-GB" dirty="0"/>
          </a:p>
        </p:txBody>
      </p:sp>
    </p:spTree>
    <p:extLst>
      <p:ext uri="{BB962C8B-B14F-4D97-AF65-F5344CB8AC3E}">
        <p14:creationId xmlns:p14="http://schemas.microsoft.com/office/powerpoint/2010/main" val="174965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Photo credit: Alive &amp; Thrive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Notes: Exclusive #breastfeeding rates tripled in #Vietnam! Read the press release here: https://www.aliveandthrive.org/en/news/a-year-in-publications-alive-thrives-annual-research-summary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Source: https://www.facebook.com/fhi360.aliveandthrive/photos/a.403927179681542.94093.400366110037649/771323606275229/?type=3&amp;theater</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19</a:t>
            </a:fld>
            <a:endParaRPr lang="en-GB"/>
          </a:p>
        </p:txBody>
      </p:sp>
    </p:spTree>
    <p:extLst>
      <p:ext uri="{BB962C8B-B14F-4D97-AF65-F5344CB8AC3E}">
        <p14:creationId xmlns:p14="http://schemas.microsoft.com/office/powerpoint/2010/main" val="3661903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Source: www.joshuasheart.org</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20</a:t>
            </a:fld>
            <a:endParaRPr lang="en-GB"/>
          </a:p>
        </p:txBody>
      </p:sp>
    </p:spTree>
    <p:extLst>
      <p:ext uri="{BB962C8B-B14F-4D97-AF65-F5344CB8AC3E}">
        <p14:creationId xmlns:p14="http://schemas.microsoft.com/office/powerpoint/2010/main" val="163559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dirty="0"/>
              <a:t>Main photo credit: One Acre Fund</a:t>
            </a:r>
          </a:p>
          <a:p>
            <a:pPr>
              <a:spcBef>
                <a:spcPts val="0"/>
              </a:spcBef>
              <a:buNone/>
            </a:pPr>
            <a:r>
              <a:rPr lang="en-US" dirty="0"/>
              <a:t>Source: https://www.facebook.com/oneacrefund/photos/pb.6040534532.-2207520000.1450268630./10153336345439533/?type=3&amp;theater</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a:t>
            </a:fld>
            <a:endParaRPr lang="en-GB" dirty="0"/>
          </a:p>
        </p:txBody>
      </p:sp>
    </p:spTree>
    <p:extLst>
      <p:ext uri="{BB962C8B-B14F-4D97-AF65-F5344CB8AC3E}">
        <p14:creationId xmlns:p14="http://schemas.microsoft.com/office/powerpoint/2010/main" val="183334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200" b="0" i="0" u="none" strike="noStrike" cap="none" baseline="0" dirty="0"/>
              <a:t>Source: Design For Change </a:t>
            </a:r>
          </a:p>
          <a:p>
            <a:r>
              <a:rPr lang="en-GB"/>
              <a:t>https://www.dfcworld.org/SITE</a:t>
            </a:r>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21</a:t>
            </a:fld>
            <a:endParaRPr lang="en-GB"/>
          </a:p>
        </p:txBody>
      </p:sp>
    </p:spTree>
    <p:extLst>
      <p:ext uri="{BB962C8B-B14F-4D97-AF65-F5344CB8AC3E}">
        <p14:creationId xmlns:p14="http://schemas.microsoft.com/office/powerpoint/2010/main" val="121240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t-EE" sz="1200" b="0" i="0" u="none" strike="noStrike" cap="none" baseline="0" dirty="0"/>
              <a:t>Photo credit: Save the Children UK</a:t>
            </a:r>
          </a:p>
          <a:p>
            <a:pPr>
              <a:spcBef>
                <a:spcPts val="0"/>
              </a:spcBef>
              <a:buNone/>
            </a:pPr>
            <a:r>
              <a:rPr lang="en-US" sz="1200" b="0" i="0" u="none" strike="noStrike" cap="none" baseline="0" dirty="0"/>
              <a:t>https://www.facebook.com/savethechildrenuk/photos/pb.117476785190.-2207520000.1450269123./10155113738060191/?type=3&amp;theater</a:t>
            </a:r>
          </a:p>
          <a:p>
            <a:pPr>
              <a:spcBef>
                <a:spcPts val="0"/>
              </a:spcBef>
              <a:buNone/>
            </a:pPr>
            <a:r>
              <a:rPr lang="en-US" sz="1200" b="0" i="0" u="none" strike="noStrike" cap="none" baseline="0" dirty="0"/>
              <a:t>Behind the headlines of the ongoing #Syria conflict, it’s not hard to find the stories of the real Syrian people: the everyday acts of heroism and humanity that shine through this crisis. For every story of loss, there is the story of the doctor, teacher or volunteer who continues to provide care and hope to their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Find out more and read the story of siblings Adil and </a:t>
            </a:r>
            <a:r>
              <a:rPr lang="en-US" sz="1200" b="0" i="0" u="none" strike="noStrike" cap="none" baseline="0" dirty="0" err="1"/>
              <a:t>Tayyeb</a:t>
            </a:r>
            <a:r>
              <a:rPr lang="en-US" sz="1200" b="0" i="0" u="none" strike="noStrike" cap="none" baseline="0" dirty="0"/>
              <a:t> here &gt;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t>http://blogs.savethechildren.org.uk/2015/01/syria-ordinary-people-doing-extraordinary-things/</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11754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800" b="0" i="0" u="none" strike="noStrike" cap="none" baseline="0" dirty="0"/>
              <a:t>Photo credit: One Acre Fund</a:t>
            </a:r>
          </a:p>
          <a:p>
            <a:pPr>
              <a:spcBef>
                <a:spcPts val="0"/>
              </a:spcBef>
              <a:buNone/>
            </a:pPr>
            <a:r>
              <a:rPr lang="en-US" sz="1800" b="0" i="0" u="none" strike="noStrike" cap="none" baseline="0" dirty="0"/>
              <a:t>Source: https://www.facebook.com/oneacrefund/photos/pb.6040534532.-2207520000.1450268624./10153669005809533/?type=3&amp;theater</a:t>
            </a:r>
          </a:p>
          <a:p>
            <a:pPr>
              <a:spcBef>
                <a:spcPts val="0"/>
              </a:spcBef>
              <a:buNone/>
            </a:pPr>
            <a:r>
              <a:rPr lang="en-US" sz="1800" b="0" i="0" u="none" strike="noStrike" cap="none" baseline="0" dirty="0"/>
              <a:t>Notes: </a:t>
            </a:r>
            <a:r>
              <a:rPr lang="en-US" sz="1200" kern="1200" dirty="0">
                <a:solidFill>
                  <a:schemeClr val="tx1"/>
                </a:solidFill>
                <a:latin typeface="+mn-lt"/>
                <a:ea typeface="+mn-ea"/>
                <a:cs typeface="+mn-cs"/>
              </a:rPr>
              <a:t>In 2010 after years of poor, insufficient harvests, Alice and Paul </a:t>
            </a:r>
            <a:r>
              <a:rPr lang="en-US" sz="1200" kern="1200" dirty="0" err="1">
                <a:solidFill>
                  <a:schemeClr val="tx1"/>
                </a:solidFill>
                <a:latin typeface="+mn-lt"/>
                <a:ea typeface="+mn-ea"/>
                <a:cs typeface="+mn-cs"/>
              </a:rPr>
              <a:t>Barasa</a:t>
            </a:r>
            <a:r>
              <a:rPr lang="en-US" sz="1200" kern="1200" dirty="0">
                <a:solidFill>
                  <a:schemeClr val="tx1"/>
                </a:solidFill>
                <a:latin typeface="+mn-lt"/>
                <a:ea typeface="+mn-ea"/>
                <a:cs typeface="+mn-cs"/>
              </a:rPr>
              <a:t> began farming with us. After just one season they were able to double their harvest, and now five years later, they harvest enough each season to feed and help educate their 14 grandchildren. Their remarkable story → </a:t>
            </a:r>
            <a:r>
              <a:rPr lang="en-US" sz="1200" kern="1200" dirty="0">
                <a:solidFill>
                  <a:schemeClr val="tx1"/>
                </a:solidFill>
                <a:latin typeface="+mn-lt"/>
                <a:ea typeface="+mn-ea"/>
                <a:cs typeface="+mn-cs"/>
                <a:hlinkClick r:id="rId3"/>
              </a:rPr>
              <a:t>http://bit.ly/1QwlL2V</a:t>
            </a:r>
            <a:endParaRPr lang="en-US" sz="1800" b="0" i="0" u="none" strike="noStrike" cap="none" baseline="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4004852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800" b="0" i="0" u="none" strike="noStrike" cap="none" baseline="0" dirty="0"/>
              <a:t>Photo credit: Save the Children UK (December 2015)</a:t>
            </a:r>
          </a:p>
          <a:p>
            <a:pPr>
              <a:spcBef>
                <a:spcPts val="0"/>
              </a:spcBef>
              <a:buNone/>
            </a:pPr>
            <a:r>
              <a:rPr lang="en-US" sz="1800" b="0" i="0" u="none" strike="noStrike" cap="none" baseline="0" dirty="0"/>
              <a:t>Source: https://www.facebook.com/savethechildrenuk/photos/pb.117476785190.-2207520000.1450268370./10156308884055191/?type=3&amp;theater</a:t>
            </a:r>
          </a:p>
          <a:p>
            <a:r>
              <a:rPr lang="en-US" sz="1800" b="0" i="0" u="none" strike="noStrike" cap="none" baseline="0" dirty="0"/>
              <a:t>Notes: </a:t>
            </a:r>
            <a:r>
              <a:rPr lang="en-US" sz="1200" kern="1200" dirty="0">
                <a:solidFill>
                  <a:schemeClr val="tx1"/>
                </a:solidFill>
                <a:latin typeface="+mn-lt"/>
                <a:ea typeface="+mn-ea"/>
                <a:cs typeface="+mn-cs"/>
              </a:rPr>
              <a:t>Ethiopia is facing the worst drought in 50 years. It has ruined harvests, devastated livestock and left families struggling to find food and water. </a:t>
            </a:r>
          </a:p>
          <a:p>
            <a:r>
              <a:rPr lang="en-US" sz="1200" kern="1200" dirty="0">
                <a:solidFill>
                  <a:schemeClr val="tx1"/>
                </a:solidFill>
                <a:latin typeface="+mn-lt"/>
                <a:ea typeface="+mn-ea"/>
                <a:cs typeface="+mn-cs"/>
              </a:rPr>
              <a:t>The Ethiopian government has launched a huge effort to tackle it - we’re doing all we can to help. </a:t>
            </a:r>
          </a:p>
          <a:p>
            <a:r>
              <a:rPr lang="en-US" sz="1200" kern="1200" dirty="0">
                <a:solidFill>
                  <a:schemeClr val="tx1"/>
                </a:solidFill>
                <a:latin typeface="+mn-lt"/>
                <a:ea typeface="+mn-ea"/>
                <a:cs typeface="+mn-cs"/>
              </a:rPr>
              <a:t>Together, we can stop the threat to children’s lives. Act now &gt; </a:t>
            </a:r>
            <a:r>
              <a:rPr lang="en-US" sz="1200" kern="1200" dirty="0">
                <a:solidFill>
                  <a:schemeClr val="tx1"/>
                </a:solidFill>
                <a:latin typeface="+mn-lt"/>
                <a:ea typeface="+mn-ea"/>
                <a:cs typeface="+mn-cs"/>
                <a:hlinkClick r:id="rId3"/>
              </a:rPr>
              <a:t>http://save.tc/VC4OK</a:t>
            </a:r>
            <a:endParaRPr lang="en-US" sz="1800" b="0" i="0" u="none" strike="noStrike" cap="none" baseline="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162665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US" sz="1800" b="0" i="0" u="none" strike="noStrike" cap="none" baseline="0" dirty="0"/>
              <a:t>Photo credit: Save the Children UK (August, 2015)</a:t>
            </a:r>
          </a:p>
          <a:p>
            <a:pPr>
              <a:spcBef>
                <a:spcPts val="0"/>
              </a:spcBef>
              <a:buNone/>
            </a:pPr>
            <a:r>
              <a:rPr lang="en-US" sz="1800" b="0" i="0" u="none" strike="noStrike" cap="none" baseline="0" dirty="0"/>
              <a:t>Source: https://www.facebook.com/savethechildrenuk/photos/pb.117476785190.-2207520000.1450268798./10155896450550191/?type=3&amp;theater</a:t>
            </a:r>
          </a:p>
          <a:p>
            <a:r>
              <a:rPr lang="en-US" sz="1200" kern="1200" dirty="0">
                <a:solidFill>
                  <a:schemeClr val="tx1"/>
                </a:solidFill>
                <a:latin typeface="+mn-lt"/>
                <a:ea typeface="+mn-ea"/>
                <a:cs typeface="+mn-cs"/>
              </a:rPr>
              <a:t>Up to 80,000 children in flood-hit Myanmar are in need of essential hygiene and household items after floodwaters left entire communities underwater.</a:t>
            </a:r>
          </a:p>
          <a:p>
            <a:r>
              <a:rPr lang="en-US" sz="1200" kern="1200" dirty="0">
                <a:solidFill>
                  <a:schemeClr val="tx1"/>
                </a:solidFill>
                <a:latin typeface="+mn-lt"/>
                <a:ea typeface="+mn-ea"/>
                <a:cs typeface="+mn-cs"/>
              </a:rPr>
              <a:t>We’re giving out vital hygiene kits including soap and sanitary items to 150 families in Kayin State and working round the clock to assess the extent of the crisis and the needs of children and their families.</a:t>
            </a:r>
            <a:endParaRPr lang="en-US" sz="1800" b="0" i="0" u="none" strike="noStrike" cap="none" baseline="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138908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sz="1800" b="0" i="0" u="none" strike="noStrike" cap="none" baseline="0" dirty="0"/>
              <a:t>Photo credit: Save the Children UK</a:t>
            </a:r>
          </a:p>
          <a:p>
            <a:pPr>
              <a:spcBef>
                <a:spcPts val="0"/>
              </a:spcBef>
              <a:buNone/>
            </a:pPr>
            <a:r>
              <a:rPr lang="en-US" sz="1800" b="0" i="0" u="none" strike="noStrike" cap="none" baseline="0" dirty="0"/>
              <a:t>https://www.facebook.com/savethechildrenuk/photos/pb.117476785190.-2207520000.1450269113./10155423475830191/?type=3&amp;theater</a:t>
            </a:r>
            <a:endParaRPr lang="en-GB" sz="1800" b="0" i="0" u="none" strike="noStrike" cap="none" baseline="0" dirty="0"/>
          </a:p>
          <a:p>
            <a:r>
              <a:rPr lang="en-GB" sz="1800" b="0" i="0" u="none" strike="noStrike" cap="none" baseline="0" dirty="0"/>
              <a:t>Notes: </a:t>
            </a:r>
            <a:r>
              <a:rPr lang="en-US" sz="1200" kern="1200" dirty="0">
                <a:solidFill>
                  <a:schemeClr val="tx1"/>
                </a:solidFill>
                <a:latin typeface="+mn-lt"/>
                <a:ea typeface="+mn-ea"/>
                <a:cs typeface="+mn-cs"/>
              </a:rPr>
              <a:t>Happy World Health Workers Week! </a:t>
            </a:r>
          </a:p>
          <a:p>
            <a:r>
              <a:rPr lang="en-US" sz="1200" kern="1200" dirty="0">
                <a:solidFill>
                  <a:schemeClr val="tx1"/>
                </a:solidFill>
                <a:latin typeface="+mn-lt"/>
                <a:ea typeface="+mn-ea"/>
                <a:cs typeface="+mn-cs"/>
              </a:rPr>
              <a:t>Thank you to every amazing health worker around the world - like Catherine, who researches ways to improve essential newborn care and trains others to care for babies.</a:t>
            </a:r>
          </a:p>
          <a:p>
            <a:r>
              <a:rPr lang="en-US" sz="1200" kern="1200" dirty="0">
                <a:solidFill>
                  <a:schemeClr val="tx1"/>
                </a:solidFill>
                <a:latin typeface="+mn-lt"/>
                <a:ea typeface="+mn-ea"/>
                <a:cs typeface="+mn-cs"/>
              </a:rPr>
              <a:t>With your support, health workers like Catherine can change even more lives. Call on the UK government to strengthen health systems worldwide.</a:t>
            </a:r>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57453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sz="1800" b="0" i="0" u="none" strike="noStrike" cap="none" baseline="0" dirty="0"/>
              <a:t>Photo credit: Save the Children UK</a:t>
            </a:r>
          </a:p>
          <a:p>
            <a:pPr>
              <a:spcBef>
                <a:spcPts val="0"/>
              </a:spcBef>
              <a:buNone/>
            </a:pPr>
            <a:r>
              <a:rPr lang="en-GB" sz="1800" b="0" i="0" u="none" strike="noStrike" cap="none" baseline="0" dirty="0"/>
              <a:t>Source: </a:t>
            </a:r>
            <a:r>
              <a:rPr lang="en-US" sz="1800" b="0" i="0" u="none" strike="noStrike" cap="none" baseline="0" dirty="0"/>
              <a:t>https://www.facebook.com/savethechildrenuk/photos/pb.117476785190.-2207520000.1450269122./10155220776390191/?type=3&amp;theater</a:t>
            </a:r>
          </a:p>
          <a:p>
            <a:pPr>
              <a:spcBef>
                <a:spcPts val="0"/>
              </a:spcBef>
              <a:buNone/>
            </a:pPr>
            <a:r>
              <a:rPr lang="en-GB" sz="1800" b="0" i="0" u="none" strike="noStrike" cap="none" baseline="0" dirty="0"/>
              <a:t>Notes: </a:t>
            </a:r>
            <a:r>
              <a:rPr lang="en-US" sz="1200" kern="1200" dirty="0">
                <a:solidFill>
                  <a:schemeClr val="tx1"/>
                </a:solidFill>
                <a:latin typeface="+mn-lt"/>
                <a:ea typeface="+mn-ea"/>
                <a:cs typeface="+mn-cs"/>
              </a:rPr>
              <a:t>We're running livelihood projects to help improve the nutritious diversity in children´s diets and to provide families with additional income. Families benefiting from the poultry rearing project receive 30 chickens along with feeds and equipment to build chicken coups.</a:t>
            </a:r>
            <a:endParaRPr lang="en-GB" sz="1800" b="0" i="0" u="none" strike="noStrike" cap="none" baseline="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52263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n-GB" sz="1800" b="0" i="0" u="none" strike="noStrike" cap="none" baseline="0" dirty="0"/>
              <a:t>Photo credit: Save the Children UK</a:t>
            </a:r>
          </a:p>
          <a:p>
            <a:pPr>
              <a:spcBef>
                <a:spcPts val="0"/>
              </a:spcBef>
              <a:buNone/>
            </a:pPr>
            <a:r>
              <a:rPr lang="en-GB" sz="1800" b="0" i="0" u="none" strike="noStrike" cap="none" baseline="0" dirty="0"/>
              <a:t>Source: </a:t>
            </a:r>
            <a:r>
              <a:rPr lang="en-US" sz="1800" b="0" i="0" u="none" strike="noStrike" cap="none" baseline="0" dirty="0"/>
              <a:t>https://www.facebook.com/savethechildrenuk/photos/pb.117476785190.-2207520000.1450269122./10155220776390191/?type=3&amp;theater</a:t>
            </a:r>
          </a:p>
          <a:p>
            <a:pPr>
              <a:spcBef>
                <a:spcPts val="0"/>
              </a:spcBef>
              <a:buNone/>
            </a:pPr>
            <a:r>
              <a:rPr lang="en-GB" sz="1800" b="0" i="0" u="none" strike="noStrike" cap="none" baseline="0" dirty="0"/>
              <a:t>Notes: </a:t>
            </a:r>
            <a:r>
              <a:rPr lang="en-US" sz="1200" kern="1200" dirty="0">
                <a:solidFill>
                  <a:schemeClr val="tx1"/>
                </a:solidFill>
                <a:latin typeface="+mn-lt"/>
                <a:ea typeface="+mn-ea"/>
                <a:cs typeface="+mn-cs"/>
              </a:rPr>
              <a:t>We're running livelihood projects to help improve the nutritious diversity in children´s diets and to provide families with additional income. Families benefiting from the poultry rearing project receive 30 chickens along with feeds and equipment to build chicken coups.</a:t>
            </a:r>
            <a:endParaRPr lang="en-GB" sz="1800" b="0" i="0" u="none" strike="noStrike" cap="none" baseline="0" dirty="0"/>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2070577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4" name="Panel">
            <a:extLst>
              <a:ext uri="{FF2B5EF4-FFF2-40B4-BE49-F238E27FC236}">
                <a16:creationId xmlns:a16="http://schemas.microsoft.com/office/drawing/2014/main" id="{F4130FF1-8DA2-484C-99ED-50EADA711920}"/>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8474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p:txBody>
          <a:bodyPr/>
          <a:lstStyle/>
          <a:p>
            <a:r>
              <a:rPr lang="en-GB"/>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8136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A8B16F5C-1990-5444-81F9-AE30E2BEB15E}"/>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223562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5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sp>
        <p:nvSpPr>
          <p:cNvPr id="4" name="Text">
            <a:extLst>
              <a:ext uri="{FF2B5EF4-FFF2-40B4-BE49-F238E27FC236}">
                <a16:creationId xmlns:a16="http://schemas.microsoft.com/office/drawing/2014/main" id="{4234A940-4C75-E144-9D73-ECBDB97901ED}"/>
              </a:ext>
            </a:extLst>
          </p:cNvPr>
          <p:cNvSpPr>
            <a:spLocks noGrp="1"/>
          </p:cNvSpPr>
          <p:nvPr>
            <p:ph idx="1"/>
          </p:nvPr>
        </p:nvSpPr>
        <p:spPr>
          <a:xfrm>
            <a:off x="648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8" name="Picture">
            <a:extLst>
              <a:ext uri="{FF2B5EF4-FFF2-40B4-BE49-F238E27FC236}">
                <a16:creationId xmlns:a16="http://schemas.microsoft.com/office/drawing/2014/main" id="{C7263AF6-F66F-8A43-91E3-1DDB4063D617}"/>
              </a:ext>
            </a:extLst>
          </p:cNvPr>
          <p:cNvSpPr>
            <a:spLocks noGrp="1"/>
          </p:cNvSpPr>
          <p:nvPr>
            <p:ph type="pic" sz="quarter" idx="13"/>
          </p:nvPr>
        </p:nvSpPr>
        <p:spPr>
          <a:xfrm>
            <a:off x="6264000" y="1512002"/>
            <a:ext cx="5328000" cy="4500563"/>
          </a:xfrm>
        </p:spPr>
        <p:txBody>
          <a:bodyPr/>
          <a:lstStyle/>
          <a:p>
            <a:endParaRPr lang="en-GB" noProof="0"/>
          </a:p>
        </p:txBody>
      </p:sp>
    </p:spTree>
    <p:extLst>
      <p:ext uri="{BB962C8B-B14F-4D97-AF65-F5344CB8AC3E}">
        <p14:creationId xmlns:p14="http://schemas.microsoft.com/office/powerpoint/2010/main" val="323002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D5C-5B3A-7441-A94E-B14A46E1221F}"/>
              </a:ext>
            </a:extLst>
          </p:cNvPr>
          <p:cNvSpPr>
            <a:spLocks noGrp="1"/>
          </p:cNvSpPr>
          <p:nvPr>
            <p:ph type="title"/>
          </p:nvPr>
        </p:nvSpPr>
        <p:spPr>
          <a:xfrm>
            <a:off x="648000" y="504000"/>
            <a:ext cx="10944000" cy="792000"/>
          </a:xfrm>
        </p:spPr>
        <p:txBody>
          <a:bodyPr/>
          <a:lstStyle/>
          <a:p>
            <a:r>
              <a:rPr lang="en-GB" dirty="0"/>
              <a:t>Click to edit Master title style</a:t>
            </a:r>
          </a:p>
        </p:txBody>
      </p:sp>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
        <p:nvSpPr>
          <p:cNvPr id="7" name="Text">
            <a:extLst>
              <a:ext uri="{FF2B5EF4-FFF2-40B4-BE49-F238E27FC236}">
                <a16:creationId xmlns:a16="http://schemas.microsoft.com/office/drawing/2014/main" id="{EAAB306B-B006-4940-8BF7-9CC6226506DB}"/>
              </a:ext>
            </a:extLst>
          </p:cNvPr>
          <p:cNvSpPr>
            <a:spLocks noGrp="1"/>
          </p:cNvSpPr>
          <p:nvPr>
            <p:ph idx="13"/>
          </p:nvPr>
        </p:nvSpPr>
        <p:spPr>
          <a:xfrm>
            <a:off x="6264000" y="1512000"/>
            <a:ext cx="5328000" cy="4500000"/>
          </a:xfrm>
          <a:prstGeom prst="rect">
            <a:avLst/>
          </a:prstGeom>
        </p:spPr>
        <p:txBody>
          <a:bodyPr vert="horz" lIns="0" tIns="0" rIns="0" bIns="0" rtlCol="0">
            <a:noAutofit/>
          </a:bodyPr>
          <a:lstStyle>
            <a:lvl4pPr>
              <a:buClr>
                <a:schemeClr val="bg2"/>
              </a:buClr>
              <a:defRPr/>
            </a:lvl4pPr>
            <a:lvl5pPr>
              <a:buClr>
                <a:schemeClr val="bg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D1BB271A-9F31-F649-BD08-7CC789C26673}"/>
              </a:ext>
            </a:extLst>
          </p:cNvPr>
          <p:cNvSpPr>
            <a:spLocks noGrp="1"/>
          </p:cNvSpPr>
          <p:nvPr>
            <p:ph type="pic" sz="quarter" idx="14"/>
          </p:nvPr>
        </p:nvSpPr>
        <p:spPr>
          <a:xfrm>
            <a:off x="648000" y="1511999"/>
            <a:ext cx="5328000" cy="4500000"/>
          </a:xfrm>
        </p:spPr>
        <p:txBody>
          <a:bodyPr/>
          <a:lstStyle/>
          <a:p>
            <a:endParaRPr lang="en-GB" noProof="0"/>
          </a:p>
        </p:txBody>
      </p:sp>
    </p:spTree>
    <p:extLst>
      <p:ext uri="{BB962C8B-B14F-4D97-AF65-F5344CB8AC3E}">
        <p14:creationId xmlns:p14="http://schemas.microsoft.com/office/powerpoint/2010/main" val="310335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Line">
            <a:extLst>
              <a:ext uri="{FF2B5EF4-FFF2-40B4-BE49-F238E27FC236}">
                <a16:creationId xmlns:a16="http://schemas.microsoft.com/office/drawing/2014/main" id="{B7F54996-ABD2-4A4E-8E97-DB0B15A4347B}"/>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7A247B00-0529-3847-845D-6D62A637B368}"/>
              </a:ext>
              <a:ext uri="{C183D7F6-B498-43B3-948B-1728B52AA6E4}">
                <adec:decorative xmlns:adec="http://schemas.microsoft.com/office/drawing/2017/decorative" val="1"/>
              </a:ext>
            </a:extLst>
          </p:cNvPr>
          <p:cNvSpPr>
            <a:spLocks noGrp="1"/>
          </p:cNvSpPr>
          <p:nvPr>
            <p:ph type="sldNum" sz="quarter" idx="12"/>
          </p:nvPr>
        </p:nvSpPr>
        <p:spPr>
          <a:xfrm>
            <a:off x="11088000" y="6192000"/>
            <a:ext cx="504000" cy="180000"/>
          </a:xfrm>
          <a:prstGeom prst="rect">
            <a:avLst/>
          </a:prstGeom>
        </p:spPr>
        <p:txBody>
          <a:bodyPr vert="horz" lIns="0" tIns="0" rIns="0" bIns="0" rtlCol="0" anchor="b" anchorCtr="0"/>
          <a:lstStyle>
            <a:lvl1pPr>
              <a:defRPr lang="en-GB" sz="1200" b="1" smtClean="0">
                <a:solidFill>
                  <a:schemeClr val="tx2"/>
                </a:solidFill>
              </a:defRPr>
            </a:lvl1pPr>
          </a:lstStyle>
          <a:p>
            <a:pPr algn="r"/>
            <a:fld id="{A36854FA-307F-854E-96D4-DE585DB24BD3}" type="slidenum">
              <a:rPr lang="en-GB" smtClean="0"/>
              <a:pPr algn="r"/>
              <a:t>‹#›</a:t>
            </a:fld>
            <a:endParaRPr lang="en-GB"/>
          </a:p>
        </p:txBody>
      </p:sp>
    </p:spTree>
    <p:extLst>
      <p:ext uri="{BB962C8B-B14F-4D97-AF65-F5344CB8AC3E}">
        <p14:creationId xmlns:p14="http://schemas.microsoft.com/office/powerpoint/2010/main" val="1113699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9" name="British Council Logo">
            <a:extLst>
              <a:ext uri="{FF2B5EF4-FFF2-40B4-BE49-F238E27FC236}">
                <a16:creationId xmlns:a16="http://schemas.microsoft.com/office/drawing/2014/main" id="{5835BB25-4B4D-2E43-9920-596829C6D19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769762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842912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42779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1848995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771671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14051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pic>
        <p:nvPicPr>
          <p:cNvPr id="6" name="British Council Logo">
            <a:extLst>
              <a:ext uri="{FF2B5EF4-FFF2-40B4-BE49-F238E27FC236}">
                <a16:creationId xmlns:a16="http://schemas.microsoft.com/office/drawing/2014/main" id="{A9B5034D-45F2-794C-B5B8-01E62BC32ED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a:t>Click to edit Master title style</a:t>
            </a:r>
            <a:endParaRPr lang="en-US" dirty="0"/>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GB"/>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14524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277707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32374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12" name="Panel">
            <a:extLst>
              <a:ext uri="{FF2B5EF4-FFF2-40B4-BE49-F238E27FC236}">
                <a16:creationId xmlns:a16="http://schemas.microsoft.com/office/drawing/2014/main" id="{B1770B00-226D-FC4E-82B2-FADF7906C5FA}"/>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10" name="British Council Logo">
            <a:extLst>
              <a:ext uri="{FF2B5EF4-FFF2-40B4-BE49-F238E27FC236}">
                <a16:creationId xmlns:a16="http://schemas.microsoft.com/office/drawing/2014/main" id="{B228E9DE-B6D7-D144-9B89-4C1ED3A472E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spTree>
    <p:extLst>
      <p:ext uri="{BB962C8B-B14F-4D97-AF65-F5344CB8AC3E}">
        <p14:creationId xmlns:p14="http://schemas.microsoft.com/office/powerpoint/2010/main" val="243742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10" name="Panel">
            <a:extLst>
              <a:ext uri="{FF2B5EF4-FFF2-40B4-BE49-F238E27FC236}">
                <a16:creationId xmlns:a16="http://schemas.microsoft.com/office/drawing/2014/main" id="{FE798422-C397-674C-900B-C038451B579B}"/>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127081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6" name="Panel">
            <a:extLst>
              <a:ext uri="{FF2B5EF4-FFF2-40B4-BE49-F238E27FC236}">
                <a16:creationId xmlns:a16="http://schemas.microsoft.com/office/drawing/2014/main" id="{4665FD8E-3E7D-E34E-8A07-72A8919E9BE8}"/>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9" name="British Council Logo">
            <a:extLst>
              <a:ext uri="{FF2B5EF4-FFF2-40B4-BE49-F238E27FC236}">
                <a16:creationId xmlns:a16="http://schemas.microsoft.com/office/drawing/2014/main" id="{5E41C586-C2C4-F543-85BF-E60883FCAC8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noProof="0" dirty="0"/>
              <a:t>Click</a:t>
            </a:r>
            <a:r>
              <a:rPr lang="en-US" dirty="0"/>
              <a:t> to edit Master title style</a:t>
            </a:r>
          </a:p>
        </p:txBody>
      </p: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spTree>
    <p:extLst>
      <p:ext uri="{BB962C8B-B14F-4D97-AF65-F5344CB8AC3E}">
        <p14:creationId xmlns:p14="http://schemas.microsoft.com/office/powerpoint/2010/main" val="3137127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nel">
            <a:extLst>
              <a:ext uri="{FF2B5EF4-FFF2-40B4-BE49-F238E27FC236}">
                <a16:creationId xmlns:a16="http://schemas.microsoft.com/office/drawing/2014/main" id="{6BC31D06-11C4-444F-B6A7-6348071675B7}"/>
              </a:ext>
              <a:ext uri="{C183D7F6-B498-43B3-948B-1728B52AA6E4}">
                <adec:decorative xmlns:adec="http://schemas.microsoft.com/office/drawing/2017/decorative" val="1"/>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C794F27A-3199-F448-8B76-150597587310}"/>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242A9A5B-D97B-6A4B-A79C-659C1807601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36870184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a:solidFill>
                  <a:schemeClr val="tx2"/>
                </a:solidFill>
              </a:rPr>
              <a:t>www.britishcouncil.org</a:t>
            </a:r>
          </a:p>
        </p:txBody>
      </p:sp>
    </p:spTree>
    <p:extLst>
      <p:ext uri="{BB962C8B-B14F-4D97-AF65-F5344CB8AC3E}">
        <p14:creationId xmlns:p14="http://schemas.microsoft.com/office/powerpoint/2010/main" val="330353113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
          <p:cNvSpPr>
            <a:spLocks noGrp="1"/>
          </p:cNvSpPr>
          <p:nvPr>
            <p:ph type="ctrTitle"/>
          </p:nvPr>
        </p:nvSpPr>
        <p:spPr>
          <a:xfrm>
            <a:off x="648000" y="1895157"/>
            <a:ext cx="6876000" cy="1440000"/>
          </a:xfrm>
          <a:ln>
            <a:solidFill>
              <a:schemeClr val="accent1"/>
            </a:solidFill>
          </a:ln>
        </p:spPr>
        <p:txBody>
          <a:bodyPr/>
          <a:lstStyle/>
          <a:p>
            <a:r>
              <a:rPr lang="en-US" altLang="en-US" sz="4800" dirty="0">
                <a:solidFill>
                  <a:srgbClr val="7716BD"/>
                </a:solidFill>
                <a:latin typeface="Arial" panose="020B0604020202020204" pitchFamily="34" charset="0"/>
              </a:rPr>
              <a:t>End Hunger</a:t>
            </a:r>
            <a:br>
              <a:rPr lang="en-US" altLang="en-US" sz="4800" dirty="0">
                <a:solidFill>
                  <a:srgbClr val="7716BD"/>
                </a:solidFill>
                <a:latin typeface="Arial" panose="020B0604020202020204" pitchFamily="34" charset="0"/>
              </a:rPr>
            </a:br>
            <a:endParaRPr lang="en-GB" dirty="0"/>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sp>
        <p:nvSpPr>
          <p:cNvPr id="13" name="Date">
            <a:extLst>
              <a:ext uri="{FF2B5EF4-FFF2-40B4-BE49-F238E27FC236}">
                <a16:creationId xmlns:a16="http://schemas.microsoft.com/office/drawing/2014/main" id="{50EC0CEC-1BF7-FB4F-8AF9-847F9A9BB220}"/>
              </a:ext>
            </a:extLst>
          </p:cNvPr>
          <p:cNvSpPr>
            <a:spLocks noGrp="1"/>
          </p:cNvSpPr>
          <p:nvPr>
            <p:ph type="body" sz="quarter" idx="13"/>
          </p:nvPr>
        </p:nvSpPr>
        <p:spPr>
          <a:xfrm>
            <a:off x="647999" y="2926314"/>
            <a:ext cx="6933666" cy="408843"/>
          </a:xfrm>
        </p:spPr>
        <p:txBody>
          <a:bodyPr/>
          <a:lstStyle/>
          <a:p>
            <a:r>
              <a:rPr lang="en-GB" altLang="en-US" dirty="0">
                <a:solidFill>
                  <a:srgbClr val="7716BD"/>
                </a:solidFill>
                <a:latin typeface="Arial" panose="020B0604020202020204" pitchFamily="34" charset="0"/>
                <a:cs typeface="Arial" panose="020B0604020202020204" pitchFamily="34" charset="0"/>
              </a:rPr>
              <a:t>Tackling hunger through creative collaboration</a:t>
            </a:r>
            <a:endParaRPr lang="en-US" altLang="en-US" dirty="0">
              <a:solidFill>
                <a:srgbClr val="7716BD"/>
              </a:solidFill>
              <a:latin typeface="Arial" panose="020B0604020202020204" pitchFamily="34" charset="0"/>
              <a:cs typeface="Arial" panose="020B0604020202020204" pitchFamily="34" charset="0"/>
            </a:endParaRPr>
          </a:p>
          <a:p>
            <a:endParaRPr lang="en-GB" dirty="0"/>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
          <p:cNvSpPr>
            <a:spLocks noGrp="1"/>
          </p:cNvSpPr>
          <p:nvPr>
            <p:ph type="ctrTitle"/>
          </p:nvPr>
        </p:nvSpPr>
        <p:spPr>
          <a:xfrm>
            <a:off x="648000" y="1895157"/>
            <a:ext cx="6876000" cy="1440000"/>
          </a:xfrm>
          <a:ln>
            <a:solidFill>
              <a:schemeClr val="accent1"/>
            </a:solidFill>
          </a:ln>
        </p:spPr>
        <p:txBody>
          <a:bodyPr/>
          <a:lstStyle/>
          <a:p>
            <a:r>
              <a:rPr lang="en-US" altLang="en-US" sz="4800" dirty="0">
                <a:solidFill>
                  <a:srgbClr val="7716BD"/>
                </a:solidFill>
                <a:latin typeface="Arial" panose="020B0604020202020204" pitchFamily="34" charset="0"/>
              </a:rPr>
              <a:t>End Hunger</a:t>
            </a:r>
            <a:br>
              <a:rPr lang="en-US" altLang="en-US" sz="4800" dirty="0">
                <a:solidFill>
                  <a:srgbClr val="7716BD"/>
                </a:solidFill>
                <a:latin typeface="Arial" panose="020B0604020202020204" pitchFamily="34" charset="0"/>
              </a:rPr>
            </a:br>
            <a:endParaRPr lang="en-GB" dirty="0"/>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sp>
        <p:nvSpPr>
          <p:cNvPr id="13" name="Date">
            <a:extLst>
              <a:ext uri="{FF2B5EF4-FFF2-40B4-BE49-F238E27FC236}">
                <a16:creationId xmlns:a16="http://schemas.microsoft.com/office/drawing/2014/main" id="{50EC0CEC-1BF7-FB4F-8AF9-847F9A9BB220}"/>
              </a:ext>
            </a:extLst>
          </p:cNvPr>
          <p:cNvSpPr>
            <a:spLocks noGrp="1"/>
          </p:cNvSpPr>
          <p:nvPr>
            <p:ph type="body" sz="quarter" idx="13"/>
          </p:nvPr>
        </p:nvSpPr>
        <p:spPr>
          <a:xfrm>
            <a:off x="647999" y="2926314"/>
            <a:ext cx="6933666" cy="408843"/>
          </a:xfrm>
        </p:spPr>
        <p:txBody>
          <a:bodyPr/>
          <a:lstStyle/>
          <a:p>
            <a:r>
              <a:rPr lang="en-GB" altLang="en-US" dirty="0">
                <a:solidFill>
                  <a:srgbClr val="7716BD"/>
                </a:solidFill>
                <a:latin typeface="Arial" panose="020B0604020202020204" pitchFamily="34" charset="0"/>
                <a:cs typeface="Arial" panose="020B0604020202020204" pitchFamily="34" charset="0"/>
              </a:rPr>
              <a:t>Stories of progress </a:t>
            </a:r>
            <a:endParaRPr lang="en-US" altLang="en-US" dirty="0">
              <a:solidFill>
                <a:srgbClr val="7716BD"/>
              </a:solidFill>
              <a:latin typeface="Arial" panose="020B0604020202020204" pitchFamily="34" charset="0"/>
              <a:cs typeface="Arial" panose="020B0604020202020204" pitchFamily="34" charset="0"/>
            </a:endParaRPr>
          </a:p>
          <a:p>
            <a:endParaRPr lang="en-GB" dirty="0"/>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61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27C2-20EC-BD1E-3823-CE5A4D87C971}"/>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Progress in Ethiopia</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4" name="Slide Number Placeholder 3">
            <a:extLst>
              <a:ext uri="{FF2B5EF4-FFF2-40B4-BE49-F238E27FC236}">
                <a16:creationId xmlns:a16="http://schemas.microsoft.com/office/drawing/2014/main" id="{4AD3B2F9-7116-C8F1-F2F5-81E73C6861EC}"/>
              </a:ext>
            </a:extLst>
          </p:cNvPr>
          <p:cNvSpPr>
            <a:spLocks noGrp="1"/>
          </p:cNvSpPr>
          <p:nvPr>
            <p:ph type="sldNum" sz="quarter" idx="12"/>
          </p:nvPr>
        </p:nvSpPr>
        <p:spPr/>
        <p:txBody>
          <a:bodyPr/>
          <a:lstStyle/>
          <a:p>
            <a:fld id="{A36854FA-307F-854E-96D4-DE585DB24BD3}" type="slidenum">
              <a:rPr lang="en-GB" noProof="0" smtClean="0"/>
              <a:t>11</a:t>
            </a:fld>
            <a:endParaRPr lang="en-GB" noProof="0"/>
          </a:p>
        </p:txBody>
      </p:sp>
      <p:pic>
        <p:nvPicPr>
          <p:cNvPr id="5" name="Content Placeholder 4" descr="Ethiopia 1993.png">
            <a:extLst>
              <a:ext uri="{FF2B5EF4-FFF2-40B4-BE49-F238E27FC236}">
                <a16:creationId xmlns:a16="http://schemas.microsoft.com/office/drawing/2014/main" id="{461370FF-353C-8EFC-BD9B-DB4CED54DE4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17471" y="1710412"/>
            <a:ext cx="2209800" cy="4067175"/>
          </a:xfrm>
          <a:prstGeom prst="rect">
            <a:avLst/>
          </a:prstGeom>
        </p:spPr>
      </p:pic>
      <p:sp>
        <p:nvSpPr>
          <p:cNvPr id="7" name="TextBox 6">
            <a:extLst>
              <a:ext uri="{FF2B5EF4-FFF2-40B4-BE49-F238E27FC236}">
                <a16:creationId xmlns:a16="http://schemas.microsoft.com/office/drawing/2014/main" id="{024B9182-362A-9B8C-B74F-C6A3B78B0586}"/>
              </a:ext>
            </a:extLst>
          </p:cNvPr>
          <p:cNvSpPr txBox="1"/>
          <p:nvPr/>
        </p:nvSpPr>
        <p:spPr>
          <a:xfrm>
            <a:off x="3046751" y="1710412"/>
            <a:ext cx="1824507" cy="1158138"/>
          </a:xfrm>
          <a:prstGeom prst="rect">
            <a:avLst/>
          </a:prstGeom>
          <a:noFill/>
        </p:spPr>
        <p:txBody>
          <a:bodyPr wrap="square">
            <a:spAutoFit/>
          </a:bodyPr>
          <a:lstStyle/>
          <a:p>
            <a:pPr marL="0" marR="0" lvl="0" indent="0" algn="l" defTabSz="914400" rtl="0" eaLnBrk="1" fontAlgn="auto" latinLnBrk="0" hangingPunct="1">
              <a:lnSpc>
                <a:spcPct val="133333"/>
              </a:lnSpc>
              <a:spcBef>
                <a:spcPts val="1400"/>
              </a:spcBef>
              <a:spcAft>
                <a:spcPts val="0"/>
              </a:spcAft>
              <a:buClr>
                <a:srgbClr val="000000"/>
              </a:buClr>
              <a:buSzPct val="100000"/>
              <a:buFontTx/>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In 1993, </a:t>
            </a:r>
            <a:r>
              <a:rPr kumimoji="0" lang="en-US" sz="1800" b="1" i="0" u="none" strike="noStrike" kern="0" cap="none" spc="0" normalizeH="0" baseline="0" noProof="0" dirty="0">
                <a:ln>
                  <a:noFill/>
                </a:ln>
                <a:solidFill>
                  <a:srgbClr val="000000"/>
                </a:solidFill>
                <a:effectLst/>
                <a:uLnTx/>
                <a:uFillTx/>
                <a:latin typeface="Arial"/>
                <a:cs typeface="Arial"/>
                <a:sym typeface="Arial"/>
              </a:rPr>
              <a:t>75</a:t>
            </a:r>
            <a:r>
              <a:rPr kumimoji="0" lang="en-US" sz="1800" b="0" i="0" u="none" strike="noStrike" kern="0" cap="none" spc="0" normalizeH="0" baseline="0" noProof="0" dirty="0">
                <a:ln>
                  <a:noFill/>
                </a:ln>
                <a:solidFill>
                  <a:srgbClr val="000000"/>
                </a:solidFill>
                <a:effectLst/>
                <a:uLnTx/>
                <a:uFillTx/>
                <a:latin typeface="Arial"/>
                <a:cs typeface="Arial"/>
                <a:sym typeface="Arial"/>
              </a:rPr>
              <a:t> out of 100 were undernourished</a:t>
            </a:r>
          </a:p>
        </p:txBody>
      </p:sp>
      <p:grpSp>
        <p:nvGrpSpPr>
          <p:cNvPr id="8" name="Group 7">
            <a:extLst>
              <a:ext uri="{FF2B5EF4-FFF2-40B4-BE49-F238E27FC236}">
                <a16:creationId xmlns:a16="http://schemas.microsoft.com/office/drawing/2014/main" id="{70B60A66-BC95-23A9-43FE-4C628505EB41}"/>
              </a:ext>
            </a:extLst>
          </p:cNvPr>
          <p:cNvGrpSpPr/>
          <p:nvPr/>
        </p:nvGrpSpPr>
        <p:grpSpPr>
          <a:xfrm>
            <a:off x="5697819" y="1710411"/>
            <a:ext cx="4824536" cy="4067176"/>
            <a:chOff x="4139952" y="836712"/>
            <a:chExt cx="4824536" cy="5472607"/>
          </a:xfrm>
        </p:grpSpPr>
        <p:pic>
          <p:nvPicPr>
            <p:cNvPr id="9" name="Picture 8" descr="Ethiopia 2013.png">
              <a:extLst>
                <a:ext uri="{FF2B5EF4-FFF2-40B4-BE49-F238E27FC236}">
                  <a16:creationId xmlns:a16="http://schemas.microsoft.com/office/drawing/2014/main" id="{49EC6F85-6720-FE94-AED9-0A2FE2E84A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2688" y="836712"/>
              <a:ext cx="2971800" cy="5461000"/>
            </a:xfrm>
            <a:prstGeom prst="rect">
              <a:avLst/>
            </a:prstGeom>
          </p:spPr>
        </p:pic>
        <p:sp>
          <p:nvSpPr>
            <p:cNvPr id="10" name="Shape 325">
              <a:extLst>
                <a:ext uri="{FF2B5EF4-FFF2-40B4-BE49-F238E27FC236}">
                  <a16:creationId xmlns:a16="http://schemas.microsoft.com/office/drawing/2014/main" id="{12C8055A-BF14-0DB0-B0F4-458FC3FD544D}"/>
                </a:ext>
              </a:extLst>
            </p:cNvPr>
            <p:cNvSpPr txBox="1">
              <a:spLocks/>
            </p:cNvSpPr>
            <p:nvPr/>
          </p:nvSpPr>
          <p:spPr>
            <a:xfrm>
              <a:off x="4139952" y="4869160"/>
              <a:ext cx="2016224" cy="1440159"/>
            </a:xfrm>
            <a:prstGeom prst="rect">
              <a:avLst/>
            </a:prstGeom>
            <a:noFill/>
            <a:ln>
              <a:noFill/>
            </a:ln>
          </p:spPr>
          <p:txBody>
            <a:bodyPr lIns="0" tIns="0" rIns="0" bIns="0" anchor="t" anchorCtr="0">
              <a:noAutofit/>
            </a:bodyPr>
            <a:lstStyle>
              <a:defPPr marR="0" algn="l" rtl="0">
                <a:lnSpc>
                  <a:spcPct val="100000"/>
                </a:lnSpc>
                <a:spcBef>
                  <a:spcPts val="0"/>
                </a:spcBef>
                <a:spcAft>
                  <a:spcPts val="0"/>
                </a:spcAft>
              </a:defPPr>
              <a:lvl1pPr marL="342900" marR="0" indent="-342900" algn="l" rtl="0">
                <a:lnSpc>
                  <a:spcPct val="133333"/>
                </a:lnSpc>
                <a:spcBef>
                  <a:spcPts val="0"/>
                </a:spcBef>
                <a:spcAft>
                  <a:spcPts val="1400"/>
                </a:spcAft>
                <a:buNone/>
                <a:defRPr sz="1400" b="0" i="0" u="none" strike="noStrike" cap="none" baseline="0">
                  <a:solidFill>
                    <a:srgbClr val="000000"/>
                  </a:solidFill>
                  <a:latin typeface="Arial"/>
                  <a:ea typeface="Arial"/>
                  <a:cs typeface="Arial"/>
                  <a:sym typeface="Arial"/>
                </a:defRPr>
              </a:lvl1pPr>
              <a:lvl2pPr marL="803275" marR="0" indent="-3175" algn="l" rtl="0">
                <a:lnSpc>
                  <a:spcPct val="133333"/>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1697038" marR="0" indent="-363538" algn="l" rtl="0">
                <a:lnSpc>
                  <a:spcPct val="133333"/>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L="2225675" marR="0" indent="-358775" algn="l" rtl="0">
                <a:lnSpc>
                  <a:spcPct val="133333"/>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L="2770188" marR="0" indent="-369888" algn="l" rtl="0">
                <a:lnSpc>
                  <a:spcPct val="133333"/>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L="3227388" marR="0" indent="-369888" algn="l" rtl="0">
                <a:lnSpc>
                  <a:spcPct val="133333"/>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L="3684588" marR="0" indent="-369887" algn="l" rtl="0">
                <a:lnSpc>
                  <a:spcPct val="133333"/>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L="4141788" marR="0" indent="-369887" algn="l" rtl="0">
                <a:lnSpc>
                  <a:spcPct val="133333"/>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L="4598988" marR="0" indent="-369887" algn="l" rtl="0">
                <a:lnSpc>
                  <a:spcPct val="133333"/>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0" marR="0" lvl="0" indent="0" algn="r" defTabSz="914400" rtl="0" eaLnBrk="1" fontAlgn="auto" latinLnBrk="0" hangingPunct="1">
                <a:lnSpc>
                  <a:spcPct val="133333"/>
                </a:lnSpc>
                <a:spcBef>
                  <a:spcPts val="1400"/>
                </a:spcBef>
                <a:spcAft>
                  <a:spcPts val="0"/>
                </a:spcAft>
                <a:buClr>
                  <a:srgbClr val="000000"/>
                </a:buClr>
                <a:buSzPct val="100000"/>
                <a:buFontTx/>
                <a:buNone/>
                <a:tabLst/>
                <a:defRPr/>
              </a:pPr>
              <a:r>
                <a:rPr kumimoji="0" lang="en-US" sz="2100" b="0" i="0" u="none" strike="noStrike" kern="0" cap="none" spc="0" normalizeH="0" baseline="0" noProof="0" dirty="0">
                  <a:ln>
                    <a:noFill/>
                  </a:ln>
                  <a:solidFill>
                    <a:srgbClr val="000000"/>
                  </a:solidFill>
                  <a:effectLst/>
                  <a:uLnTx/>
                  <a:uFillTx/>
                  <a:latin typeface="Arial"/>
                  <a:cs typeface="Arial"/>
                  <a:sym typeface="Arial"/>
                </a:rPr>
                <a:t>In 2013, </a:t>
              </a:r>
              <a:r>
                <a:rPr kumimoji="0" lang="en-US" sz="2100" b="1" i="0" u="none" strike="noStrike" kern="0" cap="none" spc="0" normalizeH="0" baseline="0" noProof="0" dirty="0">
                  <a:ln>
                    <a:noFill/>
                  </a:ln>
                  <a:solidFill>
                    <a:srgbClr val="000000"/>
                  </a:solidFill>
                  <a:effectLst/>
                  <a:uLnTx/>
                  <a:uFillTx/>
                  <a:latin typeface="Arial"/>
                  <a:cs typeface="Arial"/>
                  <a:sym typeface="Arial"/>
                </a:rPr>
                <a:t>35</a:t>
              </a:r>
              <a:r>
                <a:rPr kumimoji="0" lang="en-US" sz="2100" b="0" i="0" u="none" strike="noStrike" kern="0" cap="none" spc="0" normalizeH="0" baseline="0" noProof="0" dirty="0">
                  <a:ln>
                    <a:noFill/>
                  </a:ln>
                  <a:solidFill>
                    <a:srgbClr val="000000"/>
                  </a:solidFill>
                  <a:effectLst/>
                  <a:uLnTx/>
                  <a:uFillTx/>
                  <a:latin typeface="Arial"/>
                  <a:cs typeface="Arial"/>
                  <a:sym typeface="Arial"/>
                </a:rPr>
                <a:t> out of 100 were undernourished</a:t>
              </a:r>
            </a:p>
          </p:txBody>
        </p:sp>
      </p:grpSp>
    </p:spTree>
    <p:extLst>
      <p:ext uri="{BB962C8B-B14F-4D97-AF65-F5344CB8AC3E}">
        <p14:creationId xmlns:p14="http://schemas.microsoft.com/office/powerpoint/2010/main" val="204301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16AD-74C8-AC2A-F4E2-E95DDC13BC54}"/>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A deeper look at data about undernourishment</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4" name="Slide Number Placeholder 3">
            <a:extLst>
              <a:ext uri="{FF2B5EF4-FFF2-40B4-BE49-F238E27FC236}">
                <a16:creationId xmlns:a16="http://schemas.microsoft.com/office/drawing/2014/main" id="{59B02445-3647-8492-DD41-510FAF92F2DE}"/>
              </a:ext>
            </a:extLst>
          </p:cNvPr>
          <p:cNvSpPr>
            <a:spLocks noGrp="1"/>
          </p:cNvSpPr>
          <p:nvPr>
            <p:ph type="sldNum" sz="quarter" idx="12"/>
          </p:nvPr>
        </p:nvSpPr>
        <p:spPr/>
        <p:txBody>
          <a:bodyPr/>
          <a:lstStyle/>
          <a:p>
            <a:fld id="{A36854FA-307F-854E-96D4-DE585DB24BD3}" type="slidenum">
              <a:rPr lang="en-GB" noProof="0" smtClean="0"/>
              <a:t>12</a:t>
            </a:fld>
            <a:endParaRPr lang="en-GB" noProof="0"/>
          </a:p>
        </p:txBody>
      </p:sp>
      <p:pic>
        <p:nvPicPr>
          <p:cNvPr id="5" name="Content Placeholder 4">
            <a:extLst>
              <a:ext uri="{FF2B5EF4-FFF2-40B4-BE49-F238E27FC236}">
                <a16:creationId xmlns:a16="http://schemas.microsoft.com/office/drawing/2014/main" id="{05ED9763-7A3B-4AC7-2417-20A8A678779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96000" y="1099454"/>
            <a:ext cx="7200000" cy="5092546"/>
          </a:xfrm>
          <a:prstGeom prst="rect">
            <a:avLst/>
          </a:prstGeom>
        </p:spPr>
      </p:pic>
    </p:spTree>
    <p:extLst>
      <p:ext uri="{BB962C8B-B14F-4D97-AF65-F5344CB8AC3E}">
        <p14:creationId xmlns:p14="http://schemas.microsoft.com/office/powerpoint/2010/main" val="359122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2B6-7271-9EAF-B543-B348677D99BD}"/>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Ending hunger is one of the global </a:t>
            </a:r>
            <a:r>
              <a:rPr lang="en-US" sz="3200" b="1" kern="0" dirty="0">
                <a:solidFill>
                  <a:srgbClr val="7030A0"/>
                </a:solidFill>
                <a:latin typeface="Arial"/>
                <a:cs typeface="Arial"/>
                <a:sym typeface="Arial"/>
              </a:rPr>
              <a:t>g</a:t>
            </a:r>
            <a:r>
              <a:rPr kumimoji="0" lang="en-US" sz="3200" b="1" i="0" u="none" strike="noStrike" kern="0" cap="none" spc="0" normalizeH="0" baseline="0" noProof="0" dirty="0" err="1">
                <a:ln>
                  <a:noFill/>
                </a:ln>
                <a:solidFill>
                  <a:srgbClr val="7030A0"/>
                </a:solidFill>
                <a:effectLst/>
                <a:uLnTx/>
                <a:uFillTx/>
                <a:latin typeface="Arial"/>
                <a:cs typeface="Arial"/>
                <a:sym typeface="Arial"/>
              </a:rPr>
              <a:t>oals</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4" name="Slide Number Placeholder 3">
            <a:extLst>
              <a:ext uri="{FF2B5EF4-FFF2-40B4-BE49-F238E27FC236}">
                <a16:creationId xmlns:a16="http://schemas.microsoft.com/office/drawing/2014/main" id="{1DE998B2-61FA-D2CC-0F63-D8C54B1A917B}"/>
              </a:ext>
            </a:extLst>
          </p:cNvPr>
          <p:cNvSpPr>
            <a:spLocks noGrp="1"/>
          </p:cNvSpPr>
          <p:nvPr>
            <p:ph type="sldNum" sz="quarter" idx="12"/>
          </p:nvPr>
        </p:nvSpPr>
        <p:spPr/>
        <p:txBody>
          <a:bodyPr/>
          <a:lstStyle/>
          <a:p>
            <a:fld id="{A36854FA-307F-854E-96D4-DE585DB24BD3}" type="slidenum">
              <a:rPr lang="en-GB" noProof="0" smtClean="0"/>
              <a:t>13</a:t>
            </a:fld>
            <a:endParaRPr lang="en-GB" noProof="0"/>
          </a:p>
        </p:txBody>
      </p:sp>
      <p:pic>
        <p:nvPicPr>
          <p:cNvPr id="5" name="Content Placeholder 4" descr="The Global Goals.png">
            <a:extLst>
              <a:ext uri="{FF2B5EF4-FFF2-40B4-BE49-F238E27FC236}">
                <a16:creationId xmlns:a16="http://schemas.microsoft.com/office/drawing/2014/main" id="{3B402400-A0F7-0142-11C0-27665876779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20000" y="1501425"/>
            <a:ext cx="7200000" cy="4485149"/>
          </a:xfrm>
          <a:prstGeom prst="rect">
            <a:avLst/>
          </a:prstGeom>
        </p:spPr>
      </p:pic>
    </p:spTree>
    <p:extLst>
      <p:ext uri="{BB962C8B-B14F-4D97-AF65-F5344CB8AC3E}">
        <p14:creationId xmlns:p14="http://schemas.microsoft.com/office/powerpoint/2010/main" val="1895214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
          <p:cNvSpPr>
            <a:spLocks noGrp="1"/>
          </p:cNvSpPr>
          <p:nvPr>
            <p:ph type="ctrTitle"/>
          </p:nvPr>
        </p:nvSpPr>
        <p:spPr>
          <a:xfrm>
            <a:off x="648000" y="1895157"/>
            <a:ext cx="6876000" cy="1440000"/>
          </a:xfrm>
          <a:ln>
            <a:solidFill>
              <a:schemeClr val="accent1"/>
            </a:solidFill>
          </a:ln>
        </p:spPr>
        <p:txBody>
          <a:bodyPr/>
          <a:lstStyle/>
          <a:p>
            <a:r>
              <a:rPr lang="en-US" altLang="en-US" sz="4800" dirty="0">
                <a:solidFill>
                  <a:srgbClr val="7716BD"/>
                </a:solidFill>
                <a:latin typeface="Arial" panose="020B0604020202020204" pitchFamily="34" charset="0"/>
              </a:rPr>
              <a:t>End Hunger</a:t>
            </a:r>
            <a:br>
              <a:rPr lang="en-US" altLang="en-US" sz="4800" dirty="0">
                <a:solidFill>
                  <a:srgbClr val="7716BD"/>
                </a:solidFill>
                <a:latin typeface="Arial" panose="020B0604020202020204" pitchFamily="34" charset="0"/>
              </a:rPr>
            </a:br>
            <a:endParaRPr lang="en-GB" dirty="0"/>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sp>
        <p:nvSpPr>
          <p:cNvPr id="13" name="Date">
            <a:extLst>
              <a:ext uri="{FF2B5EF4-FFF2-40B4-BE49-F238E27FC236}">
                <a16:creationId xmlns:a16="http://schemas.microsoft.com/office/drawing/2014/main" id="{50EC0CEC-1BF7-FB4F-8AF9-847F9A9BB220}"/>
              </a:ext>
            </a:extLst>
          </p:cNvPr>
          <p:cNvSpPr>
            <a:spLocks noGrp="1"/>
          </p:cNvSpPr>
          <p:nvPr>
            <p:ph type="body" sz="quarter" idx="13"/>
          </p:nvPr>
        </p:nvSpPr>
        <p:spPr>
          <a:xfrm>
            <a:off x="647999" y="2926314"/>
            <a:ext cx="6933666" cy="408843"/>
          </a:xfrm>
        </p:spPr>
        <p:txBody>
          <a:bodyPr/>
          <a:lstStyle/>
          <a:p>
            <a:r>
              <a:rPr lang="en-GB" altLang="en-US" dirty="0">
                <a:solidFill>
                  <a:srgbClr val="7716BD"/>
                </a:solidFill>
                <a:latin typeface="Arial" panose="020B0604020202020204" pitchFamily="34" charset="0"/>
                <a:cs typeface="Arial" panose="020B0604020202020204" pitchFamily="34" charset="0"/>
              </a:rPr>
              <a:t>One acre Fund</a:t>
            </a:r>
            <a:endParaRPr lang="en-US" altLang="en-US" dirty="0">
              <a:solidFill>
                <a:srgbClr val="7716BD"/>
              </a:solidFill>
              <a:latin typeface="Arial" panose="020B0604020202020204" pitchFamily="34" charset="0"/>
              <a:cs typeface="Arial" panose="020B0604020202020204" pitchFamily="34" charset="0"/>
            </a:endParaRPr>
          </a:p>
          <a:p>
            <a:endParaRPr lang="en-GB" dirty="0"/>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87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EC95-6F8C-1433-1469-836CBC99129D}"/>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One Acre </a:t>
            </a:r>
            <a:r>
              <a:rPr lang="en-US" sz="3200" b="1" kern="0" dirty="0">
                <a:solidFill>
                  <a:srgbClr val="7030A0"/>
                </a:solidFill>
                <a:latin typeface="Arial"/>
                <a:cs typeface="Arial"/>
                <a:sym typeface="Arial"/>
              </a:rPr>
              <a:t>F</a:t>
            </a:r>
            <a:r>
              <a:rPr kumimoji="0" lang="en-US" sz="3200" b="1" i="0" u="none" strike="noStrike" kern="0" cap="none" spc="0" normalizeH="0" baseline="0" noProof="0" dirty="0" err="1">
                <a:ln>
                  <a:noFill/>
                </a:ln>
                <a:solidFill>
                  <a:srgbClr val="7030A0"/>
                </a:solidFill>
                <a:effectLst/>
                <a:uLnTx/>
                <a:uFillTx/>
                <a:latin typeface="Arial"/>
                <a:cs typeface="Arial"/>
                <a:sym typeface="Arial"/>
              </a:rPr>
              <a:t>und’s</a:t>
            </a:r>
            <a:r>
              <a:rPr kumimoji="0" lang="en-US" sz="3200" b="1" i="0" u="none" strike="noStrike" kern="0" cap="none" spc="0" normalizeH="0" baseline="0" noProof="0" dirty="0">
                <a:ln>
                  <a:noFill/>
                </a:ln>
                <a:solidFill>
                  <a:srgbClr val="7030A0"/>
                </a:solidFill>
                <a:effectLst/>
                <a:uLnTx/>
                <a:uFillTx/>
                <a:latin typeface="Arial"/>
                <a:cs typeface="Arial"/>
                <a:sym typeface="Arial"/>
              </a:rPr>
              <a:t> work in Africa</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4" name="Slide Number Placeholder 3">
            <a:extLst>
              <a:ext uri="{FF2B5EF4-FFF2-40B4-BE49-F238E27FC236}">
                <a16:creationId xmlns:a16="http://schemas.microsoft.com/office/drawing/2014/main" id="{6A984606-1B1B-FE24-2F58-C1DF2337F7D8}"/>
              </a:ext>
            </a:extLst>
          </p:cNvPr>
          <p:cNvSpPr>
            <a:spLocks noGrp="1"/>
          </p:cNvSpPr>
          <p:nvPr>
            <p:ph type="sldNum" sz="quarter" idx="12"/>
          </p:nvPr>
        </p:nvSpPr>
        <p:spPr/>
        <p:txBody>
          <a:bodyPr/>
          <a:lstStyle/>
          <a:p>
            <a:fld id="{A36854FA-307F-854E-96D4-DE585DB24BD3}" type="slidenum">
              <a:rPr lang="en-GB" noProof="0" smtClean="0"/>
              <a:t>15</a:t>
            </a:fld>
            <a:endParaRPr lang="en-GB" noProof="0"/>
          </a:p>
        </p:txBody>
      </p:sp>
      <p:pic>
        <p:nvPicPr>
          <p:cNvPr id="5" name="Content Placeholder 4" descr="One Acre Fund Robert.png">
            <a:extLst>
              <a:ext uri="{FF2B5EF4-FFF2-40B4-BE49-F238E27FC236}">
                <a16:creationId xmlns:a16="http://schemas.microsoft.com/office/drawing/2014/main" id="{A57FCB8C-0BCD-17F3-C871-2AB5070B08E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05862" y="1045666"/>
            <a:ext cx="7200000" cy="4766667"/>
          </a:xfrm>
          <a:prstGeom prst="rect">
            <a:avLst/>
          </a:prstGeom>
        </p:spPr>
      </p:pic>
    </p:spTree>
    <p:extLst>
      <p:ext uri="{BB962C8B-B14F-4D97-AF65-F5344CB8AC3E}">
        <p14:creationId xmlns:p14="http://schemas.microsoft.com/office/powerpoint/2010/main" val="173881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8295-77E6-DA24-2CB8-06C08078D5A3}"/>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One Acre Fund’s work in Africa</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5" name="Slide Number Placeholder 4">
            <a:extLst>
              <a:ext uri="{FF2B5EF4-FFF2-40B4-BE49-F238E27FC236}">
                <a16:creationId xmlns:a16="http://schemas.microsoft.com/office/drawing/2014/main" id="{193757C9-F45F-90DC-019B-6CD39EFCF30F}"/>
              </a:ext>
            </a:extLst>
          </p:cNvPr>
          <p:cNvSpPr>
            <a:spLocks noGrp="1"/>
          </p:cNvSpPr>
          <p:nvPr>
            <p:ph type="sldNum" sz="quarter" idx="12"/>
          </p:nvPr>
        </p:nvSpPr>
        <p:spPr/>
        <p:txBody>
          <a:bodyPr/>
          <a:lstStyle/>
          <a:p>
            <a:fld id="{A36854FA-307F-854E-96D4-DE585DB24BD3}" type="slidenum">
              <a:rPr lang="en-GB" noProof="0" smtClean="0"/>
              <a:t>16</a:t>
            </a:fld>
            <a:endParaRPr lang="en-GB" noProof="0"/>
          </a:p>
        </p:txBody>
      </p:sp>
      <p:pic>
        <p:nvPicPr>
          <p:cNvPr id="6" name="Content Placeholder 5" descr="One Acre Fund Photos Rural Kenya.png">
            <a:extLst>
              <a:ext uri="{FF2B5EF4-FFF2-40B4-BE49-F238E27FC236}">
                <a16:creationId xmlns:a16="http://schemas.microsoft.com/office/drawing/2014/main" id="{7854F522-B142-9F06-FD67-6454B64E630E}"/>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825784" y="990886"/>
            <a:ext cx="7200000" cy="5399999"/>
          </a:xfrm>
          <a:prstGeom prst="rect">
            <a:avLst/>
          </a:prstGeom>
        </p:spPr>
      </p:pic>
    </p:spTree>
    <p:extLst>
      <p:ext uri="{BB962C8B-B14F-4D97-AF65-F5344CB8AC3E}">
        <p14:creationId xmlns:p14="http://schemas.microsoft.com/office/powerpoint/2010/main" val="143389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3890-0619-39AC-C43F-1B7CDDA099C5}"/>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One Acre Fund’s work in Africa</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5" name="Slide Number Placeholder 4">
            <a:extLst>
              <a:ext uri="{FF2B5EF4-FFF2-40B4-BE49-F238E27FC236}">
                <a16:creationId xmlns:a16="http://schemas.microsoft.com/office/drawing/2014/main" id="{EBB81DA7-55AE-26C6-E43E-00CFC9DC76D3}"/>
              </a:ext>
            </a:extLst>
          </p:cNvPr>
          <p:cNvSpPr>
            <a:spLocks noGrp="1"/>
          </p:cNvSpPr>
          <p:nvPr>
            <p:ph type="sldNum" sz="quarter" idx="12"/>
          </p:nvPr>
        </p:nvSpPr>
        <p:spPr/>
        <p:txBody>
          <a:bodyPr/>
          <a:lstStyle/>
          <a:p>
            <a:fld id="{A36854FA-307F-854E-96D4-DE585DB24BD3}" type="slidenum">
              <a:rPr lang="en-GB" noProof="0" smtClean="0"/>
              <a:t>17</a:t>
            </a:fld>
            <a:endParaRPr lang="en-GB" noProof="0"/>
          </a:p>
        </p:txBody>
      </p:sp>
      <p:sp>
        <p:nvSpPr>
          <p:cNvPr id="6" name="Rounded Rectangle 2">
            <a:extLst>
              <a:ext uri="{FF2B5EF4-FFF2-40B4-BE49-F238E27FC236}">
                <a16:creationId xmlns:a16="http://schemas.microsoft.com/office/drawing/2014/main" id="{169BD74B-F322-7982-677E-6C5D6460611D}"/>
              </a:ext>
            </a:extLst>
          </p:cNvPr>
          <p:cNvSpPr/>
          <p:nvPr/>
        </p:nvSpPr>
        <p:spPr>
          <a:xfrm>
            <a:off x="3791744" y="1462674"/>
            <a:ext cx="4608512" cy="936104"/>
          </a:xfrm>
          <a:prstGeom prst="roundRect">
            <a:avLst/>
          </a:prstGeom>
          <a:gradFill rotWithShape="1">
            <a:gsLst>
              <a:gs pos="0">
                <a:srgbClr val="0F7298">
                  <a:tint val="100000"/>
                  <a:shade val="100000"/>
                  <a:satMod val="130000"/>
                </a:srgbClr>
              </a:gs>
              <a:gs pos="100000">
                <a:srgbClr val="0F7298">
                  <a:tint val="50000"/>
                  <a:shade val="100000"/>
                  <a:satMod val="350000"/>
                </a:srgbClr>
              </a:gs>
            </a:gsLst>
            <a:lin ang="16200000" scaled="0"/>
          </a:gradFill>
          <a:ln w="9525" cap="flat" cmpd="sng" algn="ctr">
            <a:solidFill>
              <a:srgbClr val="0F7298">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Healthy Nutrition</a:t>
            </a:r>
          </a:p>
        </p:txBody>
      </p:sp>
      <p:sp>
        <p:nvSpPr>
          <p:cNvPr id="7" name="Rounded Rectangle 7">
            <a:extLst>
              <a:ext uri="{FF2B5EF4-FFF2-40B4-BE49-F238E27FC236}">
                <a16:creationId xmlns:a16="http://schemas.microsoft.com/office/drawing/2014/main" id="{1D1DEC79-71AF-BEE2-FDAF-9590C0688C75}"/>
              </a:ext>
            </a:extLst>
          </p:cNvPr>
          <p:cNvSpPr/>
          <p:nvPr/>
        </p:nvSpPr>
        <p:spPr>
          <a:xfrm>
            <a:off x="3791744" y="2758818"/>
            <a:ext cx="4608512" cy="936104"/>
          </a:xfrm>
          <a:prstGeom prst="roundRect">
            <a:avLst/>
          </a:prstGeom>
          <a:gradFill rotWithShape="1">
            <a:gsLst>
              <a:gs pos="0">
                <a:srgbClr val="0F7298">
                  <a:tint val="100000"/>
                  <a:shade val="100000"/>
                  <a:satMod val="130000"/>
                </a:srgbClr>
              </a:gs>
              <a:gs pos="100000">
                <a:srgbClr val="0F7298">
                  <a:tint val="50000"/>
                  <a:shade val="100000"/>
                  <a:satMod val="350000"/>
                </a:srgbClr>
              </a:gs>
            </a:gsLst>
            <a:lin ang="16200000" scaled="0"/>
          </a:gradFill>
          <a:ln w="9525" cap="flat" cmpd="sng" algn="ctr">
            <a:solidFill>
              <a:srgbClr val="0F7298">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sym typeface="Arial"/>
              </a:rPr>
              <a:t>Immediate causes</a:t>
            </a: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 such as what you eat</a:t>
            </a:r>
          </a:p>
        </p:txBody>
      </p:sp>
      <p:sp>
        <p:nvSpPr>
          <p:cNvPr id="8" name="Rounded Rectangle 8">
            <a:extLst>
              <a:ext uri="{FF2B5EF4-FFF2-40B4-BE49-F238E27FC236}">
                <a16:creationId xmlns:a16="http://schemas.microsoft.com/office/drawing/2014/main" id="{8BF49627-CB4F-A481-3BDE-72226FED5317}"/>
              </a:ext>
            </a:extLst>
          </p:cNvPr>
          <p:cNvSpPr/>
          <p:nvPr/>
        </p:nvSpPr>
        <p:spPr>
          <a:xfrm>
            <a:off x="3791744" y="4054962"/>
            <a:ext cx="4608512" cy="936104"/>
          </a:xfrm>
          <a:prstGeom prst="roundRect">
            <a:avLst/>
          </a:prstGeom>
          <a:gradFill rotWithShape="1">
            <a:gsLst>
              <a:gs pos="0">
                <a:srgbClr val="0F7298">
                  <a:tint val="100000"/>
                  <a:shade val="100000"/>
                  <a:satMod val="130000"/>
                </a:srgbClr>
              </a:gs>
              <a:gs pos="100000">
                <a:srgbClr val="0F7298">
                  <a:tint val="50000"/>
                  <a:shade val="100000"/>
                  <a:satMod val="350000"/>
                </a:srgbClr>
              </a:gs>
            </a:gsLst>
            <a:lin ang="16200000" scaled="0"/>
          </a:gradFill>
          <a:ln w="9525" cap="flat" cmpd="sng" algn="ctr">
            <a:solidFill>
              <a:srgbClr val="0F7298">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sym typeface="Arial"/>
              </a:rPr>
              <a:t>Intermediate causes</a:t>
            </a: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 such as access to nutritious food</a:t>
            </a:r>
          </a:p>
        </p:txBody>
      </p:sp>
      <p:sp>
        <p:nvSpPr>
          <p:cNvPr id="9" name="Rounded Rectangle 9">
            <a:extLst>
              <a:ext uri="{FF2B5EF4-FFF2-40B4-BE49-F238E27FC236}">
                <a16:creationId xmlns:a16="http://schemas.microsoft.com/office/drawing/2014/main" id="{BF06D702-A844-2CB6-704A-66F9090BDEC4}"/>
              </a:ext>
            </a:extLst>
          </p:cNvPr>
          <p:cNvSpPr/>
          <p:nvPr/>
        </p:nvSpPr>
        <p:spPr>
          <a:xfrm>
            <a:off x="3791744" y="5351106"/>
            <a:ext cx="4608512" cy="936104"/>
          </a:xfrm>
          <a:prstGeom prst="roundRect">
            <a:avLst/>
          </a:prstGeom>
          <a:gradFill rotWithShape="1">
            <a:gsLst>
              <a:gs pos="0">
                <a:srgbClr val="0F7298">
                  <a:tint val="100000"/>
                  <a:shade val="100000"/>
                  <a:satMod val="130000"/>
                </a:srgbClr>
              </a:gs>
              <a:gs pos="100000">
                <a:srgbClr val="0F7298">
                  <a:tint val="50000"/>
                  <a:shade val="100000"/>
                  <a:satMod val="350000"/>
                </a:srgbClr>
              </a:gs>
            </a:gsLst>
            <a:lin ang="16200000" scaled="0"/>
          </a:gradFill>
          <a:ln w="9525" cap="flat" cmpd="sng" algn="ctr">
            <a:solidFill>
              <a:srgbClr val="0F7298">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sym typeface="Arial"/>
              </a:rPr>
              <a:t>Underlying causes</a:t>
            </a: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 such as poverty</a:t>
            </a:r>
          </a:p>
        </p:txBody>
      </p:sp>
      <p:sp>
        <p:nvSpPr>
          <p:cNvPr id="10" name="Up Arrow 4">
            <a:extLst>
              <a:ext uri="{FF2B5EF4-FFF2-40B4-BE49-F238E27FC236}">
                <a16:creationId xmlns:a16="http://schemas.microsoft.com/office/drawing/2014/main" id="{2159B0A2-1200-25E7-CFE0-7DC0C44821B2}"/>
              </a:ext>
            </a:extLst>
          </p:cNvPr>
          <p:cNvSpPr/>
          <p:nvPr/>
        </p:nvSpPr>
        <p:spPr>
          <a:xfrm>
            <a:off x="5879976" y="2470786"/>
            <a:ext cx="432048" cy="216024"/>
          </a:xfrm>
          <a:prstGeom prst="upArrow">
            <a:avLst/>
          </a:prstGeom>
          <a:gradFill rotWithShape="1">
            <a:gsLst>
              <a:gs pos="0">
                <a:srgbClr val="0F7298">
                  <a:tint val="100000"/>
                  <a:shade val="100000"/>
                  <a:satMod val="130000"/>
                </a:srgbClr>
              </a:gs>
              <a:gs pos="100000">
                <a:srgbClr val="0F7298">
                  <a:tint val="50000"/>
                  <a:shade val="100000"/>
                  <a:satMod val="350000"/>
                </a:srgbClr>
              </a:gs>
            </a:gsLst>
            <a:lin ang="16200000" scaled="0"/>
          </a:gradFill>
          <a:ln w="9525" cap="flat" cmpd="sng" algn="ctr">
            <a:solidFill>
              <a:srgbClr val="0F7298">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Up Arrow 11">
            <a:extLst>
              <a:ext uri="{FF2B5EF4-FFF2-40B4-BE49-F238E27FC236}">
                <a16:creationId xmlns:a16="http://schemas.microsoft.com/office/drawing/2014/main" id="{C6D0487F-3EDB-376E-8E88-CAB062B8C77D}"/>
              </a:ext>
            </a:extLst>
          </p:cNvPr>
          <p:cNvSpPr/>
          <p:nvPr/>
        </p:nvSpPr>
        <p:spPr>
          <a:xfrm>
            <a:off x="5879976" y="3766930"/>
            <a:ext cx="432048" cy="216024"/>
          </a:xfrm>
          <a:prstGeom prst="upArrow">
            <a:avLst/>
          </a:prstGeom>
          <a:gradFill rotWithShape="1">
            <a:gsLst>
              <a:gs pos="0">
                <a:srgbClr val="0F7298">
                  <a:tint val="100000"/>
                  <a:shade val="100000"/>
                  <a:satMod val="130000"/>
                </a:srgbClr>
              </a:gs>
              <a:gs pos="100000">
                <a:srgbClr val="0F7298">
                  <a:tint val="50000"/>
                  <a:shade val="100000"/>
                  <a:satMod val="350000"/>
                </a:srgbClr>
              </a:gs>
            </a:gsLst>
            <a:lin ang="16200000" scaled="0"/>
          </a:gradFill>
          <a:ln w="9525" cap="flat" cmpd="sng" algn="ctr">
            <a:solidFill>
              <a:srgbClr val="0F7298">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Up Arrow 12">
            <a:extLst>
              <a:ext uri="{FF2B5EF4-FFF2-40B4-BE49-F238E27FC236}">
                <a16:creationId xmlns:a16="http://schemas.microsoft.com/office/drawing/2014/main" id="{DC881908-3748-6CB3-8FBE-900C668C8F20}"/>
              </a:ext>
            </a:extLst>
          </p:cNvPr>
          <p:cNvSpPr/>
          <p:nvPr/>
        </p:nvSpPr>
        <p:spPr>
          <a:xfrm>
            <a:off x="5879976" y="5063074"/>
            <a:ext cx="432048" cy="216024"/>
          </a:xfrm>
          <a:prstGeom prst="upArrow">
            <a:avLst/>
          </a:prstGeom>
          <a:gradFill rotWithShape="1">
            <a:gsLst>
              <a:gs pos="0">
                <a:srgbClr val="0F7298">
                  <a:tint val="100000"/>
                  <a:shade val="100000"/>
                  <a:satMod val="130000"/>
                </a:srgbClr>
              </a:gs>
              <a:gs pos="100000">
                <a:srgbClr val="0F7298">
                  <a:tint val="50000"/>
                  <a:shade val="100000"/>
                  <a:satMod val="350000"/>
                </a:srgbClr>
              </a:gs>
            </a:gsLst>
            <a:lin ang="16200000" scaled="0"/>
          </a:gradFill>
          <a:ln w="9525" cap="flat" cmpd="sng" algn="ctr">
            <a:solidFill>
              <a:srgbClr val="0F7298">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66447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0DA712-3D7F-4646-811F-DBEC6A58B7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
          <p:cNvSpPr>
            <a:spLocks noGrp="1"/>
          </p:cNvSpPr>
          <p:nvPr>
            <p:ph type="ctrTitle"/>
          </p:nvPr>
        </p:nvSpPr>
        <p:spPr>
          <a:xfrm>
            <a:off x="648000" y="1895157"/>
            <a:ext cx="6876000" cy="1440000"/>
          </a:xfrm>
          <a:ln>
            <a:solidFill>
              <a:schemeClr val="accent1"/>
            </a:solidFill>
          </a:ln>
        </p:spPr>
        <p:txBody>
          <a:bodyPr/>
          <a:lstStyle/>
          <a:p>
            <a:r>
              <a:rPr lang="en-US" altLang="en-US" sz="4800" dirty="0">
                <a:solidFill>
                  <a:srgbClr val="7716BD"/>
                </a:solidFill>
                <a:latin typeface="Arial" panose="020B0604020202020204" pitchFamily="34" charset="0"/>
              </a:rPr>
              <a:t>End Hunger</a:t>
            </a:r>
            <a:br>
              <a:rPr lang="en-US" altLang="en-US" sz="4800" dirty="0">
                <a:solidFill>
                  <a:srgbClr val="7716BD"/>
                </a:solidFill>
                <a:latin typeface="Arial" panose="020B0604020202020204" pitchFamily="34" charset="0"/>
              </a:rPr>
            </a:br>
            <a:endParaRPr lang="en-GB" dirty="0"/>
          </a:p>
        </p:txBody>
      </p:sp>
      <p:sp>
        <p:nvSpPr>
          <p:cNvPr id="4" name="Programme"/>
          <p:cNvSpPr>
            <a:spLocks noGrp="1"/>
          </p:cNvSpPr>
          <p:nvPr>
            <p:ph type="subTitle" idx="1"/>
          </p:nvPr>
        </p:nvSpPr>
        <p:spPr>
          <a:xfrm>
            <a:off x="648000" y="1283157"/>
            <a:ext cx="6876000" cy="360000"/>
          </a:xfrm>
        </p:spPr>
        <p:txBody>
          <a:bodyPr/>
          <a:lstStyle/>
          <a:p>
            <a:r>
              <a:rPr lang="en-GB" dirty="0"/>
              <a:t>Schools Connect</a:t>
            </a:r>
          </a:p>
        </p:txBody>
      </p:sp>
      <p:sp>
        <p:nvSpPr>
          <p:cNvPr id="13" name="Date">
            <a:extLst>
              <a:ext uri="{FF2B5EF4-FFF2-40B4-BE49-F238E27FC236}">
                <a16:creationId xmlns:a16="http://schemas.microsoft.com/office/drawing/2014/main" id="{50EC0CEC-1BF7-FB4F-8AF9-847F9A9BB220}"/>
              </a:ext>
            </a:extLst>
          </p:cNvPr>
          <p:cNvSpPr>
            <a:spLocks noGrp="1"/>
          </p:cNvSpPr>
          <p:nvPr>
            <p:ph type="body" sz="quarter" idx="13"/>
          </p:nvPr>
        </p:nvSpPr>
        <p:spPr>
          <a:xfrm>
            <a:off x="647999" y="2926314"/>
            <a:ext cx="6933666" cy="408843"/>
          </a:xfrm>
        </p:spPr>
        <p:txBody>
          <a:bodyPr/>
          <a:lstStyle/>
          <a:p>
            <a:r>
              <a:rPr lang="en-GB" altLang="en-US" dirty="0">
                <a:solidFill>
                  <a:srgbClr val="7716BD"/>
                </a:solidFill>
                <a:latin typeface="Arial" panose="020B0604020202020204" pitchFamily="34" charset="0"/>
                <a:cs typeface="Arial" panose="020B0604020202020204" pitchFamily="34" charset="0"/>
              </a:rPr>
              <a:t>Three case studies</a:t>
            </a:r>
            <a:endParaRPr lang="en-GB" dirty="0"/>
          </a:p>
        </p:txBody>
      </p:sp>
      <p:cxnSp>
        <p:nvCxnSpPr>
          <p:cNvPr id="8" name="Straight Connector 7">
            <a:extLst>
              <a:ext uri="{FF2B5EF4-FFF2-40B4-BE49-F238E27FC236}">
                <a16:creationId xmlns:a16="http://schemas.microsoft.com/office/drawing/2014/main" id="{BC305123-97F9-E147-8B76-9878301A0B9A}"/>
              </a:ext>
            </a:extLst>
          </p:cNvPr>
          <p:cNvCxnSpPr>
            <a:cxnSpLocks noChangeAspect="1"/>
          </p:cNvCxnSpPr>
          <p:nvPr/>
        </p:nvCxnSpPr>
        <p:spPr>
          <a:xfrm>
            <a:off x="647999" y="1796919"/>
            <a:ext cx="4320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92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EC95-6F8C-1433-1469-836CBC99129D}"/>
              </a:ext>
            </a:extLst>
          </p:cNvPr>
          <p:cNvSpPr>
            <a:spLocks noGrp="1"/>
          </p:cNvSpPr>
          <p:nvPr>
            <p:ph type="title"/>
          </p:nvPr>
        </p:nvSpPr>
        <p:spPr/>
        <p:txBody>
          <a:bodyPr/>
          <a:lstStyle/>
          <a:p>
            <a:pPr algn="ctr"/>
            <a:r>
              <a:rPr kumimoji="0" lang="en-US" sz="3200" b="1" i="0" u="none" strike="noStrike" kern="0" cap="none" spc="0" normalizeH="0" baseline="0" noProof="0" dirty="0" err="1">
                <a:ln>
                  <a:noFill/>
                </a:ln>
                <a:solidFill>
                  <a:srgbClr val="7030A0"/>
                </a:solidFill>
                <a:effectLst/>
                <a:uLnTx/>
                <a:uFillTx/>
                <a:latin typeface="Arial"/>
                <a:cs typeface="Arial"/>
                <a:sym typeface="Arial"/>
              </a:rPr>
              <a:t>VietNam</a:t>
            </a:r>
            <a:r>
              <a:rPr kumimoji="0" lang="en-US" sz="3200" b="1" i="0" u="none" strike="noStrike" kern="0" cap="none" spc="0" normalizeH="0" baseline="0" noProof="0" dirty="0">
                <a:ln>
                  <a:noFill/>
                </a:ln>
                <a:solidFill>
                  <a:srgbClr val="7030A0"/>
                </a:solidFill>
                <a:effectLst/>
                <a:uLnTx/>
                <a:uFillTx/>
                <a:latin typeface="Arial"/>
                <a:cs typeface="Arial"/>
                <a:sym typeface="Arial"/>
              </a:rPr>
              <a:t>, Bangladesh &amp; wealthy countries</a:t>
            </a:r>
            <a:br>
              <a:rPr kumimoji="0" lang="en-US" sz="3200" b="1" i="0" u="none" strike="noStrike" kern="0" cap="none" spc="0" normalizeH="0" baseline="0" noProof="0" dirty="0">
                <a:ln>
                  <a:noFill/>
                </a:ln>
                <a:solidFill>
                  <a:srgbClr val="7030A0"/>
                </a:solidFill>
                <a:effectLst/>
                <a:uLnTx/>
                <a:uFillTx/>
                <a:latin typeface="Arial"/>
                <a:cs typeface="Arial"/>
                <a:sym typeface="Arial"/>
              </a:rPr>
            </a:b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4" name="Slide Number Placeholder 3">
            <a:extLst>
              <a:ext uri="{FF2B5EF4-FFF2-40B4-BE49-F238E27FC236}">
                <a16:creationId xmlns:a16="http://schemas.microsoft.com/office/drawing/2014/main" id="{6A984606-1B1B-FE24-2F58-C1DF2337F7D8}"/>
              </a:ext>
            </a:extLst>
          </p:cNvPr>
          <p:cNvSpPr>
            <a:spLocks noGrp="1"/>
          </p:cNvSpPr>
          <p:nvPr>
            <p:ph type="sldNum" sz="quarter" idx="12"/>
          </p:nvPr>
        </p:nvSpPr>
        <p:spPr/>
        <p:txBody>
          <a:bodyPr/>
          <a:lstStyle/>
          <a:p>
            <a:fld id="{A36854FA-307F-854E-96D4-DE585DB24BD3}" type="slidenum">
              <a:rPr lang="en-GB" noProof="0" smtClean="0"/>
              <a:t>19</a:t>
            </a:fld>
            <a:endParaRPr lang="en-GB" noProof="0"/>
          </a:p>
        </p:txBody>
      </p:sp>
      <p:pic>
        <p:nvPicPr>
          <p:cNvPr id="7" name="Content Placeholder 6" descr="Alive &amp; Thrive Viet Nam.jpg">
            <a:extLst>
              <a:ext uri="{FF2B5EF4-FFF2-40B4-BE49-F238E27FC236}">
                <a16:creationId xmlns:a16="http://schemas.microsoft.com/office/drawing/2014/main" id="{6E7C96C5-EBEB-4BDF-C22A-2F22182127C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51158" y="1178717"/>
            <a:ext cx="7200000" cy="4809376"/>
          </a:xfrm>
          <a:prstGeom prst="rect">
            <a:avLst/>
          </a:prstGeom>
        </p:spPr>
      </p:pic>
    </p:spTree>
    <p:extLst>
      <p:ext uri="{BB962C8B-B14F-4D97-AF65-F5344CB8AC3E}">
        <p14:creationId xmlns:p14="http://schemas.microsoft.com/office/powerpoint/2010/main" val="412333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7700" y="657744"/>
            <a:ext cx="5327650" cy="5354120"/>
          </a:xfrm>
        </p:spPr>
        <p:txBody>
          <a:bodyPr/>
          <a:lstStyle/>
          <a:p>
            <a:pPr lvl="2"/>
            <a:endParaRPr lang="en-GB" b="1" kern="0" dirty="0">
              <a:solidFill>
                <a:srgbClr val="280071"/>
              </a:solidFill>
              <a:latin typeface="Arial" panose="020B0604020202020204" pitchFamily="34" charset="0"/>
              <a:ea typeface="Arial"/>
              <a:cs typeface="Arial" panose="020B0604020202020204" pitchFamily="34" charset="0"/>
              <a:sym typeface="Arial"/>
            </a:endParaRPr>
          </a:p>
          <a:p>
            <a:pPr lvl="2"/>
            <a:endParaRPr lang="en-GB" b="1" kern="0" dirty="0">
              <a:solidFill>
                <a:srgbClr val="280071"/>
              </a:solidFill>
              <a:latin typeface="Arial" panose="020B0604020202020204" pitchFamily="34" charset="0"/>
              <a:ea typeface="Arial"/>
              <a:cs typeface="Arial" panose="020B0604020202020204" pitchFamily="34" charset="0"/>
              <a:sym typeface="Arial"/>
            </a:endParaRPr>
          </a:p>
          <a:p>
            <a:pPr lvl="2"/>
            <a:endParaRPr lang="en-GB" b="1" kern="0" dirty="0">
              <a:solidFill>
                <a:srgbClr val="280071"/>
              </a:solidFill>
              <a:latin typeface="Arial" panose="020B0604020202020204" pitchFamily="34" charset="0"/>
              <a:ea typeface="Arial"/>
              <a:cs typeface="Arial" panose="020B0604020202020204" pitchFamily="34" charset="0"/>
              <a:sym typeface="Arial"/>
            </a:endParaRPr>
          </a:p>
          <a:p>
            <a:pPr lvl="2"/>
            <a:endParaRPr lang="en-GB" b="1" kern="0" dirty="0">
              <a:solidFill>
                <a:srgbClr val="280071"/>
              </a:solidFill>
              <a:latin typeface="Arial" panose="020B0604020202020204" pitchFamily="34" charset="0"/>
              <a:ea typeface="Arial"/>
              <a:cs typeface="Arial" panose="020B0604020202020204" pitchFamily="34" charset="0"/>
              <a:sym typeface="Arial"/>
            </a:endParaRPr>
          </a:p>
          <a:p>
            <a:pPr lvl="2"/>
            <a:endParaRPr lang="en-GB" b="1" kern="0" dirty="0">
              <a:solidFill>
                <a:srgbClr val="280071"/>
              </a:solidFill>
              <a:latin typeface="Arial" panose="020B0604020202020204" pitchFamily="34" charset="0"/>
              <a:ea typeface="Arial"/>
              <a:cs typeface="Arial" panose="020B0604020202020204" pitchFamily="34" charset="0"/>
              <a:sym typeface="Arial"/>
            </a:endParaRPr>
          </a:p>
          <a:p>
            <a:pPr lvl="2"/>
            <a:r>
              <a:rPr lang="en-GB" b="1" kern="0" dirty="0">
                <a:solidFill>
                  <a:srgbClr val="280071"/>
                </a:solidFill>
                <a:latin typeface="Arial" panose="020B0604020202020204" pitchFamily="34" charset="0"/>
                <a:ea typeface="Arial"/>
                <a:cs typeface="Arial" panose="020B0604020202020204" pitchFamily="34" charset="0"/>
                <a:sym typeface="Arial"/>
              </a:rPr>
              <a:t>T</a:t>
            </a:r>
            <a:r>
              <a:rPr lang="en-GB" sz="1800" b="1" kern="0" dirty="0">
                <a:solidFill>
                  <a:srgbClr val="280071"/>
                </a:solidFill>
                <a:latin typeface="Arial" panose="020B0604020202020204" pitchFamily="34" charset="0"/>
                <a:ea typeface="Arial"/>
                <a:cs typeface="Arial" panose="020B0604020202020204" pitchFamily="34" charset="0"/>
                <a:sym typeface="Arial"/>
              </a:rPr>
              <a:t>hese slides have been produced to support the </a:t>
            </a:r>
            <a:r>
              <a:rPr lang="en-GB" sz="1800" b="1" kern="0" dirty="0">
                <a:solidFill>
                  <a:srgbClr val="FF0000"/>
                </a:solidFill>
                <a:latin typeface="Arial" panose="020B0604020202020204" pitchFamily="34" charset="0"/>
                <a:ea typeface="Arial"/>
                <a:cs typeface="Arial" panose="020B0604020202020204" pitchFamily="34" charset="0"/>
                <a:sym typeface="Arial"/>
              </a:rPr>
              <a:t>End Hunger </a:t>
            </a:r>
            <a:r>
              <a:rPr lang="en-GB" sz="1800" b="1" kern="0" dirty="0">
                <a:solidFill>
                  <a:srgbClr val="280071"/>
                </a:solidFill>
                <a:latin typeface="Arial" panose="020B0604020202020204" pitchFamily="34" charset="0"/>
                <a:ea typeface="Arial"/>
                <a:cs typeface="Arial" panose="020B0604020202020204" pitchFamily="34" charset="0"/>
                <a:sym typeface="Arial"/>
              </a:rPr>
              <a:t>learning unit. They can only be used with the main resource, which includes full instructions on how to use them with your class and a partner school.</a:t>
            </a:r>
            <a:endParaRPr lang="en-US" sz="1800" dirty="0">
              <a:solidFill>
                <a:srgbClr val="280071"/>
              </a:solidFill>
              <a:latin typeface="Arial" panose="020B0604020202020204" pitchFamily="34" charset="0"/>
              <a:cs typeface="Arial" panose="020B0604020202020204" pitchFamily="34" charset="0"/>
            </a:endParaRPr>
          </a:p>
          <a:p>
            <a:pPr lvl="2"/>
            <a:endParaRPr lang="en-GB" dirty="0"/>
          </a:p>
        </p:txBody>
      </p:sp>
      <p:sp>
        <p:nvSpPr>
          <p:cNvPr id="6" name="Slide Number Placeholder 6">
            <a:extLst>
              <a:ext uri="{FF2B5EF4-FFF2-40B4-BE49-F238E27FC236}">
                <a16:creationId xmlns:a16="http://schemas.microsoft.com/office/drawing/2014/main" id="{EBCC227F-F838-3C48-8A3C-5E8212FA36E3}"/>
              </a:ext>
              <a:ext uri="{C183D7F6-B498-43B3-948B-1728B52AA6E4}">
                <adec:decorative xmlns:adec="http://schemas.microsoft.com/office/drawing/2017/decorative" val="1"/>
              </a:ext>
            </a:extLst>
          </p:cNvPr>
          <p:cNvSpPr>
            <a:spLocks noGrp="1"/>
          </p:cNvSpPr>
          <p:nvPr>
            <p:ph type="sldNum" sz="quarter" idx="12"/>
          </p:nvPr>
        </p:nvSpPr>
        <p:spPr>
          <a:xfrm>
            <a:off x="11088688" y="6191250"/>
            <a:ext cx="503237" cy="180975"/>
          </a:xfrm>
        </p:spPr>
        <p:txBody>
          <a:bodyPr/>
          <a:lstStyle/>
          <a:p>
            <a:fld id="{A36854FA-307F-854E-96D4-DE585DB24BD3}" type="slidenum">
              <a:rPr lang="en-GB" smtClean="0"/>
              <a:pPr/>
              <a:t>2</a:t>
            </a:fld>
            <a:endParaRPr lang="en-GB" dirty="0"/>
          </a:p>
        </p:txBody>
      </p:sp>
      <p:pic>
        <p:nvPicPr>
          <p:cNvPr id="19" name="Content Placeholder 18" descr="The various Layout options available when adding a new slide.">
            <a:extLst>
              <a:ext uri="{FF2B5EF4-FFF2-40B4-BE49-F238E27FC236}">
                <a16:creationId xmlns:a16="http://schemas.microsoft.com/office/drawing/2014/main" id="{414DD65C-9421-BE46-AA36-3895106C218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05625" y="1511300"/>
            <a:ext cx="4686300" cy="3263900"/>
          </a:xfrm>
        </p:spPr>
      </p:pic>
      <p:pic>
        <p:nvPicPr>
          <p:cNvPr id="2" name="Picture 1" descr="Sunflowers2.png">
            <a:extLst>
              <a:ext uri="{FF2B5EF4-FFF2-40B4-BE49-F238E27FC236}">
                <a16:creationId xmlns:a16="http://schemas.microsoft.com/office/drawing/2014/main" id="{EA76FE12-FDEB-B9F5-21C5-BE81DDC53E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5506" y="657743"/>
            <a:ext cx="5201816" cy="5201816"/>
          </a:xfrm>
          <a:prstGeom prst="rect">
            <a:avLst/>
          </a:prstGeom>
        </p:spPr>
      </p:pic>
    </p:spTree>
    <p:extLst>
      <p:ext uri="{BB962C8B-B14F-4D97-AF65-F5344CB8AC3E}">
        <p14:creationId xmlns:p14="http://schemas.microsoft.com/office/powerpoint/2010/main" val="217645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8295-77E6-DA24-2CB8-06C08078D5A3}"/>
              </a:ext>
            </a:extLst>
          </p:cNvPr>
          <p:cNvSpPr>
            <a:spLocks noGrp="1"/>
          </p:cNvSpPr>
          <p:nvPr>
            <p:ph type="title"/>
          </p:nvPr>
        </p:nvSpPr>
        <p:spPr/>
        <p:txBody>
          <a:bodyPr/>
          <a:lstStyle/>
          <a:p>
            <a:pPr algn="ctr"/>
            <a:br>
              <a:rPr kumimoji="0" lang="en-US" sz="3200" b="1" i="0" u="none" strike="noStrike" kern="0" cap="none" spc="0" normalizeH="0" baseline="0" noProof="0" dirty="0">
                <a:ln>
                  <a:noFill/>
                </a:ln>
                <a:solidFill>
                  <a:srgbClr val="7030A0"/>
                </a:solidFill>
                <a:effectLst/>
                <a:uLnTx/>
                <a:uFillTx/>
                <a:latin typeface="Arial"/>
                <a:cs typeface="Arial"/>
                <a:sym typeface="Arial"/>
              </a:rPr>
            </a:br>
            <a:r>
              <a:rPr kumimoji="0" lang="en-US" sz="3200" b="1" i="0" u="none" strike="noStrike" kern="0" cap="none" spc="0" normalizeH="0" baseline="0" noProof="0" dirty="0">
                <a:ln>
                  <a:noFill/>
                </a:ln>
                <a:solidFill>
                  <a:srgbClr val="7030A0"/>
                </a:solidFill>
                <a:effectLst/>
                <a:uLnTx/>
                <a:uFillTx/>
                <a:latin typeface="Arial"/>
                <a:cs typeface="Arial"/>
                <a:sym typeface="Arial"/>
              </a:rPr>
              <a:t>What children can do to tackle hunger?</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5" name="Slide Number Placeholder 4">
            <a:extLst>
              <a:ext uri="{FF2B5EF4-FFF2-40B4-BE49-F238E27FC236}">
                <a16:creationId xmlns:a16="http://schemas.microsoft.com/office/drawing/2014/main" id="{193757C9-F45F-90DC-019B-6CD39EFCF30F}"/>
              </a:ext>
            </a:extLst>
          </p:cNvPr>
          <p:cNvSpPr>
            <a:spLocks noGrp="1"/>
          </p:cNvSpPr>
          <p:nvPr>
            <p:ph type="sldNum" sz="quarter" idx="12"/>
          </p:nvPr>
        </p:nvSpPr>
        <p:spPr/>
        <p:txBody>
          <a:bodyPr/>
          <a:lstStyle/>
          <a:p>
            <a:fld id="{A36854FA-307F-854E-96D4-DE585DB24BD3}" type="slidenum">
              <a:rPr lang="en-GB" noProof="0" smtClean="0"/>
              <a:t>20</a:t>
            </a:fld>
            <a:endParaRPr lang="en-GB" noProof="0"/>
          </a:p>
        </p:txBody>
      </p:sp>
      <p:pic>
        <p:nvPicPr>
          <p:cNvPr id="7" name="Content Placeholder 6" descr="Joshua's Heart Foundation.png">
            <a:extLst>
              <a:ext uri="{FF2B5EF4-FFF2-40B4-BE49-F238E27FC236}">
                <a16:creationId xmlns:a16="http://schemas.microsoft.com/office/drawing/2014/main" id="{DA8787B2-CB94-A5CC-B148-03400DBA646B}"/>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496000" y="1516853"/>
            <a:ext cx="7200000" cy="4203468"/>
          </a:xfrm>
          <a:prstGeom prst="rect">
            <a:avLst/>
          </a:prstGeom>
        </p:spPr>
      </p:pic>
    </p:spTree>
    <p:extLst>
      <p:ext uri="{BB962C8B-B14F-4D97-AF65-F5344CB8AC3E}">
        <p14:creationId xmlns:p14="http://schemas.microsoft.com/office/powerpoint/2010/main" val="147113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8295-77E6-DA24-2CB8-06C08078D5A3}"/>
              </a:ext>
            </a:extLst>
          </p:cNvPr>
          <p:cNvSpPr>
            <a:spLocks noGrp="1"/>
          </p:cNvSpPr>
          <p:nvPr>
            <p:ph type="title"/>
          </p:nvPr>
        </p:nvSpPr>
        <p:spPr/>
        <p:txBody>
          <a:bodyPr/>
          <a:lstStyle/>
          <a:p>
            <a:pPr algn="ctr"/>
            <a:br>
              <a:rPr kumimoji="0" lang="en-US" sz="3200" b="1" i="0" u="none" strike="noStrike" kern="0" cap="none" spc="0" normalizeH="0" baseline="0" noProof="0" dirty="0">
                <a:ln>
                  <a:noFill/>
                </a:ln>
                <a:solidFill>
                  <a:srgbClr val="7030A0"/>
                </a:solidFill>
                <a:effectLst/>
                <a:uLnTx/>
                <a:uFillTx/>
                <a:latin typeface="Arial"/>
                <a:cs typeface="Arial"/>
                <a:sym typeface="Arial"/>
              </a:rPr>
            </a:br>
            <a:r>
              <a:rPr kumimoji="0" lang="en-US" sz="3200" b="1" i="0" u="none" strike="noStrike" kern="0" cap="none" spc="0" normalizeH="0" baseline="0" noProof="0" dirty="0">
                <a:ln>
                  <a:noFill/>
                </a:ln>
                <a:solidFill>
                  <a:srgbClr val="7030A0"/>
                </a:solidFill>
                <a:effectLst/>
                <a:uLnTx/>
                <a:uFillTx/>
                <a:latin typeface="Arial"/>
                <a:cs typeface="Arial"/>
                <a:sym typeface="Arial"/>
              </a:rPr>
              <a:t>Design For Change</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5" name="Slide Number Placeholder 4">
            <a:extLst>
              <a:ext uri="{FF2B5EF4-FFF2-40B4-BE49-F238E27FC236}">
                <a16:creationId xmlns:a16="http://schemas.microsoft.com/office/drawing/2014/main" id="{193757C9-F45F-90DC-019B-6CD39EFCF30F}"/>
              </a:ext>
            </a:extLst>
          </p:cNvPr>
          <p:cNvSpPr>
            <a:spLocks noGrp="1"/>
          </p:cNvSpPr>
          <p:nvPr>
            <p:ph type="sldNum" sz="quarter" idx="12"/>
          </p:nvPr>
        </p:nvSpPr>
        <p:spPr/>
        <p:txBody>
          <a:bodyPr/>
          <a:lstStyle/>
          <a:p>
            <a:fld id="{A36854FA-307F-854E-96D4-DE585DB24BD3}" type="slidenum">
              <a:rPr lang="en-GB" noProof="0" smtClean="0"/>
              <a:t>21</a:t>
            </a:fld>
            <a:endParaRPr lang="en-GB" noProof="0"/>
          </a:p>
        </p:txBody>
      </p:sp>
      <p:pic>
        <p:nvPicPr>
          <p:cNvPr id="6" name="Content Placeholder 5" descr="Design For Change Feel Imagine Do Share.png">
            <a:extLst>
              <a:ext uri="{FF2B5EF4-FFF2-40B4-BE49-F238E27FC236}">
                <a16:creationId xmlns:a16="http://schemas.microsoft.com/office/drawing/2014/main" id="{DF885645-C5DB-443C-BDE6-7EC8711D9EE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830000" y="2492239"/>
            <a:ext cx="8532000" cy="1873522"/>
          </a:xfrm>
          <a:prstGeom prst="rect">
            <a:avLst/>
          </a:prstGeom>
        </p:spPr>
      </p:pic>
    </p:spTree>
    <p:extLst>
      <p:ext uri="{BB962C8B-B14F-4D97-AF65-F5344CB8AC3E}">
        <p14:creationId xmlns:p14="http://schemas.microsoft.com/office/powerpoint/2010/main" val="251497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A camp for displaced people from Syria</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27" name="Slide Number Placeholder 6">
            <a:extLst>
              <a:ext uri="{FF2B5EF4-FFF2-40B4-BE49-F238E27FC236}">
                <a16:creationId xmlns:a16="http://schemas.microsoft.com/office/drawing/2014/main" id="{CEBB9088-4919-444C-B266-2C30319A1EB7}"/>
              </a:ex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smtClean="0"/>
              <a:pPr/>
              <a:t>3</a:t>
            </a:fld>
            <a:endParaRPr lang="en-GB"/>
          </a:p>
        </p:txBody>
      </p:sp>
      <p:pic>
        <p:nvPicPr>
          <p:cNvPr id="2" name="Picture 1" descr="Save the Children Syria.jpg">
            <a:extLst>
              <a:ext uri="{FF2B5EF4-FFF2-40B4-BE49-F238E27FC236}">
                <a16:creationId xmlns:a16="http://schemas.microsoft.com/office/drawing/2014/main" id="{CCEE2BE5-761A-68F9-833C-1408115435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6000" y="1149035"/>
            <a:ext cx="7560000" cy="5042965"/>
          </a:xfrm>
          <a:prstGeom prst="rect">
            <a:avLst/>
          </a:prstGeom>
        </p:spPr>
      </p:pic>
    </p:spTree>
    <p:extLst>
      <p:ext uri="{BB962C8B-B14F-4D97-AF65-F5344CB8AC3E}">
        <p14:creationId xmlns:p14="http://schemas.microsoft.com/office/powerpoint/2010/main" val="264425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Farming family in Kenya</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11" name="Slide Number Placeholder 6">
            <a:extLst>
              <a:ext uri="{FF2B5EF4-FFF2-40B4-BE49-F238E27FC236}">
                <a16:creationId xmlns:a16="http://schemas.microsoft.com/office/drawing/2014/main" id="{1DEF72B8-32ED-8843-A89B-C10924AEBF0F}"/>
              </a:ex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smtClean="0"/>
              <a:pPr/>
              <a:t>4</a:t>
            </a:fld>
            <a:endParaRPr lang="en-GB"/>
          </a:p>
        </p:txBody>
      </p:sp>
      <p:pic>
        <p:nvPicPr>
          <p:cNvPr id="2" name="Content Placeholder 1" descr="One Acre Fund Photos13.jpg">
            <a:extLst>
              <a:ext uri="{FF2B5EF4-FFF2-40B4-BE49-F238E27FC236}">
                <a16:creationId xmlns:a16="http://schemas.microsoft.com/office/drawing/2014/main" id="{9135CB74-AD1B-61D5-E04F-4E3DD3EA7DA5}"/>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700000" y="1062001"/>
            <a:ext cx="6840000" cy="5129999"/>
          </a:xfrm>
          <a:prstGeom prst="rect">
            <a:avLst/>
          </a:prstGeom>
        </p:spPr>
      </p:pic>
    </p:spTree>
    <p:extLst>
      <p:ext uri="{BB962C8B-B14F-4D97-AF65-F5344CB8AC3E}">
        <p14:creationId xmlns:p14="http://schemas.microsoft.com/office/powerpoint/2010/main" val="25285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a:xfrm>
            <a:off x="648000" y="299803"/>
            <a:ext cx="10944000" cy="996197"/>
          </a:xfrm>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The worst drought in Ethiopia in 50 years</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US"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US" smtClean="0"/>
              <a:pPr/>
              <a:t>5</a:t>
            </a:fld>
            <a:endParaRPr lang="en-US"/>
          </a:p>
        </p:txBody>
      </p:sp>
      <p:pic>
        <p:nvPicPr>
          <p:cNvPr id="2" name="Content Placeholder 1" descr="Save the Children drought.jpg">
            <a:extLst>
              <a:ext uri="{FF2B5EF4-FFF2-40B4-BE49-F238E27FC236}">
                <a16:creationId xmlns:a16="http://schemas.microsoft.com/office/drawing/2014/main" id="{3289118C-CEBE-B7CE-1DD2-9E0B221F955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74862" y="791999"/>
            <a:ext cx="7200000" cy="5400001"/>
          </a:xfrm>
          <a:prstGeom prst="rect">
            <a:avLst/>
          </a:prstGeom>
        </p:spPr>
      </p:pic>
    </p:spTree>
    <p:extLst>
      <p:ext uri="{BB962C8B-B14F-4D97-AF65-F5344CB8AC3E}">
        <p14:creationId xmlns:p14="http://schemas.microsoft.com/office/powerpoint/2010/main" val="43720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4D48-0C45-0326-E7E7-67E9F4B2DFC7}"/>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Floods in Myanmar</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3" name="Slide Number Placeholder 2">
            <a:extLst>
              <a:ext uri="{FF2B5EF4-FFF2-40B4-BE49-F238E27FC236}">
                <a16:creationId xmlns:a16="http://schemas.microsoft.com/office/drawing/2014/main" id="{D18460EA-6B73-D6F2-2E3F-05B7795B90F6}"/>
              </a:ext>
            </a:extLst>
          </p:cNvPr>
          <p:cNvSpPr>
            <a:spLocks noGrp="1"/>
          </p:cNvSpPr>
          <p:nvPr>
            <p:ph type="sldNum" sz="quarter" idx="12"/>
          </p:nvPr>
        </p:nvSpPr>
        <p:spPr/>
        <p:txBody>
          <a:bodyPr/>
          <a:lstStyle/>
          <a:p>
            <a:fld id="{A36854FA-307F-854E-96D4-DE585DB24BD3}" type="slidenum">
              <a:rPr lang="en-GB" noProof="0" smtClean="0"/>
              <a:t>6</a:t>
            </a:fld>
            <a:endParaRPr lang="en-GB" noProof="0"/>
          </a:p>
        </p:txBody>
      </p:sp>
      <p:pic>
        <p:nvPicPr>
          <p:cNvPr id="4" name="Picture 3" descr="Save the Children flooding.jpg">
            <a:extLst>
              <a:ext uri="{FF2B5EF4-FFF2-40B4-BE49-F238E27FC236}">
                <a16:creationId xmlns:a16="http://schemas.microsoft.com/office/drawing/2014/main" id="{7D339812-703A-E811-DE26-B475D8FCD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000" y="1296000"/>
            <a:ext cx="7200000" cy="4794353"/>
          </a:xfrm>
          <a:prstGeom prst="rect">
            <a:avLst/>
          </a:prstGeom>
        </p:spPr>
      </p:pic>
    </p:spTree>
    <p:extLst>
      <p:ext uri="{BB962C8B-B14F-4D97-AF65-F5344CB8AC3E}">
        <p14:creationId xmlns:p14="http://schemas.microsoft.com/office/powerpoint/2010/main" val="259786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3881-2630-3928-EDA2-D1E948170566}"/>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Health worker providing care to baby</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4" name="Slide Number Placeholder 3">
            <a:extLst>
              <a:ext uri="{FF2B5EF4-FFF2-40B4-BE49-F238E27FC236}">
                <a16:creationId xmlns:a16="http://schemas.microsoft.com/office/drawing/2014/main" id="{654FF735-EB35-22CC-1336-8B9114B6DD3E}"/>
              </a:ext>
            </a:extLst>
          </p:cNvPr>
          <p:cNvSpPr>
            <a:spLocks noGrp="1"/>
          </p:cNvSpPr>
          <p:nvPr>
            <p:ph type="sldNum" sz="quarter" idx="12"/>
          </p:nvPr>
        </p:nvSpPr>
        <p:spPr/>
        <p:txBody>
          <a:bodyPr/>
          <a:lstStyle/>
          <a:p>
            <a:fld id="{A36854FA-307F-854E-96D4-DE585DB24BD3}" type="slidenum">
              <a:rPr lang="en-GB" noProof="0" smtClean="0"/>
              <a:t>7</a:t>
            </a:fld>
            <a:endParaRPr lang="en-GB" noProof="0"/>
          </a:p>
        </p:txBody>
      </p:sp>
      <p:pic>
        <p:nvPicPr>
          <p:cNvPr id="5" name="Content Placeholder 4" descr="Save the Children maternity hero 2.jpg">
            <a:extLst>
              <a:ext uri="{FF2B5EF4-FFF2-40B4-BE49-F238E27FC236}">
                <a16:creationId xmlns:a16="http://schemas.microsoft.com/office/drawing/2014/main" id="{3C2C1BB5-8BD8-6A9B-E4B1-658EAC14043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20000" y="1296000"/>
            <a:ext cx="7200000" cy="4802824"/>
          </a:xfrm>
          <a:prstGeom prst="rect">
            <a:avLst/>
          </a:prstGeom>
        </p:spPr>
      </p:pic>
    </p:spTree>
    <p:extLst>
      <p:ext uri="{BB962C8B-B14F-4D97-AF65-F5344CB8AC3E}">
        <p14:creationId xmlns:p14="http://schemas.microsoft.com/office/powerpoint/2010/main" val="378600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B75A-E56F-7B16-9052-A56CE767DE3E}"/>
              </a:ext>
            </a:extLst>
          </p:cNvPr>
          <p:cNvSpPr>
            <a:spLocks noGrp="1"/>
          </p:cNvSpPr>
          <p:nvPr>
            <p:ph type="title"/>
          </p:nvPr>
        </p:nvSpPr>
        <p:spPr/>
        <p:txBody>
          <a:bodyPr/>
          <a:lstStyle/>
          <a:p>
            <a:pPr algn="ctr"/>
            <a:r>
              <a:rPr kumimoji="0" lang="en-US" sz="3200" b="1" i="0" u="none" strike="noStrike" kern="0" cap="none" spc="0" normalizeH="0" baseline="0" noProof="0" dirty="0">
                <a:ln>
                  <a:noFill/>
                </a:ln>
                <a:solidFill>
                  <a:srgbClr val="7030A0"/>
                </a:solidFill>
                <a:effectLst/>
                <a:uLnTx/>
                <a:uFillTx/>
                <a:latin typeface="Arial"/>
                <a:cs typeface="Arial"/>
                <a:sym typeface="Arial"/>
              </a:rPr>
              <a:t>Improving nutritious diversity in diets</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4" name="Slide Number Placeholder 3">
            <a:extLst>
              <a:ext uri="{FF2B5EF4-FFF2-40B4-BE49-F238E27FC236}">
                <a16:creationId xmlns:a16="http://schemas.microsoft.com/office/drawing/2014/main" id="{E702ED7B-05F1-75D9-980D-D82A9326E9A1}"/>
              </a:ext>
            </a:extLst>
          </p:cNvPr>
          <p:cNvSpPr>
            <a:spLocks noGrp="1"/>
          </p:cNvSpPr>
          <p:nvPr>
            <p:ph type="sldNum" sz="quarter" idx="12"/>
          </p:nvPr>
        </p:nvSpPr>
        <p:spPr/>
        <p:txBody>
          <a:bodyPr/>
          <a:lstStyle/>
          <a:p>
            <a:fld id="{A36854FA-307F-854E-96D4-DE585DB24BD3}" type="slidenum">
              <a:rPr lang="en-GB" noProof="0" smtClean="0"/>
              <a:t>8</a:t>
            </a:fld>
            <a:endParaRPr lang="en-GB" noProof="0"/>
          </a:p>
        </p:txBody>
      </p:sp>
      <p:pic>
        <p:nvPicPr>
          <p:cNvPr id="5" name="Content Placeholder 4" descr="Save the Children chicken.jpg">
            <a:extLst>
              <a:ext uri="{FF2B5EF4-FFF2-40B4-BE49-F238E27FC236}">
                <a16:creationId xmlns:a16="http://schemas.microsoft.com/office/drawing/2014/main" id="{5C4C7242-CAF0-AA83-7165-537A2638B46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96000" y="1296000"/>
            <a:ext cx="7200000" cy="4794353"/>
          </a:xfrm>
          <a:prstGeom prst="rect">
            <a:avLst/>
          </a:prstGeom>
        </p:spPr>
      </p:pic>
    </p:spTree>
    <p:extLst>
      <p:ext uri="{BB962C8B-B14F-4D97-AF65-F5344CB8AC3E}">
        <p14:creationId xmlns:p14="http://schemas.microsoft.com/office/powerpoint/2010/main" val="153548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37C5-4593-8104-38B8-5A76E113EF33}"/>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7030A0"/>
                </a:solidFill>
                <a:effectLst/>
                <a:uLnTx/>
                <a:uFillTx/>
                <a:latin typeface="Arial"/>
                <a:cs typeface="Arial"/>
                <a:sym typeface="Arial"/>
              </a:rPr>
              <a:t>Learning outcomes</a:t>
            </a:r>
            <a:br>
              <a:rPr kumimoji="0" lang="en-US" sz="3200" b="1" i="0" u="none" strike="noStrike" kern="0" cap="none" spc="0" normalizeH="0" baseline="0" noProof="0" dirty="0">
                <a:ln>
                  <a:noFill/>
                </a:ln>
                <a:solidFill>
                  <a:srgbClr val="7030A0"/>
                </a:solidFill>
                <a:effectLst/>
                <a:uLnTx/>
                <a:uFillTx/>
                <a:latin typeface="Arial"/>
                <a:cs typeface="Arial"/>
                <a:sym typeface="Arial"/>
              </a:rPr>
            </a:br>
            <a:endParaRPr lang="en-GB" dirty="0"/>
          </a:p>
        </p:txBody>
      </p:sp>
      <p:sp>
        <p:nvSpPr>
          <p:cNvPr id="3" name="Content Placeholder 2">
            <a:extLst>
              <a:ext uri="{FF2B5EF4-FFF2-40B4-BE49-F238E27FC236}">
                <a16:creationId xmlns:a16="http://schemas.microsoft.com/office/drawing/2014/main" id="{2C41FE7B-F163-7422-FC96-CF6F7FE2632C}"/>
              </a:ext>
            </a:extLst>
          </p:cNvPr>
          <p:cNvSpPr>
            <a:spLocks noGrp="1"/>
          </p:cNvSpPr>
          <p:nvPr>
            <p:ph idx="1"/>
          </p:nvPr>
        </p:nvSpPr>
        <p:spPr/>
        <p:txBody>
          <a:bodyPr/>
          <a:lstStyle/>
          <a:p>
            <a:pPr marL="342900" marR="0" lvl="0" indent="-342900" defTabSz="914400" rtl="0" eaLnBrk="1" fontAlgn="auto" latinLnBrk="0" hangingPunct="1">
              <a:lnSpc>
                <a:spcPct val="133333"/>
              </a:lnSpc>
              <a:spcBef>
                <a:spcPts val="1400"/>
              </a:spcBef>
              <a:spcAft>
                <a:spcPts val="0"/>
              </a:spcAft>
              <a:buClr>
                <a:srgbClr val="000000"/>
              </a:buClr>
              <a:buSzPct val="100000"/>
              <a:buFont typeface="Arial"/>
              <a:buChar char="•"/>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Critical thinking:</a:t>
            </a:r>
            <a:r>
              <a:rPr kumimoji="0" lang="en-US" sz="2400" b="0" i="0" u="none" strike="noStrike" kern="0" cap="none" spc="0" normalizeH="0" baseline="0" noProof="0" dirty="0">
                <a:ln>
                  <a:noFill/>
                </a:ln>
                <a:solidFill>
                  <a:srgbClr val="000000"/>
                </a:solidFill>
                <a:effectLst/>
                <a:uLnTx/>
                <a:uFillTx/>
                <a:latin typeface="Arial"/>
                <a:cs typeface="Arial"/>
                <a:sym typeface="Arial"/>
              </a:rPr>
              <a:t> develop a good understanding of the multiple causes and potential solutions to the challenge of hunger in different contexts</a:t>
            </a:r>
          </a:p>
          <a:p>
            <a:pPr marL="342900" marR="0" lvl="0" indent="-342900" defTabSz="914400" rtl="0" eaLnBrk="1" fontAlgn="auto" latinLnBrk="0" hangingPunct="1">
              <a:lnSpc>
                <a:spcPct val="133333"/>
              </a:lnSpc>
              <a:spcBef>
                <a:spcPts val="1400"/>
              </a:spcBef>
              <a:spcAft>
                <a:spcPts val="0"/>
              </a:spcAft>
              <a:buClr>
                <a:srgbClr val="000000"/>
              </a:buClr>
              <a:buSzPct val="100000"/>
              <a:buFont typeface="Arial"/>
              <a:buChar char="•"/>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Creative collaboration:</a:t>
            </a:r>
            <a:r>
              <a:rPr kumimoji="0" lang="en-US" sz="2400" b="0" i="0" u="none" strike="noStrike" kern="0" cap="none" spc="0" normalizeH="0" baseline="0" noProof="0" dirty="0">
                <a:ln>
                  <a:noFill/>
                </a:ln>
                <a:solidFill>
                  <a:srgbClr val="000000"/>
                </a:solidFill>
                <a:effectLst/>
                <a:uLnTx/>
                <a:uFillTx/>
                <a:latin typeface="Arial"/>
                <a:cs typeface="Arial"/>
                <a:sym typeface="Arial"/>
              </a:rPr>
              <a:t> work in teams to design a mini-project to support better nutrition in the community</a:t>
            </a:r>
          </a:p>
          <a:p>
            <a:pPr algn="ctr"/>
            <a:endParaRPr lang="en-GB" dirty="0"/>
          </a:p>
        </p:txBody>
      </p:sp>
      <p:sp>
        <p:nvSpPr>
          <p:cNvPr id="4" name="Slide Number Placeholder 3">
            <a:extLst>
              <a:ext uri="{FF2B5EF4-FFF2-40B4-BE49-F238E27FC236}">
                <a16:creationId xmlns:a16="http://schemas.microsoft.com/office/drawing/2014/main" id="{21298E5E-3FF3-1E67-229A-11AC2019A8B2}"/>
              </a:ext>
            </a:extLst>
          </p:cNvPr>
          <p:cNvSpPr>
            <a:spLocks noGrp="1"/>
          </p:cNvSpPr>
          <p:nvPr>
            <p:ph type="sldNum" sz="quarter" idx="12"/>
          </p:nvPr>
        </p:nvSpPr>
        <p:spPr/>
        <p:txBody>
          <a:bodyPr/>
          <a:lstStyle/>
          <a:p>
            <a:fld id="{A36854FA-307F-854E-96D4-DE585DB24BD3}" type="slidenum">
              <a:rPr lang="en-GB" noProof="0" smtClean="0"/>
              <a:t>9</a:t>
            </a:fld>
            <a:endParaRPr lang="en-GB" noProof="0"/>
          </a:p>
        </p:txBody>
      </p:sp>
    </p:spTree>
    <p:extLst>
      <p:ext uri="{BB962C8B-B14F-4D97-AF65-F5344CB8AC3E}">
        <p14:creationId xmlns:p14="http://schemas.microsoft.com/office/powerpoint/2010/main" val="2615285665"/>
      </p:ext>
    </p:extLst>
  </p:cSld>
  <p:clrMapOvr>
    <a:masterClrMapping/>
  </p:clrMapOvr>
</p:sld>
</file>

<file path=ppt/theme/theme1.xml><?xml version="1.0" encoding="utf-8"?>
<a:theme xmlns:a="http://schemas.openxmlformats.org/drawingml/2006/main" name="Cover">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4357E907-A73D-2447-A6B0-71ED7A03ADDB}"/>
    </a:ext>
  </a:extLst>
</a:theme>
</file>

<file path=ppt/theme/theme2.xml><?xml version="1.0" encoding="utf-8"?>
<a:theme xmlns:a="http://schemas.openxmlformats.org/drawingml/2006/main" name="Section - white">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CDDE36DF-B020-DB4D-B2C6-ADDD972581D3}"/>
    </a:ext>
  </a:extLst>
</a:theme>
</file>

<file path=ppt/theme/theme3.xml><?xml version="1.0" encoding="utf-8"?>
<a:theme xmlns:a="http://schemas.openxmlformats.org/drawingml/2006/main" name="Muted">
  <a:themeElements>
    <a:clrScheme name="Pastel Blue Enhanced Contrast">
      <a:dk1>
        <a:srgbClr val="000000"/>
      </a:dk1>
      <a:lt1>
        <a:srgbClr val="F5FBFF"/>
      </a:lt1>
      <a:dk2>
        <a:srgbClr val="23085A"/>
      </a:dk2>
      <a:lt2>
        <a:srgbClr val="FFA0D7"/>
      </a:lt2>
      <a:accent1>
        <a:srgbClr val="035C67"/>
      </a:accent1>
      <a:accent2>
        <a:srgbClr val="7716BD"/>
      </a:accent2>
      <a:accent3>
        <a:srgbClr val="003B4A"/>
      </a:accent3>
      <a:accent4>
        <a:srgbClr val="920061"/>
      </a:accent4>
      <a:accent5>
        <a:srgbClr val="54565A"/>
      </a:accent5>
      <a:accent6>
        <a:srgbClr val="472029"/>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F7A7E75-8934-A14B-8961-A2586438B50C}"/>
    </a:ext>
  </a:extLst>
</a:theme>
</file>

<file path=ppt/theme/theme4.xml><?xml version="1.0" encoding="utf-8"?>
<a:theme xmlns:a="http://schemas.openxmlformats.org/drawingml/2006/main" name="British Council">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1769EC6F-20D1-0744-A4CB-CB71C7FC8E0E}"/>
    </a:ext>
  </a:extLst>
</a:theme>
</file>

<file path=ppt/theme/theme5.xml><?xml version="1.0" encoding="utf-8"?>
<a:theme xmlns:a="http://schemas.openxmlformats.org/drawingml/2006/main" name="British Council blank">
  <a:themeElements>
    <a:clrScheme name="Global templates 2022 - pink">
      <a:dk1>
        <a:srgbClr val="000000"/>
      </a:dk1>
      <a:lt1>
        <a:srgbClr val="FFFFFF"/>
      </a:lt1>
      <a:dk2>
        <a:srgbClr val="230859"/>
      </a:dk2>
      <a:lt2>
        <a:srgbClr val="FFA0D7"/>
      </a:lt2>
      <a:accent1>
        <a:srgbClr val="FF00C8"/>
      </a:accent1>
      <a:accent2>
        <a:srgbClr val="00DCFF"/>
      </a:accent2>
      <a:accent3>
        <a:srgbClr val="B25EFF"/>
      </a:accent3>
      <a:accent4>
        <a:srgbClr val="FF8200"/>
      </a:accent4>
      <a:accent5>
        <a:srgbClr val="5DEB4B"/>
      </a:accent5>
      <a:accent6>
        <a:srgbClr val="EA0034"/>
      </a:accent6>
      <a:hlink>
        <a:srgbClr val="3344DD"/>
      </a:hlink>
      <a:folHlink>
        <a:srgbClr val="884488"/>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8AA8AE06-9625-D146-9098-4EA157977646}" vid="{0773DCA6-A4A0-D344-A46A-1803BF9CF8EC}"/>
    </a:ext>
  </a:extLst>
</a:theme>
</file>

<file path=ppt/theme/theme6.xml><?xml version="1.0" encoding="utf-8"?>
<a:theme xmlns:a="http://schemas.openxmlformats.org/drawingml/2006/main" name="1_British Council">
  <a:themeElements>
    <a:clrScheme name="Global templates 2022 - orange">
      <a:dk1>
        <a:srgbClr val="000000"/>
      </a:dk1>
      <a:lt1>
        <a:srgbClr val="FFFFFF"/>
      </a:lt1>
      <a:dk2>
        <a:srgbClr val="230859"/>
      </a:dk2>
      <a:lt2>
        <a:srgbClr val="FFC288"/>
      </a:lt2>
      <a:accent1>
        <a:srgbClr val="FF8200"/>
      </a:accent1>
      <a:accent2>
        <a:srgbClr val="FF00C8"/>
      </a:accent2>
      <a:accent3>
        <a:srgbClr val="00DCFF"/>
      </a:accent3>
      <a:accent4>
        <a:srgbClr val="B25EFF"/>
      </a:accent4>
      <a:accent5>
        <a:srgbClr val="5DEB4B"/>
      </a:accent5>
      <a:accent6>
        <a:srgbClr val="EE0034"/>
      </a:accent6>
      <a:hlink>
        <a:srgbClr val="3344DD"/>
      </a:hlink>
      <a:folHlink>
        <a:srgbClr val="FF4635"/>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8" id="{6EE10A1B-42BC-0D41-917D-5747285FA689}" vid="{A89B1F0B-2FA3-3B4B-BECF-F9638DEBA6E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Template>
  <TotalTime>1476</TotalTime>
  <Words>1239</Words>
  <Application>Microsoft Office PowerPoint</Application>
  <PresentationFormat>Widescreen</PresentationFormat>
  <Paragraphs>124</Paragraphs>
  <Slides>21</Slides>
  <Notes>20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Calibri</vt:lpstr>
      <vt:lpstr>British Council Sans Headline</vt:lpstr>
      <vt:lpstr>British Council Sans</vt:lpstr>
      <vt:lpstr>Arial</vt:lpstr>
      <vt:lpstr>Cover</vt:lpstr>
      <vt:lpstr>Section - white</vt:lpstr>
      <vt:lpstr>Muted</vt:lpstr>
      <vt:lpstr>British Council</vt:lpstr>
      <vt:lpstr>British Council blank</vt:lpstr>
      <vt:lpstr>1_British Council</vt:lpstr>
      <vt:lpstr>End Hunger </vt:lpstr>
      <vt:lpstr>PowerPoint Presentation</vt:lpstr>
      <vt:lpstr>A camp for displaced people from Syria </vt:lpstr>
      <vt:lpstr>Farming family in Kenya </vt:lpstr>
      <vt:lpstr>The worst drought in Ethiopia in 50 years </vt:lpstr>
      <vt:lpstr>Floods in Myanmar </vt:lpstr>
      <vt:lpstr>Health worker providing care to baby </vt:lpstr>
      <vt:lpstr>Improving nutritious diversity in diets </vt:lpstr>
      <vt:lpstr>Learning outcomes </vt:lpstr>
      <vt:lpstr>End Hunger </vt:lpstr>
      <vt:lpstr>Progress in Ethiopia </vt:lpstr>
      <vt:lpstr>A deeper look at data about undernourishment </vt:lpstr>
      <vt:lpstr>Ending hunger is one of the global goals </vt:lpstr>
      <vt:lpstr>End Hunger </vt:lpstr>
      <vt:lpstr>One Acre Fund’s work in Africa </vt:lpstr>
      <vt:lpstr>One Acre Fund’s work in Africa </vt:lpstr>
      <vt:lpstr>One Acre Fund’s work in Africa </vt:lpstr>
      <vt:lpstr>End Hunger </vt:lpstr>
      <vt:lpstr>VietNam, Bangladesh &amp; wealthy countries  </vt:lpstr>
      <vt:lpstr> What children can do to tackle hunger? </vt:lpstr>
      <vt:lpstr> Design For Change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over one or two lines</dc:title>
  <dc:subject/>
  <dc:creator>Drew de Soto</dc:creator>
  <cp:keywords/>
  <dc:description/>
  <cp:lastModifiedBy>Cairns, Pamela (Marketing and Communications)</cp:lastModifiedBy>
  <cp:revision>15</cp:revision>
  <cp:lastPrinted>2019-09-18T09:30:23Z</cp:lastPrinted>
  <dcterms:created xsi:type="dcterms:W3CDTF">2022-10-26T12:07:12Z</dcterms:created>
  <dcterms:modified xsi:type="dcterms:W3CDTF">2023-08-02T09:31:41Z</dcterms:modified>
  <cp:category/>
</cp:coreProperties>
</file>