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9" r:id="rId2"/>
    <p:sldMasterId id="2147483764" r:id="rId3"/>
    <p:sldMasterId id="2147483660" r:id="rId4"/>
    <p:sldMasterId id="2147483700" r:id="rId5"/>
  </p:sldMasterIdLst>
  <p:notesMasterIdLst>
    <p:notesMasterId r:id="rId17"/>
  </p:notesMasterIdLst>
  <p:handoutMasterIdLst>
    <p:handoutMasterId r:id="rId18"/>
  </p:handoutMasterIdLst>
  <p:sldIdLst>
    <p:sldId id="334" r:id="rId6"/>
    <p:sldId id="345" r:id="rId7"/>
    <p:sldId id="346" r:id="rId8"/>
    <p:sldId id="347" r:id="rId9"/>
    <p:sldId id="348" r:id="rId10"/>
    <p:sldId id="349" r:id="rId11"/>
    <p:sldId id="350" r:id="rId12"/>
    <p:sldId id="351" r:id="rId13"/>
    <p:sldId id="352" r:id="rId14"/>
    <p:sldId id="353" r:id="rId15"/>
    <p:sldId id="354" r:id="rId16"/>
  </p:sldIdLst>
  <p:sldSz cx="12192000" cy="6858000"/>
  <p:notesSz cx="6858000" cy="9144000"/>
  <p:embeddedFontLst>
    <p:embeddedFont>
      <p:font typeface="British Council Sans" panose="020B0504020202020204" pitchFamily="34" charset="0"/>
      <p:regular r:id="rId19"/>
      <p:bold r:id="rId20"/>
      <p:italic r:id="rId21"/>
      <p:boldItalic r:id="rId22"/>
    </p:embeddedFont>
    <p:embeddedFont>
      <p:font typeface="British Council Sans Headline"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 autoAdjust="0"/>
    <p:restoredTop sz="96280" autoAdjust="0"/>
  </p:normalViewPr>
  <p:slideViewPr>
    <p:cSldViewPr snapToGrid="0" snapToObjects="1">
      <p:cViewPr varScale="1">
        <p:scale>
          <a:sx n="110" d="100"/>
          <a:sy n="110" d="100"/>
        </p:scale>
        <p:origin x="100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07/12/2023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07/12/2023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dirty="0"/>
          </a:p>
        </p:txBody>
      </p:sp>
    </p:spTree>
    <p:extLst>
      <p:ext uri="{BB962C8B-B14F-4D97-AF65-F5344CB8AC3E}">
        <p14:creationId xmlns:p14="http://schemas.microsoft.com/office/powerpoint/2010/main" val="121449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800" b="0" i="0" u="none" strike="noStrike" kern="1200" cap="none" baseline="0" dirty="0">
                <a:solidFill>
                  <a:schemeClr val="tx1"/>
                </a:solidFill>
                <a:effectLst/>
                <a:latin typeface="+mn-lt"/>
                <a:ea typeface="+mn-ea"/>
                <a:cs typeface="+mn-cs"/>
              </a:rPr>
              <a:t>Source: http://www.ecoschools.global</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cap="none" baseline="0" dirty="0">
                <a:solidFill>
                  <a:schemeClr val="tx1"/>
                </a:solidFill>
                <a:effectLst/>
                <a:latin typeface="+mn-lt"/>
                <a:ea typeface="+mn-ea"/>
                <a:cs typeface="+mn-cs"/>
              </a:rPr>
              <a:t>Notes: </a:t>
            </a:r>
            <a:r>
              <a:rPr lang="en-US" sz="1200" kern="1200" dirty="0">
                <a:solidFill>
                  <a:schemeClr val="tx1"/>
                </a:solidFill>
                <a:effectLst/>
                <a:latin typeface="+mn-lt"/>
                <a:ea typeface="+mn-ea"/>
                <a:cs typeface="+mn-cs"/>
              </a:rPr>
              <a:t>The most important aspect for schools to remember is that every school is different and it is therefore critical that a school fits the seven steps around its circumstances and situation and NOT try to fit the school into the seven steps. Some key points about the individual steps are below.</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87492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Source: Waste Atlas (http://www.atlas.d-waste.com)</a:t>
            </a:r>
          </a:p>
          <a:p>
            <a:pPr>
              <a:spcBef>
                <a:spcPts val="0"/>
              </a:spcBef>
              <a:buNone/>
            </a:pPr>
            <a:endParaRPr lang="en-US" sz="1200" b="0" i="0" u="none" strike="noStrike" cap="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Notes: </a:t>
            </a:r>
            <a:r>
              <a:rPr lang="en-GB" sz="1200" u="none" strike="noStrike" kern="1200" dirty="0">
                <a:solidFill>
                  <a:schemeClr val="tx1"/>
                </a:solidFill>
                <a:effectLst/>
                <a:latin typeface="+mn-lt"/>
                <a:ea typeface="+mn-ea"/>
                <a:cs typeface="+mn-cs"/>
              </a:rPr>
              <a:t>The third looks at the top 20 cities in the world which have the highest level so waste generation. Are there any countries here which appear on both the country waste generation and recycling charts? Why might some cities be listed as the ‘worst offenders’ but the country it is in doe not appear on the country waste chart?</a:t>
            </a:r>
            <a:r>
              <a:rPr lang="en-US" sz="1800" u="none" strike="noStrike" kern="1200" baseline="0" dirty="0">
                <a:solidFill>
                  <a:schemeClr val="tx1"/>
                </a:solidFill>
                <a:effectLst/>
                <a:latin typeface="+mn-lt"/>
                <a:ea typeface="+mn-ea"/>
                <a:cs typeface="+mn-cs"/>
              </a:rPr>
              <a:t> </a:t>
            </a:r>
            <a:endParaRPr lang="en-US" sz="1200" b="0" i="0" u="none" strike="noStrike" cap="none"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43697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dirty="0"/>
              <a:t>Main photo credit: </a:t>
            </a:r>
            <a:r>
              <a:rPr lang="en-GB" dirty="0" err="1"/>
              <a:t>Eco</a:t>
            </a:r>
            <a:r>
              <a:rPr lang="en-GB" baseline="0" dirty="0" err="1"/>
              <a:t>bricks</a:t>
            </a:r>
            <a:endParaRPr lang="en-GB" dirty="0"/>
          </a:p>
          <a:p>
            <a:pPr>
              <a:spcBef>
                <a:spcPts val="0"/>
              </a:spcBef>
              <a:buNone/>
            </a:pPr>
            <a:r>
              <a:rPr lang="en-GB" dirty="0"/>
              <a:t>Source: http://www.ecobricks.org/bali-ecobricks/</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95462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Photo credit: screenshot from video below</a:t>
            </a:r>
          </a:p>
          <a:p>
            <a:pPr>
              <a:spcBef>
                <a:spcPts val="0"/>
              </a:spcBef>
              <a:buNone/>
            </a:pPr>
            <a:r>
              <a:rPr lang="en-US" sz="1200" b="0" i="0" u="none" strike="noStrike" cap="none" baseline="0" dirty="0"/>
              <a:t>Source: </a:t>
            </a:r>
            <a:r>
              <a:rPr lang="pt-BR" sz="1200" b="0" i="0" u="none" strike="noStrike" cap="none" baseline="0" dirty="0"/>
              <a:t>https://vimeo.com/91672621</a:t>
            </a:r>
            <a:endParaRPr lang="en-US" sz="1200" b="0" i="0" u="none" strike="noStrike" cap="none"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263629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Photo credit: screenshot from video below</a:t>
            </a:r>
          </a:p>
          <a:p>
            <a:pPr>
              <a:spcBef>
                <a:spcPts val="0"/>
              </a:spcBef>
              <a:buNone/>
            </a:pPr>
            <a:r>
              <a:rPr lang="en-US" sz="1200" b="0" i="0" u="none" strike="noStrike" cap="none" baseline="0" dirty="0"/>
              <a:t>Source: </a:t>
            </a:r>
            <a:r>
              <a:rPr lang="pt-BR" sz="1200" b="0" i="0" u="none" strike="noStrike" cap="none" baseline="0" dirty="0"/>
              <a:t>https://vimeo.com/91672621</a:t>
            </a:r>
          </a:p>
          <a:p>
            <a:pPr>
              <a:spcBef>
                <a:spcPts val="0"/>
              </a:spcBef>
              <a:buNone/>
            </a:pPr>
            <a:r>
              <a:rPr lang="pt-BR" sz="1200" b="0" i="0" u="none" strike="noStrike" cap="none" baseline="0" dirty="0"/>
              <a:t>Notes: The Ecobrick guide is available in many different languages and can be downloaded here: http://www.ecobricks.org/download/</a:t>
            </a:r>
            <a:endParaRPr lang="en-US" sz="1200" b="0" i="0" u="none" strike="noStrike" cap="none"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131534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Source: Waste Atlas </a:t>
            </a:r>
          </a:p>
          <a:p>
            <a:pPr>
              <a:spcBef>
                <a:spcPts val="0"/>
              </a:spcBef>
              <a:buNone/>
            </a:pPr>
            <a:r>
              <a:rPr lang="en-US" sz="1200" b="0" i="0" u="none" strike="noStrike" cap="none" baseline="0" dirty="0"/>
              <a:t>Available at: http://www.atlas.d-waste.com/visual_maps/Plastic.html</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177570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Source: Eco Schools: Global, Less Litter Campaign</a:t>
            </a:r>
          </a:p>
          <a:p>
            <a:pPr>
              <a:spcBef>
                <a:spcPts val="0"/>
              </a:spcBef>
              <a:buNone/>
            </a:pPr>
            <a:r>
              <a:rPr lang="en-US" sz="1200" b="0" i="0" u="none" strike="noStrike" cap="none" baseline="0" dirty="0"/>
              <a:t>Available at: https://esllc.exposure.co/jojana-primary-school</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252180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For younger children:</a:t>
            </a:r>
          </a:p>
          <a:p>
            <a:pPr>
              <a:spcBef>
                <a:spcPts val="0"/>
              </a:spcBef>
              <a:buNone/>
            </a:pPr>
            <a:r>
              <a:rPr lang="en-US" sz="1200" b="0" i="0" u="none" strike="noStrike" cap="none" baseline="0" dirty="0"/>
              <a:t>Video: Don’t waste your waste</a:t>
            </a:r>
          </a:p>
          <a:p>
            <a:pPr>
              <a:spcBef>
                <a:spcPts val="0"/>
              </a:spcBef>
              <a:buNone/>
            </a:pPr>
            <a:r>
              <a:rPr lang="en-US" sz="1200" b="0" i="0" u="none" strike="noStrike" cap="none" baseline="0" dirty="0"/>
              <a:t>Source: https://www.youtube.com/watch?v=Kr_DGf77OhM</a:t>
            </a:r>
          </a:p>
          <a:p>
            <a:endParaRPr lang="en-GB" dirty="0"/>
          </a:p>
          <a:p>
            <a:pPr>
              <a:spcBef>
                <a:spcPts val="0"/>
              </a:spcBef>
              <a:buNone/>
            </a:pPr>
            <a:r>
              <a:rPr lang="en-US" sz="1200" b="0" i="0" u="none" strike="noStrike" cap="none" baseline="0" dirty="0"/>
              <a:t>For younger children:</a:t>
            </a:r>
          </a:p>
          <a:p>
            <a:pPr>
              <a:spcBef>
                <a:spcPts val="0"/>
              </a:spcBef>
              <a:buNone/>
            </a:pPr>
            <a:r>
              <a:rPr lang="en-US" sz="1200" b="0" i="0" u="none" strike="noStrike" cap="none" baseline="0" dirty="0"/>
              <a:t>Video: Don’t waste your waste</a:t>
            </a:r>
          </a:p>
          <a:p>
            <a:pPr>
              <a:spcBef>
                <a:spcPts val="0"/>
              </a:spcBef>
              <a:buNone/>
            </a:pPr>
            <a:r>
              <a:rPr lang="en-US" sz="1200" b="0" i="0" u="none" strike="noStrike" cap="none" baseline="0" dirty="0"/>
              <a:t>Source: https://www.youtube.com/watch?v=Kr_DGf77OhM</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139739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800" b="0" i="0" u="none" strike="noStrike" kern="1200" cap="none" baseline="0" dirty="0">
                <a:solidFill>
                  <a:schemeClr val="tx1"/>
                </a:solidFill>
                <a:effectLst/>
                <a:latin typeface="+mn-lt"/>
                <a:ea typeface="+mn-ea"/>
                <a:cs typeface="+mn-cs"/>
              </a:rPr>
              <a:t>Source: http://www.ecoschools.global</a:t>
            </a:r>
          </a:p>
          <a:p>
            <a:pPr>
              <a:spcBef>
                <a:spcPts val="0"/>
              </a:spcBef>
              <a:buNone/>
            </a:pPr>
            <a:endParaRPr lang="en-GB" sz="1800" b="0" i="0" u="none" strike="noStrike" kern="1200" cap="none"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cap="none" baseline="0" dirty="0">
                <a:solidFill>
                  <a:schemeClr val="tx1"/>
                </a:solidFill>
                <a:effectLst/>
                <a:latin typeface="+mn-lt"/>
                <a:ea typeface="+mn-ea"/>
                <a:cs typeface="+mn-cs"/>
              </a:rPr>
              <a:t>Notes: </a:t>
            </a:r>
            <a:r>
              <a:rPr lang="en-US" sz="1200" kern="1200" dirty="0">
                <a:solidFill>
                  <a:schemeClr val="tx1"/>
                </a:solidFill>
                <a:effectLst/>
                <a:latin typeface="+mn-lt"/>
                <a:ea typeface="+mn-ea"/>
                <a:cs typeface="+mn-cs"/>
              </a:rPr>
              <a:t>The most important aspect for schools to remember is that every school is different and it is therefore critical that a school fits the seven steps around its circumstances and situation and NOT try to fit the school into the seven steps. Some key points about the individual steps are below.</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69016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800" b="0" i="0" u="none" strike="noStrike" kern="1200" cap="none" baseline="0" dirty="0">
                <a:solidFill>
                  <a:schemeClr val="tx1"/>
                </a:solidFill>
                <a:effectLst/>
                <a:latin typeface="+mn-lt"/>
                <a:ea typeface="+mn-ea"/>
                <a:cs typeface="+mn-cs"/>
              </a:rPr>
              <a:t>Source: http://www.ecoschools.global</a:t>
            </a:r>
          </a:p>
          <a:p>
            <a:pPr>
              <a:spcBef>
                <a:spcPts val="0"/>
              </a:spcBef>
              <a:buNone/>
            </a:pPr>
            <a:endParaRPr lang="en-GB" sz="1800" b="0" i="0" u="none" strike="noStrike" kern="1200" cap="none"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cap="none" baseline="0" dirty="0">
                <a:solidFill>
                  <a:schemeClr val="tx1"/>
                </a:solidFill>
                <a:effectLst/>
                <a:latin typeface="+mn-lt"/>
                <a:ea typeface="+mn-ea"/>
                <a:cs typeface="+mn-cs"/>
              </a:rPr>
              <a:t>Notes: </a:t>
            </a:r>
            <a:r>
              <a:rPr lang="en-US" sz="1200" kern="1200" dirty="0">
                <a:solidFill>
                  <a:schemeClr val="tx1"/>
                </a:solidFill>
                <a:effectLst/>
                <a:latin typeface="+mn-lt"/>
                <a:ea typeface="+mn-ea"/>
                <a:cs typeface="+mn-cs"/>
              </a:rPr>
              <a:t>The most important aspect for schools to remember is that every school is different and it is therefore critical that a school fits the seven steps around its circumstances and situation and NOT try to fit the school into the seven steps. Some key points about the individual steps are below.</a:t>
            </a:r>
          </a:p>
          <a:p>
            <a:pPr>
              <a:spcBef>
                <a:spcPts val="0"/>
              </a:spcBef>
              <a:buNone/>
            </a:pPr>
            <a:r>
              <a:rPr lang="en-GB" sz="1800" b="0" i="0" u="none" strike="noStrike" kern="1200" cap="none" baseline="0" dirty="0">
                <a:solidFill>
                  <a:schemeClr val="tx1"/>
                </a:solidFill>
                <a:effectLst/>
                <a:latin typeface="+mn-lt"/>
                <a:ea typeface="+mn-ea"/>
                <a:cs typeface="+mn-cs"/>
              </a:rPr>
              <a:t>Source: http://www.ecoschools.global</a:t>
            </a:r>
          </a:p>
          <a:p>
            <a:pPr>
              <a:spcBef>
                <a:spcPts val="0"/>
              </a:spcBef>
              <a:buNone/>
            </a:pPr>
            <a:endParaRPr lang="en-GB" sz="1800" b="0" i="0" u="none" strike="noStrike" kern="1200" cap="none"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cap="none" baseline="0" dirty="0">
                <a:solidFill>
                  <a:schemeClr val="tx1"/>
                </a:solidFill>
                <a:effectLst/>
                <a:latin typeface="+mn-lt"/>
                <a:ea typeface="+mn-ea"/>
                <a:cs typeface="+mn-cs"/>
              </a:rPr>
              <a:t>Notes: </a:t>
            </a:r>
            <a:r>
              <a:rPr lang="en-US" sz="1200" kern="1200" dirty="0">
                <a:solidFill>
                  <a:schemeClr val="tx1"/>
                </a:solidFill>
                <a:effectLst/>
                <a:latin typeface="+mn-lt"/>
                <a:ea typeface="+mn-ea"/>
                <a:cs typeface="+mn-cs"/>
              </a:rPr>
              <a:t>The most important aspect for schools to remember is that every school is different and it is therefore critical that a school fits the seven steps around its circumstances and situation and NOT try to fit the school into the seven steps. Some key points about the individual steps are below.</a:t>
            </a:r>
          </a:p>
          <a:p>
            <a:pPr>
              <a:spcBef>
                <a:spcPts val="0"/>
              </a:spcBef>
              <a:buNone/>
            </a:pPr>
            <a:endParaRPr lang="en-US"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604806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dirty="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6" name="Panel">
            <a:extLst>
              <a:ext uri="{FF2B5EF4-FFF2-40B4-BE49-F238E27FC236}">
                <a16:creationId xmlns:a16="http://schemas.microsoft.com/office/drawing/2014/main" id="{4665FD8E-3E7D-E34E-8A07-72A8919E9BE8}"/>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313712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4" name="Panel">
            <a:extLst>
              <a:ext uri="{FF2B5EF4-FFF2-40B4-BE49-F238E27FC236}">
                <a16:creationId xmlns:a16="http://schemas.microsoft.com/office/drawing/2014/main" id="{F4130FF1-8DA2-484C-99ED-50EADA711920}"/>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8474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p:txBody>
          <a:bodyPr/>
          <a:lstStyle/>
          <a:p>
            <a:r>
              <a:rPr lang="en-GB"/>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8136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A8B16F5C-1990-5444-81F9-AE30E2BEB15E}"/>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223562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8" name="Picture">
            <a:extLst>
              <a:ext uri="{FF2B5EF4-FFF2-40B4-BE49-F238E27FC236}">
                <a16:creationId xmlns:a16="http://schemas.microsoft.com/office/drawing/2014/main" id="{C7263AF6-F66F-8A43-91E3-1DDB4063D617}"/>
              </a:ext>
            </a:extLst>
          </p:cNvPr>
          <p:cNvSpPr>
            <a:spLocks noGrp="1"/>
          </p:cNvSpPr>
          <p:nvPr>
            <p:ph type="pic" sz="quarter" idx="13"/>
          </p:nvPr>
        </p:nvSpPr>
        <p:spPr>
          <a:xfrm>
            <a:off x="6264000" y="1512002"/>
            <a:ext cx="5328000" cy="4500563"/>
          </a:xfrm>
        </p:spPr>
        <p:txBody>
          <a:bodyPr/>
          <a:lstStyle/>
          <a:p>
            <a:endParaRPr lang="en-GB" noProof="0"/>
          </a:p>
        </p:txBody>
      </p:sp>
    </p:spTree>
    <p:extLst>
      <p:ext uri="{BB962C8B-B14F-4D97-AF65-F5344CB8AC3E}">
        <p14:creationId xmlns:p14="http://schemas.microsoft.com/office/powerpoint/2010/main" val="32300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D1BB271A-9F31-F649-BD08-7CC789C26673}"/>
              </a:ext>
            </a:extLst>
          </p:cNvPr>
          <p:cNvSpPr>
            <a:spLocks noGrp="1"/>
          </p:cNvSpPr>
          <p:nvPr>
            <p:ph type="pic" sz="quarter" idx="14"/>
          </p:nvPr>
        </p:nvSpPr>
        <p:spPr>
          <a:xfrm>
            <a:off x="648000" y="1511999"/>
            <a:ext cx="5328000" cy="4500000"/>
          </a:xfrm>
        </p:spPr>
        <p:txBody>
          <a:bodyPr/>
          <a:lstStyle/>
          <a:p>
            <a:endParaRPr lang="en-GB" noProof="0"/>
          </a:p>
        </p:txBody>
      </p:sp>
    </p:spTree>
    <p:extLst>
      <p:ext uri="{BB962C8B-B14F-4D97-AF65-F5344CB8AC3E}">
        <p14:creationId xmlns:p14="http://schemas.microsoft.com/office/powerpoint/2010/main" val="310335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111369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9" name="British Council Logo">
            <a:extLst>
              <a:ext uri="{FF2B5EF4-FFF2-40B4-BE49-F238E27FC236}">
                <a16:creationId xmlns:a16="http://schemas.microsoft.com/office/drawing/2014/main" id="{5835BB25-4B4D-2E43-9920-596829C6D1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6" name="British Council Logo">
            <a:extLst>
              <a:ext uri="{FF2B5EF4-FFF2-40B4-BE49-F238E27FC236}">
                <a16:creationId xmlns:a16="http://schemas.microsoft.com/office/drawing/2014/main" id="{A9B5034D-45F2-794C-B5B8-01E62BC32ED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a:t>Click to edit Master 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dirty="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100554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12" name="Panel">
            <a:extLst>
              <a:ext uri="{FF2B5EF4-FFF2-40B4-BE49-F238E27FC236}">
                <a16:creationId xmlns:a16="http://schemas.microsoft.com/office/drawing/2014/main" id="{B1770B00-226D-FC4E-82B2-FADF7906C5FA}"/>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10" name="British Council Logo">
            <a:extLst>
              <a:ext uri="{FF2B5EF4-FFF2-40B4-BE49-F238E27FC236}">
                <a16:creationId xmlns:a16="http://schemas.microsoft.com/office/drawing/2014/main" id="{B228E9DE-B6D7-D144-9B89-4C1ED3A472E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43742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10" name="Panel">
            <a:extLst>
              <a:ext uri="{FF2B5EF4-FFF2-40B4-BE49-F238E27FC236}">
                <a16:creationId xmlns:a16="http://schemas.microsoft.com/office/drawing/2014/main" id="{FE798422-C397-674C-900B-C038451B579B}"/>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270817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6BC31D06-11C4-444F-B6A7-6348071675B7}"/>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794F27A-3199-F448-8B76-150597587310}"/>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74"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42A9A5B-D97B-6A4B-A79C-659C1807601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3687018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91672621"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03801887"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0.jpeg"/><Relationship Id="rId5" Type="http://schemas.openxmlformats.org/officeDocument/2006/relationships/hyperlink" Target="https://www.youtube.com/watch?v=Kr_DGf77OhM"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200"/>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a:stretch>
            <a:fillRect/>
          </a:stretch>
        </p:blipFill>
        <p:spPr>
          <a:xfrm>
            <a:off x="0" y="13855"/>
            <a:ext cx="12192000" cy="6858000"/>
          </a:xfrm>
          <a:prstGeom prst="rect">
            <a:avLst/>
          </a:prstGeom>
        </p:spPr>
      </p:pic>
      <p:sp>
        <p:nvSpPr>
          <p:cNvPr id="3" name="Title "/>
          <p:cNvSpPr>
            <a:spLocks noGrp="1"/>
          </p:cNvSpPr>
          <p:nvPr>
            <p:ph type="ctrTitle"/>
          </p:nvPr>
        </p:nvSpPr>
        <p:spPr>
          <a:xfrm>
            <a:off x="648000" y="1895157"/>
            <a:ext cx="6876000" cy="1440000"/>
          </a:xfrm>
          <a:ln>
            <a:noFill/>
          </a:ln>
        </p:spPr>
        <p:txBody>
          <a:bodyPr/>
          <a:lstStyle/>
          <a:p>
            <a:r>
              <a:rPr lang="en-GB" dirty="0"/>
              <a:t>Zero waste – case studies</a:t>
            </a:r>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16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7D5CFD-FFD5-0B41-7793-B536032113B5}"/>
              </a:ext>
            </a:extLst>
          </p:cNvPr>
          <p:cNvSpPr>
            <a:spLocks noGrp="1"/>
          </p:cNvSpPr>
          <p:nvPr>
            <p:ph type="sldNum" sz="quarter" idx="12"/>
          </p:nvPr>
        </p:nvSpPr>
        <p:spPr/>
        <p:txBody>
          <a:bodyPr/>
          <a:lstStyle/>
          <a:p>
            <a:fld id="{A36854FA-307F-854E-96D4-DE585DB24BD3}" type="slidenum">
              <a:rPr lang="en-GB" noProof="0" smtClean="0"/>
              <a:t>10</a:t>
            </a:fld>
            <a:endParaRPr lang="en-GB" noProof="0"/>
          </a:p>
        </p:txBody>
      </p:sp>
      <p:sp>
        <p:nvSpPr>
          <p:cNvPr id="3" name="Title 1">
            <a:extLst>
              <a:ext uri="{FF2B5EF4-FFF2-40B4-BE49-F238E27FC236}">
                <a16:creationId xmlns:a16="http://schemas.microsoft.com/office/drawing/2014/main" id="{43262EC3-4CE1-C234-E97A-73F324D65D9D}"/>
              </a:ext>
            </a:extLst>
          </p:cNvPr>
          <p:cNvSpPr txBox="1">
            <a:spLocks/>
          </p:cNvSpPr>
          <p:nvPr/>
        </p:nvSpPr>
        <p:spPr>
          <a:xfrm>
            <a:off x="648000" y="-243000"/>
            <a:ext cx="10944000" cy="486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br>
              <a:rPr lang="en-US" sz="3200" b="1" kern="0">
                <a:solidFill>
                  <a:srgbClr val="002060"/>
                </a:solidFill>
                <a:latin typeface="+mj-lt"/>
                <a:cs typeface="Arial"/>
                <a:sym typeface="Arial"/>
              </a:rPr>
            </a:br>
            <a:r>
              <a:rPr lang="en-US" sz="3200" b="1" kern="0">
                <a:solidFill>
                  <a:srgbClr val="002060"/>
                </a:solidFill>
                <a:latin typeface="+mj-lt"/>
                <a:cs typeface="Arial"/>
                <a:sym typeface="Arial"/>
              </a:rPr>
              <a:t>SMART?</a:t>
            </a:r>
            <a:endParaRPr lang="en-GB" dirty="0"/>
          </a:p>
        </p:txBody>
      </p:sp>
      <p:graphicFrame>
        <p:nvGraphicFramePr>
          <p:cNvPr id="4" name="Table 3">
            <a:extLst>
              <a:ext uri="{FF2B5EF4-FFF2-40B4-BE49-F238E27FC236}">
                <a16:creationId xmlns:a16="http://schemas.microsoft.com/office/drawing/2014/main" id="{4EB55D05-5E5E-9DD9-AC6D-240D041EFDAD}"/>
              </a:ext>
            </a:extLst>
          </p:cNvPr>
          <p:cNvGraphicFramePr>
            <a:graphicFrameLocks noGrp="1"/>
          </p:cNvGraphicFramePr>
          <p:nvPr>
            <p:extLst>
              <p:ext uri="{D42A27DB-BD31-4B8C-83A1-F6EECF244321}">
                <p14:modId xmlns:p14="http://schemas.microsoft.com/office/powerpoint/2010/main" val="2113658312"/>
              </p:ext>
            </p:extLst>
          </p:nvPr>
        </p:nvGraphicFramePr>
        <p:xfrm>
          <a:off x="209530" y="702365"/>
          <a:ext cx="11820939" cy="5896599"/>
        </p:xfrm>
        <a:graphic>
          <a:graphicData uri="http://schemas.openxmlformats.org/drawingml/2006/table">
            <a:tbl>
              <a:tblPr firstRow="1" bandRow="1">
                <a:tableStyleId>{5C22544A-7EE6-4342-B048-85BDC9FD1C3A}</a:tableStyleId>
              </a:tblPr>
              <a:tblGrid>
                <a:gridCol w="1397020">
                  <a:extLst>
                    <a:ext uri="{9D8B030D-6E8A-4147-A177-3AD203B41FA5}">
                      <a16:colId xmlns:a16="http://schemas.microsoft.com/office/drawing/2014/main" val="1139443052"/>
                    </a:ext>
                  </a:extLst>
                </a:gridCol>
                <a:gridCol w="2364188">
                  <a:extLst>
                    <a:ext uri="{9D8B030D-6E8A-4147-A177-3AD203B41FA5}">
                      <a16:colId xmlns:a16="http://schemas.microsoft.com/office/drawing/2014/main" val="1490089383"/>
                    </a:ext>
                  </a:extLst>
                </a:gridCol>
                <a:gridCol w="1961201">
                  <a:extLst>
                    <a:ext uri="{9D8B030D-6E8A-4147-A177-3AD203B41FA5}">
                      <a16:colId xmlns:a16="http://schemas.microsoft.com/office/drawing/2014/main" val="1997658967"/>
                    </a:ext>
                  </a:extLst>
                </a:gridCol>
                <a:gridCol w="2158216">
                  <a:extLst>
                    <a:ext uri="{9D8B030D-6E8A-4147-A177-3AD203B41FA5}">
                      <a16:colId xmlns:a16="http://schemas.microsoft.com/office/drawing/2014/main" val="1180602103"/>
                    </a:ext>
                  </a:extLst>
                </a:gridCol>
                <a:gridCol w="1970157">
                  <a:extLst>
                    <a:ext uri="{9D8B030D-6E8A-4147-A177-3AD203B41FA5}">
                      <a16:colId xmlns:a16="http://schemas.microsoft.com/office/drawing/2014/main" val="3706798035"/>
                    </a:ext>
                  </a:extLst>
                </a:gridCol>
                <a:gridCol w="1970157">
                  <a:extLst>
                    <a:ext uri="{9D8B030D-6E8A-4147-A177-3AD203B41FA5}">
                      <a16:colId xmlns:a16="http://schemas.microsoft.com/office/drawing/2014/main" val="3957443811"/>
                    </a:ext>
                  </a:extLst>
                </a:gridCol>
              </a:tblGrid>
              <a:tr h="353127">
                <a:tc>
                  <a:txBody>
                    <a:bodyPr/>
                    <a:lstStyle/>
                    <a:p>
                      <a:endParaRPr lang="en-GB" dirty="0"/>
                    </a:p>
                  </a:txBody>
                  <a:tcPr/>
                </a:tc>
                <a:tc>
                  <a:txBody>
                    <a:bodyPr/>
                    <a:lstStyle/>
                    <a:p>
                      <a:r>
                        <a:rPr lang="en-GB" dirty="0"/>
                        <a:t>Specific</a:t>
                      </a:r>
                    </a:p>
                  </a:txBody>
                  <a:tcPr/>
                </a:tc>
                <a:tc>
                  <a:txBody>
                    <a:bodyPr/>
                    <a:lstStyle/>
                    <a:p>
                      <a:r>
                        <a:rPr lang="en-GB" dirty="0"/>
                        <a:t>Measurable</a:t>
                      </a:r>
                    </a:p>
                  </a:txBody>
                  <a:tcPr/>
                </a:tc>
                <a:tc>
                  <a:txBody>
                    <a:bodyPr/>
                    <a:lstStyle/>
                    <a:p>
                      <a:r>
                        <a:rPr lang="en-GB" dirty="0"/>
                        <a:t>Achievable</a:t>
                      </a:r>
                    </a:p>
                  </a:txBody>
                  <a:tcPr/>
                </a:tc>
                <a:tc>
                  <a:txBody>
                    <a:bodyPr/>
                    <a:lstStyle/>
                    <a:p>
                      <a:r>
                        <a:rPr lang="en-GB" dirty="0"/>
                        <a:t>Realistic</a:t>
                      </a:r>
                    </a:p>
                  </a:txBody>
                  <a:tcPr/>
                </a:tc>
                <a:tc>
                  <a:txBody>
                    <a:bodyPr/>
                    <a:lstStyle/>
                    <a:p>
                      <a:r>
                        <a:rPr lang="en-GB" dirty="0"/>
                        <a:t>Time-bound</a:t>
                      </a:r>
                    </a:p>
                  </a:txBody>
                  <a:tcPr/>
                </a:tc>
                <a:extLst>
                  <a:ext uri="{0D108BD9-81ED-4DB2-BD59-A6C34878D82A}">
                    <a16:rowId xmlns:a16="http://schemas.microsoft.com/office/drawing/2014/main" val="3249247293"/>
                  </a:ext>
                </a:extLst>
              </a:tr>
              <a:tr h="5530839">
                <a:tc>
                  <a:txBody>
                    <a:bodyPr/>
                    <a:lstStyle/>
                    <a:p>
                      <a:r>
                        <a:rPr lang="en-GB" dirty="0"/>
                        <a:t>Example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rPr>
                        <a:t>Reduce the amount of plastic bags and bottles that are littering our community by 50% and use to make Eco Bricks to build growing beds.</a:t>
                      </a:r>
                      <a:endParaRPr lang="en-US" sz="1800" dirty="0">
                        <a:solidFill>
                          <a:srgbClr val="000000"/>
                        </a:solidFill>
                        <a:effectLst/>
                        <a:latin typeface="+mn-lt"/>
                        <a:ea typeface="Arial" charset="0"/>
                      </a:endParaRP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rPr>
                        <a:t>Currently, there is roughly 1 bottle for every square metre along the road side, and about 10 plastics bags. The road side will be clear each week and bins are full of plastic, not roadside. </a:t>
                      </a:r>
                      <a:endParaRPr lang="en-US" sz="1800" dirty="0">
                        <a:solidFill>
                          <a:srgbClr val="000000"/>
                        </a:solidFill>
                        <a:effectLst/>
                        <a:latin typeface="+mn-lt"/>
                        <a:ea typeface="Arial" charset="0"/>
                      </a:endParaRPr>
                    </a:p>
                    <a:p>
                      <a:endParaRPr lang="en-GB" dirty="0"/>
                    </a:p>
                  </a:txBody>
                  <a:tcPr/>
                </a:tc>
                <a:tc>
                  <a:txBody>
                    <a:bodyPr/>
                    <a:lstStyle/>
                    <a:p>
                      <a:pPr marL="0" marR="0">
                        <a:lnSpc>
                          <a:spcPct val="115000"/>
                        </a:lnSpc>
                        <a:spcBef>
                          <a:spcPts val="0"/>
                        </a:spcBef>
                        <a:spcAft>
                          <a:spcPts val="0"/>
                        </a:spcAft>
                      </a:pPr>
                      <a:r>
                        <a:rPr lang="en-GB" sz="1800" dirty="0">
                          <a:effectLst/>
                        </a:rPr>
                        <a:t>Each class of children will take 10 metres of the areas outside of the school once per week. </a:t>
                      </a:r>
                      <a:endParaRPr lang="en-US" sz="1800" dirty="0">
                        <a:effectLst/>
                      </a:endParaRPr>
                    </a:p>
                    <a:p>
                      <a:pPr marL="0" marR="0">
                        <a:lnSpc>
                          <a:spcPct val="115000"/>
                        </a:lnSpc>
                        <a:spcBef>
                          <a:spcPts val="0"/>
                        </a:spcBef>
                        <a:spcAft>
                          <a:spcPts val="0"/>
                        </a:spcAft>
                      </a:pPr>
                      <a:r>
                        <a:rPr lang="en-GB" sz="1800" dirty="0">
                          <a:effectLst/>
                        </a:rPr>
                        <a:t>Bins will be erected at each corner and emptied by the Eco Committee and contents monitored.</a:t>
                      </a:r>
                      <a:endParaRPr lang="en-US" sz="1800" dirty="0">
                        <a:effectLst/>
                      </a:endParaRPr>
                    </a:p>
                    <a:p>
                      <a:pPr marL="0" marR="0">
                        <a:lnSpc>
                          <a:spcPct val="115000"/>
                        </a:lnSpc>
                        <a:spcBef>
                          <a:spcPts val="0"/>
                        </a:spcBef>
                        <a:spcAft>
                          <a:spcPts val="0"/>
                        </a:spcAft>
                      </a:pPr>
                      <a:r>
                        <a:rPr lang="en-GB" sz="1800" dirty="0">
                          <a:effectLst/>
                        </a:rPr>
                        <a:t>Bottles stuffed by volunteers from the community.</a:t>
                      </a:r>
                    </a:p>
                    <a:p>
                      <a:endParaRPr lang="en-GB" dirty="0"/>
                    </a:p>
                  </a:txBody>
                  <a:tcPr/>
                </a:tc>
                <a:tc>
                  <a:txBody>
                    <a:bodyPr/>
                    <a:lstStyle/>
                    <a:p>
                      <a:pPr marL="0" marR="0">
                        <a:lnSpc>
                          <a:spcPct val="115000"/>
                        </a:lnSpc>
                        <a:spcBef>
                          <a:spcPts val="0"/>
                        </a:spcBef>
                        <a:spcAft>
                          <a:spcPts val="0"/>
                        </a:spcAft>
                      </a:pPr>
                      <a:r>
                        <a:rPr lang="en-GB" sz="1800" dirty="0">
                          <a:effectLst/>
                        </a:rPr>
                        <a:t>Not a lot! Need to speak to Eco Committee about: </a:t>
                      </a:r>
                      <a:endParaRPr lang="en-US" sz="1800" dirty="0">
                        <a:effectLst/>
                      </a:endParaRPr>
                    </a:p>
                    <a:p>
                      <a:pPr marL="0" marR="0">
                        <a:lnSpc>
                          <a:spcPct val="115000"/>
                        </a:lnSpc>
                        <a:spcBef>
                          <a:spcPts val="0"/>
                        </a:spcBef>
                        <a:spcAft>
                          <a:spcPts val="0"/>
                        </a:spcAft>
                      </a:pPr>
                      <a:r>
                        <a:rPr lang="en-GB" sz="1800" dirty="0">
                          <a:effectLst/>
                        </a:rPr>
                        <a:t>Sponsor a bin campaign?</a:t>
                      </a:r>
                      <a:endParaRPr lang="en-US" sz="1800" dirty="0">
                        <a:effectLst/>
                      </a:endParaRPr>
                    </a:p>
                    <a:p>
                      <a:pPr marL="0" marR="0">
                        <a:lnSpc>
                          <a:spcPct val="115000"/>
                        </a:lnSpc>
                        <a:spcBef>
                          <a:spcPts val="0"/>
                        </a:spcBef>
                        <a:spcAft>
                          <a:spcPts val="0"/>
                        </a:spcAft>
                      </a:pPr>
                      <a:r>
                        <a:rPr lang="en-GB" sz="1800" dirty="0">
                          <a:effectLst/>
                        </a:rPr>
                        <a:t>Make a bin?</a:t>
                      </a:r>
                      <a:endParaRPr lang="en-US" sz="1800" dirty="0">
                        <a:effectLst/>
                      </a:endParaRPr>
                    </a:p>
                    <a:p>
                      <a:pPr marL="0" marR="0">
                        <a:lnSpc>
                          <a:spcPct val="115000"/>
                        </a:lnSpc>
                        <a:spcBef>
                          <a:spcPts val="0"/>
                        </a:spcBef>
                        <a:spcAft>
                          <a:spcPts val="0"/>
                        </a:spcAft>
                      </a:pPr>
                      <a:r>
                        <a:rPr lang="en-GB" sz="1800" dirty="0">
                          <a:effectLst/>
                        </a:rPr>
                        <a:t>Training children to show community members how to make Eco Bricks.</a:t>
                      </a:r>
                      <a:endParaRPr lang="en-US" sz="1800" dirty="0">
                        <a:effectLst/>
                      </a:endParaRPr>
                    </a:p>
                    <a:p>
                      <a:endParaRPr lang="en-GB" dirty="0"/>
                    </a:p>
                    <a:p>
                      <a:endParaRPr lang="en-GB" dirty="0"/>
                    </a:p>
                  </a:txBody>
                  <a:tcPr/>
                </a:tc>
                <a:tc>
                  <a:txBody>
                    <a:bodyPr/>
                    <a:lstStyle/>
                    <a:p>
                      <a:pPr marL="0" marR="0">
                        <a:lnSpc>
                          <a:spcPct val="115000"/>
                        </a:lnSpc>
                        <a:spcBef>
                          <a:spcPts val="0"/>
                        </a:spcBef>
                        <a:spcAft>
                          <a:spcPts val="0"/>
                        </a:spcAft>
                      </a:pPr>
                      <a:r>
                        <a:rPr lang="en-GB" sz="1800" dirty="0">
                          <a:effectLst/>
                        </a:rPr>
                        <a:t>Outside areas cleaned in 7 weeks time. </a:t>
                      </a:r>
                      <a:endParaRPr lang="en-US" sz="1800" dirty="0">
                        <a:effectLst/>
                      </a:endParaRPr>
                    </a:p>
                    <a:p>
                      <a:pPr marL="0" marR="0">
                        <a:lnSpc>
                          <a:spcPct val="115000"/>
                        </a:lnSpc>
                        <a:spcBef>
                          <a:spcPts val="0"/>
                        </a:spcBef>
                        <a:spcAft>
                          <a:spcPts val="0"/>
                        </a:spcAft>
                      </a:pPr>
                      <a:r>
                        <a:rPr lang="en-GB" sz="1800" dirty="0">
                          <a:effectLst/>
                        </a:rPr>
                        <a:t>Bins installed within three months.</a:t>
                      </a:r>
                      <a:endParaRPr lang="en-US" sz="1800" dirty="0">
                        <a:effectLst/>
                      </a:endParaRPr>
                    </a:p>
                    <a:p>
                      <a:pPr marL="0" marR="0">
                        <a:lnSpc>
                          <a:spcPct val="115000"/>
                        </a:lnSpc>
                        <a:spcBef>
                          <a:spcPts val="0"/>
                        </a:spcBef>
                        <a:spcAft>
                          <a:spcPts val="0"/>
                        </a:spcAft>
                      </a:pPr>
                      <a:r>
                        <a:rPr lang="en-GB" sz="1800" dirty="0">
                          <a:effectLst/>
                        </a:rPr>
                        <a:t>Local Recycling Manger collects once per month</a:t>
                      </a:r>
                      <a:endParaRPr lang="en-GB" sz="1800" dirty="0"/>
                    </a:p>
                    <a:p>
                      <a:endParaRPr lang="en-GB" dirty="0"/>
                    </a:p>
                  </a:txBody>
                  <a:tcPr/>
                </a:tc>
                <a:extLst>
                  <a:ext uri="{0D108BD9-81ED-4DB2-BD59-A6C34878D82A}">
                    <a16:rowId xmlns:a16="http://schemas.microsoft.com/office/drawing/2014/main" val="1224495752"/>
                  </a:ext>
                </a:extLst>
              </a:tr>
            </a:tbl>
          </a:graphicData>
        </a:graphic>
      </p:graphicFrame>
    </p:spTree>
    <p:extLst>
      <p:ext uri="{BB962C8B-B14F-4D97-AF65-F5344CB8AC3E}">
        <p14:creationId xmlns:p14="http://schemas.microsoft.com/office/powerpoint/2010/main" val="286418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DF444-27F7-7C82-3809-70290E09EDFC}"/>
              </a:ext>
            </a:extLst>
          </p:cNvPr>
          <p:cNvSpPr>
            <a:spLocks noGrp="1"/>
          </p:cNvSpPr>
          <p:nvPr>
            <p:ph type="sldNum" sz="quarter" idx="12"/>
          </p:nvPr>
        </p:nvSpPr>
        <p:spPr/>
        <p:txBody>
          <a:bodyPr/>
          <a:lstStyle/>
          <a:p>
            <a:fld id="{A36854FA-307F-854E-96D4-DE585DB24BD3}" type="slidenum">
              <a:rPr lang="en-GB" noProof="0" smtClean="0"/>
              <a:t>11</a:t>
            </a:fld>
            <a:endParaRPr lang="en-GB" noProof="0"/>
          </a:p>
        </p:txBody>
      </p:sp>
      <p:sp>
        <p:nvSpPr>
          <p:cNvPr id="3" name="Title 1">
            <a:extLst>
              <a:ext uri="{FF2B5EF4-FFF2-40B4-BE49-F238E27FC236}">
                <a16:creationId xmlns:a16="http://schemas.microsoft.com/office/drawing/2014/main" id="{CA906277-BA9D-1AA0-7CAC-08D02802BBF4}"/>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Recycling and waste data</a:t>
            </a:r>
            <a:endParaRPr lang="en-GB" dirty="0"/>
          </a:p>
        </p:txBody>
      </p:sp>
      <p:pic>
        <p:nvPicPr>
          <p:cNvPr id="4" name="Content Placeholder 7" descr="../../../../../Desktop/Unknown-5">
            <a:extLst>
              <a:ext uri="{FF2B5EF4-FFF2-40B4-BE49-F238E27FC236}">
                <a16:creationId xmlns:a16="http://schemas.microsoft.com/office/drawing/2014/main" id="{C49C3E71-2C65-4B09-1F4F-04EC310951B5}"/>
              </a:ext>
            </a:extLst>
          </p:cNvPr>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648000" y="1041400"/>
            <a:ext cx="11225212" cy="5149850"/>
          </a:xfrm>
          <a:prstGeom prst="rect">
            <a:avLst/>
          </a:prstGeom>
          <a:noFill/>
          <a:ln>
            <a:noFill/>
          </a:ln>
        </p:spPr>
      </p:pic>
    </p:spTree>
    <p:extLst>
      <p:ext uri="{BB962C8B-B14F-4D97-AF65-F5344CB8AC3E}">
        <p14:creationId xmlns:p14="http://schemas.microsoft.com/office/powerpoint/2010/main" val="9859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DF35F-3E12-199A-9885-835964F51BC8}"/>
              </a:ext>
            </a:extLst>
          </p:cNvPr>
          <p:cNvSpPr>
            <a:spLocks noGrp="1"/>
          </p:cNvSpPr>
          <p:nvPr>
            <p:ph type="sldNum" sz="quarter" idx="12"/>
          </p:nvPr>
        </p:nvSpPr>
        <p:spPr/>
        <p:txBody>
          <a:bodyPr/>
          <a:lstStyle/>
          <a:p>
            <a:fld id="{A36854FA-307F-854E-96D4-DE585DB24BD3}" type="slidenum">
              <a:rPr lang="en-GB" noProof="0" smtClean="0"/>
              <a:t>2</a:t>
            </a:fld>
            <a:endParaRPr lang="en-GB" noProof="0"/>
          </a:p>
        </p:txBody>
      </p:sp>
      <p:sp>
        <p:nvSpPr>
          <p:cNvPr id="3" name="TextBox 2">
            <a:extLst>
              <a:ext uri="{FF2B5EF4-FFF2-40B4-BE49-F238E27FC236}">
                <a16:creationId xmlns:a16="http://schemas.microsoft.com/office/drawing/2014/main" id="{E4D24837-9014-E274-5F45-E3D405275D92}"/>
              </a:ext>
            </a:extLst>
          </p:cNvPr>
          <p:cNvSpPr txBox="1"/>
          <p:nvPr/>
        </p:nvSpPr>
        <p:spPr>
          <a:xfrm>
            <a:off x="-333829" y="2614473"/>
            <a:ext cx="6096000" cy="1754326"/>
          </a:xfrm>
          <a:prstGeom prst="rect">
            <a:avLst/>
          </a:prstGeom>
          <a:noFill/>
        </p:spPr>
        <p:txBody>
          <a:bodyPr wrap="square">
            <a:spAutoFit/>
          </a:bodyPr>
          <a:lstStyle/>
          <a:p>
            <a:pPr lvl="2"/>
            <a:endParaRPr lang="en-GB" sz="1800" kern="0" dirty="0">
              <a:solidFill>
                <a:schemeClr val="tx2"/>
              </a:solidFill>
            </a:endParaRPr>
          </a:p>
          <a:p>
            <a:pPr lvl="2"/>
            <a:r>
              <a:rPr lang="en-GB" sz="1800" kern="0" dirty="0">
                <a:solidFill>
                  <a:srgbClr val="002060"/>
                </a:solidFill>
              </a:rPr>
              <a:t>These slides have been produced to support the </a:t>
            </a:r>
            <a:r>
              <a:rPr lang="en-GB" sz="1800" b="1" kern="0" dirty="0">
                <a:solidFill>
                  <a:srgbClr val="002060"/>
                </a:solidFill>
              </a:rPr>
              <a:t>Zero Waste </a:t>
            </a:r>
            <a:r>
              <a:rPr lang="en-GB" sz="1800" kern="0" dirty="0">
                <a:solidFill>
                  <a:srgbClr val="002060"/>
                </a:solidFill>
              </a:rPr>
              <a:t>learning unit. They can only be used with the main resource, which includes full instructions on how to use them with your class and a partner school.</a:t>
            </a:r>
            <a:endParaRPr lang="en-US" sz="1800" dirty="0">
              <a:solidFill>
                <a:srgbClr val="002060"/>
              </a:solidFill>
            </a:endParaRPr>
          </a:p>
        </p:txBody>
      </p:sp>
      <p:pic>
        <p:nvPicPr>
          <p:cNvPr id="4" name="Content Placeholder 9">
            <a:extLst>
              <a:ext uri="{FF2B5EF4-FFF2-40B4-BE49-F238E27FC236}">
                <a16:creationId xmlns:a16="http://schemas.microsoft.com/office/drawing/2014/main" id="{BC5F4302-B7F7-EC33-3499-DA89AA6055BD}"/>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a:off x="6502400" y="914400"/>
            <a:ext cx="4673600" cy="5355771"/>
          </a:xfrm>
          <a:prstGeom prst="rect">
            <a:avLst/>
          </a:prstGeom>
          <a:noFill/>
        </p:spPr>
      </p:pic>
    </p:spTree>
    <p:extLst>
      <p:ext uri="{BB962C8B-B14F-4D97-AF65-F5344CB8AC3E}">
        <p14:creationId xmlns:p14="http://schemas.microsoft.com/office/powerpoint/2010/main" val="360443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00EB75-A0FF-1022-C6EA-D28BB63EE611}"/>
              </a:ext>
            </a:extLst>
          </p:cNvPr>
          <p:cNvSpPr>
            <a:spLocks noGrp="1"/>
          </p:cNvSpPr>
          <p:nvPr>
            <p:ph type="sldNum" sz="quarter" idx="12"/>
          </p:nvPr>
        </p:nvSpPr>
        <p:spPr/>
        <p:txBody>
          <a:bodyPr/>
          <a:lstStyle/>
          <a:p>
            <a:fld id="{A36854FA-307F-854E-96D4-DE585DB24BD3}" type="slidenum">
              <a:rPr lang="en-GB" noProof="0" smtClean="0"/>
              <a:t>3</a:t>
            </a:fld>
            <a:endParaRPr lang="en-GB" noProof="0"/>
          </a:p>
        </p:txBody>
      </p:sp>
      <p:sp>
        <p:nvSpPr>
          <p:cNvPr id="3" name="Title 1">
            <a:extLst>
              <a:ext uri="{FF2B5EF4-FFF2-40B4-BE49-F238E27FC236}">
                <a16:creationId xmlns:a16="http://schemas.microsoft.com/office/drawing/2014/main" id="{A1C07AFB-DA41-F089-532E-ABB9F9DD2C77}"/>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Vision Ecobricks</a:t>
            </a:r>
            <a:br>
              <a:rPr lang="en-US" sz="3200" b="1" kern="0">
                <a:solidFill>
                  <a:srgbClr val="002060"/>
                </a:solidFill>
                <a:latin typeface="+mj-lt"/>
                <a:cs typeface="Arial"/>
                <a:sym typeface="Arial"/>
              </a:rPr>
            </a:br>
            <a:endParaRPr lang="en-GB" dirty="0"/>
          </a:p>
        </p:txBody>
      </p:sp>
      <p:pic>
        <p:nvPicPr>
          <p:cNvPr id="4" name="Picture 3">
            <a:hlinkClick r:id="rId3"/>
            <a:extLst>
              <a:ext uri="{FF2B5EF4-FFF2-40B4-BE49-F238E27FC236}">
                <a16:creationId xmlns:a16="http://schemas.microsoft.com/office/drawing/2014/main" id="{E0FDD4DE-B964-DFCD-22AC-FB6EEDAE5E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8001" y="1045508"/>
            <a:ext cx="9000000" cy="4966492"/>
          </a:xfrm>
          <a:prstGeom prst="rect">
            <a:avLst/>
          </a:prstGeom>
        </p:spPr>
      </p:pic>
    </p:spTree>
    <p:extLst>
      <p:ext uri="{BB962C8B-B14F-4D97-AF65-F5344CB8AC3E}">
        <p14:creationId xmlns:p14="http://schemas.microsoft.com/office/powerpoint/2010/main" val="134351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9F31D-4512-D5F6-AEAE-7E1036B54404}"/>
              </a:ext>
            </a:extLst>
          </p:cNvPr>
          <p:cNvSpPr>
            <a:spLocks noGrp="1"/>
          </p:cNvSpPr>
          <p:nvPr>
            <p:ph type="sldNum" sz="quarter" idx="12"/>
          </p:nvPr>
        </p:nvSpPr>
        <p:spPr/>
        <p:txBody>
          <a:bodyPr/>
          <a:lstStyle/>
          <a:p>
            <a:fld id="{A36854FA-307F-854E-96D4-DE585DB24BD3}" type="slidenum">
              <a:rPr lang="en-GB" noProof="0" smtClean="0"/>
              <a:t>4</a:t>
            </a:fld>
            <a:endParaRPr lang="en-GB" noProof="0"/>
          </a:p>
        </p:txBody>
      </p:sp>
      <p:sp>
        <p:nvSpPr>
          <p:cNvPr id="3" name="Title 1">
            <a:extLst>
              <a:ext uri="{FF2B5EF4-FFF2-40B4-BE49-F238E27FC236}">
                <a16:creationId xmlns:a16="http://schemas.microsoft.com/office/drawing/2014/main" id="{F0DCAE54-9C5E-54C2-B829-C903F323CADE}"/>
              </a:ext>
            </a:extLst>
          </p:cNvPr>
          <p:cNvSpPr txBox="1">
            <a:spLocks/>
          </p:cNvSpPr>
          <p:nvPr/>
        </p:nvSpPr>
        <p:spPr>
          <a:xfrm>
            <a:off x="647999" y="434528"/>
            <a:ext cx="13173949" cy="861472"/>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Vision</a:t>
            </a:r>
            <a:r>
              <a:rPr lang="en-US" sz="3200" b="1" kern="0">
                <a:solidFill>
                  <a:srgbClr val="7030A0"/>
                </a:solidFill>
                <a:latin typeface="+mj-lt"/>
                <a:cs typeface="Arial"/>
                <a:sym typeface="Arial"/>
              </a:rPr>
              <a:t> </a:t>
            </a:r>
            <a:r>
              <a:rPr lang="en-US" sz="3200" b="1" kern="0">
                <a:solidFill>
                  <a:srgbClr val="002060"/>
                </a:solidFill>
                <a:latin typeface="+mj-lt"/>
                <a:cs typeface="Arial"/>
                <a:sym typeface="Arial"/>
              </a:rPr>
              <a:t>Ecobricks</a:t>
            </a:r>
            <a:br>
              <a:rPr lang="en-US" sz="2000" b="1" kern="0">
                <a:solidFill>
                  <a:srgbClr val="7030A0"/>
                </a:solidFill>
                <a:latin typeface="Arial"/>
                <a:cs typeface="Arial"/>
                <a:sym typeface="Arial"/>
              </a:rPr>
            </a:br>
            <a:br>
              <a:rPr lang="en-US" sz="2000" b="1" kern="0"/>
            </a:br>
            <a:endParaRPr lang="en-GB" dirty="0"/>
          </a:p>
        </p:txBody>
      </p:sp>
      <p:pic>
        <p:nvPicPr>
          <p:cNvPr id="4" name="Content Placeholder 6">
            <a:extLst>
              <a:ext uri="{FF2B5EF4-FFF2-40B4-BE49-F238E27FC236}">
                <a16:creationId xmlns:a16="http://schemas.microsoft.com/office/drawing/2014/main" id="{923D9950-99B3-7E07-C21A-A84BAF94375C}"/>
              </a:ext>
            </a:extLst>
          </p:cNvPr>
          <p:cNvPicPr>
            <a:picLocks noChangeAspect="1"/>
          </p:cNvPicPr>
          <p:nvPr/>
        </p:nvPicPr>
        <p:blipFill>
          <a:blip r:embed="rId3"/>
          <a:stretch>
            <a:fillRect/>
          </a:stretch>
        </p:blipFill>
        <p:spPr>
          <a:xfrm>
            <a:off x="2828466" y="971311"/>
            <a:ext cx="2602740" cy="3370950"/>
          </a:xfrm>
          <a:prstGeom prst="rect">
            <a:avLst/>
          </a:prstGeom>
        </p:spPr>
      </p:pic>
      <p:pic>
        <p:nvPicPr>
          <p:cNvPr id="5" name="Picture 4">
            <a:extLst>
              <a:ext uri="{FF2B5EF4-FFF2-40B4-BE49-F238E27FC236}">
                <a16:creationId xmlns:a16="http://schemas.microsoft.com/office/drawing/2014/main" id="{1CE9F0B1-2567-100F-4AF1-9D046895053A}"/>
              </a:ext>
            </a:extLst>
          </p:cNvPr>
          <p:cNvPicPr>
            <a:picLocks noChangeAspect="1"/>
          </p:cNvPicPr>
          <p:nvPr/>
        </p:nvPicPr>
        <p:blipFill>
          <a:blip r:embed="rId4"/>
          <a:stretch>
            <a:fillRect/>
          </a:stretch>
        </p:blipFill>
        <p:spPr>
          <a:xfrm>
            <a:off x="5829368" y="1169929"/>
            <a:ext cx="2746934" cy="3508389"/>
          </a:xfrm>
          <a:prstGeom prst="rect">
            <a:avLst/>
          </a:prstGeom>
        </p:spPr>
      </p:pic>
      <p:pic>
        <p:nvPicPr>
          <p:cNvPr id="6" name="Picture 5">
            <a:extLst>
              <a:ext uri="{FF2B5EF4-FFF2-40B4-BE49-F238E27FC236}">
                <a16:creationId xmlns:a16="http://schemas.microsoft.com/office/drawing/2014/main" id="{E016DF8D-C98B-30CA-A302-AB7BF1A7670F}"/>
              </a:ext>
            </a:extLst>
          </p:cNvPr>
          <p:cNvPicPr>
            <a:picLocks noChangeAspect="1"/>
          </p:cNvPicPr>
          <p:nvPr/>
        </p:nvPicPr>
        <p:blipFill>
          <a:blip r:embed="rId4"/>
          <a:stretch>
            <a:fillRect/>
          </a:stretch>
        </p:blipFill>
        <p:spPr>
          <a:xfrm>
            <a:off x="4478064" y="2185623"/>
            <a:ext cx="2746934" cy="3508389"/>
          </a:xfrm>
          <a:prstGeom prst="rect">
            <a:avLst/>
          </a:prstGeom>
        </p:spPr>
      </p:pic>
      <p:pic>
        <p:nvPicPr>
          <p:cNvPr id="7" name="Picture 6">
            <a:extLst>
              <a:ext uri="{FF2B5EF4-FFF2-40B4-BE49-F238E27FC236}">
                <a16:creationId xmlns:a16="http://schemas.microsoft.com/office/drawing/2014/main" id="{97145186-54CF-4B61-44A5-BB1C59D842C7}"/>
              </a:ext>
            </a:extLst>
          </p:cNvPr>
          <p:cNvPicPr>
            <a:picLocks noChangeAspect="1"/>
          </p:cNvPicPr>
          <p:nvPr/>
        </p:nvPicPr>
        <p:blipFill>
          <a:blip r:embed="rId4"/>
          <a:stretch>
            <a:fillRect/>
          </a:stretch>
        </p:blipFill>
        <p:spPr>
          <a:xfrm>
            <a:off x="7633902" y="2291135"/>
            <a:ext cx="2746934" cy="3508389"/>
          </a:xfrm>
          <a:prstGeom prst="rect">
            <a:avLst/>
          </a:prstGeom>
        </p:spPr>
      </p:pic>
    </p:spTree>
    <p:extLst>
      <p:ext uri="{BB962C8B-B14F-4D97-AF65-F5344CB8AC3E}">
        <p14:creationId xmlns:p14="http://schemas.microsoft.com/office/powerpoint/2010/main" val="382356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C3D8F4-F83D-00FC-2350-ECF33F884EC5}"/>
              </a:ext>
            </a:extLst>
          </p:cNvPr>
          <p:cNvSpPr>
            <a:spLocks noGrp="1"/>
          </p:cNvSpPr>
          <p:nvPr>
            <p:ph type="sldNum" sz="quarter" idx="12"/>
          </p:nvPr>
        </p:nvSpPr>
        <p:spPr/>
        <p:txBody>
          <a:bodyPr/>
          <a:lstStyle/>
          <a:p>
            <a:fld id="{A36854FA-307F-854E-96D4-DE585DB24BD3}" type="slidenum">
              <a:rPr lang="en-GB" noProof="0" smtClean="0"/>
              <a:t>5</a:t>
            </a:fld>
            <a:endParaRPr lang="en-GB" noProof="0"/>
          </a:p>
        </p:txBody>
      </p:sp>
      <p:sp>
        <p:nvSpPr>
          <p:cNvPr id="3" name="Title 1">
            <a:extLst>
              <a:ext uri="{FF2B5EF4-FFF2-40B4-BE49-F238E27FC236}">
                <a16:creationId xmlns:a16="http://schemas.microsoft.com/office/drawing/2014/main" id="{738073DD-A236-F25F-2DC9-14AF610FAEEC}"/>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sz="3200" b="1" kern="0">
                <a:solidFill>
                  <a:srgbClr val="002060"/>
                </a:solidFill>
                <a:latin typeface="+mj-lt"/>
                <a:cs typeface="Arial"/>
                <a:sym typeface="Arial"/>
              </a:rPr>
              <a:t>The percentage of plastic in a country’s waste composition</a:t>
            </a:r>
            <a:br>
              <a:rPr lang="en-US" sz="2000" b="1" kern="0">
                <a:solidFill>
                  <a:srgbClr val="002060"/>
                </a:solidFill>
                <a:latin typeface="Arial"/>
                <a:cs typeface="Arial"/>
                <a:sym typeface="Arial"/>
              </a:rPr>
            </a:br>
            <a:br>
              <a:rPr lang="en-US" sz="2000" b="1" kern="0">
                <a:solidFill>
                  <a:srgbClr val="002060"/>
                </a:solidFill>
              </a:rPr>
            </a:br>
            <a:endParaRPr lang="en-GB" dirty="0"/>
          </a:p>
        </p:txBody>
      </p:sp>
      <p:pic>
        <p:nvPicPr>
          <p:cNvPr id="4" name="Content Placeholder 6" descr="../../../../../Desktop/PLastic%20percetage.pdf">
            <a:extLst>
              <a:ext uri="{FF2B5EF4-FFF2-40B4-BE49-F238E27FC236}">
                <a16:creationId xmlns:a16="http://schemas.microsoft.com/office/drawing/2014/main" id="{8460FFF1-573B-02F2-19AA-7C3F23DDAA19}"/>
              </a:ext>
            </a:extLst>
          </p:cNvPr>
          <p:cNvPicPr>
            <a:picLocks/>
          </p:cNvPicPr>
          <p:nvPr/>
        </p:nvPicPr>
        <p:blipFill rotWithShape="1">
          <a:blip r:embed="rId3">
            <a:extLst>
              <a:ext uri="{28A0092B-C50C-407E-A947-70E740481C1C}">
                <a14:useLocalDpi xmlns:a14="http://schemas.microsoft.com/office/drawing/2010/main"/>
              </a:ext>
            </a:extLst>
          </a:blip>
          <a:srcRect l="-960" r="-1" b="10455"/>
          <a:stretch/>
        </p:blipFill>
        <p:spPr bwMode="auto">
          <a:xfrm>
            <a:off x="1880382" y="1456782"/>
            <a:ext cx="9000000" cy="4825218"/>
          </a:xfrm>
          <a:prstGeom prst="rect">
            <a:avLst/>
          </a:prstGeom>
          <a:noFill/>
          <a:ln>
            <a:noFill/>
          </a:ln>
        </p:spPr>
      </p:pic>
    </p:spTree>
    <p:extLst>
      <p:ext uri="{BB962C8B-B14F-4D97-AF65-F5344CB8AC3E}">
        <p14:creationId xmlns:p14="http://schemas.microsoft.com/office/powerpoint/2010/main" val="240946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EF5C2-0341-68BC-2647-6CFE31C6FD52}"/>
              </a:ext>
            </a:extLst>
          </p:cNvPr>
          <p:cNvSpPr>
            <a:spLocks noGrp="1"/>
          </p:cNvSpPr>
          <p:nvPr>
            <p:ph type="sldNum" sz="quarter" idx="12"/>
          </p:nvPr>
        </p:nvSpPr>
        <p:spPr/>
        <p:txBody>
          <a:bodyPr/>
          <a:lstStyle/>
          <a:p>
            <a:fld id="{A36854FA-307F-854E-96D4-DE585DB24BD3}" type="slidenum">
              <a:rPr lang="en-GB" noProof="0" smtClean="0"/>
              <a:t>6</a:t>
            </a:fld>
            <a:endParaRPr lang="en-GB" noProof="0"/>
          </a:p>
        </p:txBody>
      </p:sp>
      <p:sp>
        <p:nvSpPr>
          <p:cNvPr id="3" name="Title 1">
            <a:extLst>
              <a:ext uri="{FF2B5EF4-FFF2-40B4-BE49-F238E27FC236}">
                <a16:creationId xmlns:a16="http://schemas.microsoft.com/office/drawing/2014/main" id="{7A4E293A-BE62-1A02-D655-6B85E18E58F4}"/>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Less litter, </a:t>
            </a:r>
            <a:r>
              <a:rPr lang="en-US" altLang="en-US" sz="3200" b="1" kern="0">
                <a:solidFill>
                  <a:srgbClr val="002060"/>
                </a:solidFill>
                <a:latin typeface="+mj-lt"/>
                <a:cs typeface="Arial"/>
                <a:sym typeface="Arial"/>
              </a:rPr>
              <a:t>Jojana Primary school, Uganda</a:t>
            </a:r>
            <a:endParaRPr lang="en-GB" dirty="0"/>
          </a:p>
        </p:txBody>
      </p:sp>
      <p:pic>
        <p:nvPicPr>
          <p:cNvPr id="4" name="Picture 3" descr="../../../../../Desktop/Joj%20school%20uganda.png">
            <a:extLst>
              <a:ext uri="{FF2B5EF4-FFF2-40B4-BE49-F238E27FC236}">
                <a16:creationId xmlns:a16="http://schemas.microsoft.com/office/drawing/2014/main" id="{8FF3C115-B55F-AB39-EB3D-D52E1689EDF8}"/>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620000" y="1089867"/>
            <a:ext cx="9000000" cy="4968552"/>
          </a:xfrm>
          <a:prstGeom prst="rect">
            <a:avLst/>
          </a:prstGeom>
          <a:noFill/>
          <a:ln>
            <a:noFill/>
          </a:ln>
        </p:spPr>
      </p:pic>
    </p:spTree>
    <p:extLst>
      <p:ext uri="{BB962C8B-B14F-4D97-AF65-F5344CB8AC3E}">
        <p14:creationId xmlns:p14="http://schemas.microsoft.com/office/powerpoint/2010/main" val="163418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6D3F1-4819-E1A5-0056-3267D5980C48}"/>
              </a:ext>
            </a:extLst>
          </p:cNvPr>
          <p:cNvSpPr>
            <a:spLocks noGrp="1"/>
          </p:cNvSpPr>
          <p:nvPr>
            <p:ph type="sldNum" sz="quarter" idx="12"/>
          </p:nvPr>
        </p:nvSpPr>
        <p:spPr/>
        <p:txBody>
          <a:bodyPr/>
          <a:lstStyle/>
          <a:p>
            <a:fld id="{A36854FA-307F-854E-96D4-DE585DB24BD3}" type="slidenum">
              <a:rPr lang="en-GB" noProof="0" smtClean="0"/>
              <a:t>7</a:t>
            </a:fld>
            <a:endParaRPr lang="en-GB" noProof="0"/>
          </a:p>
        </p:txBody>
      </p:sp>
      <p:sp>
        <p:nvSpPr>
          <p:cNvPr id="3" name="Title 1">
            <a:extLst>
              <a:ext uri="{FF2B5EF4-FFF2-40B4-BE49-F238E27FC236}">
                <a16:creationId xmlns:a16="http://schemas.microsoft.com/office/drawing/2014/main" id="{B7E9CD55-D44F-21A2-8882-D8E5ECF9A9B8}"/>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Towards Zero Waste, Sweden</a:t>
            </a:r>
            <a:br>
              <a:rPr lang="en-US" altLang="en-US" sz="3200" b="1" kern="0">
                <a:solidFill>
                  <a:srgbClr val="002060"/>
                </a:solidFill>
                <a:latin typeface="+mj-lt"/>
                <a:cs typeface="Arial"/>
                <a:sym typeface="Arial"/>
              </a:rPr>
            </a:br>
            <a:br>
              <a:rPr lang="en-US" sz="3200" b="1" kern="0">
                <a:solidFill>
                  <a:srgbClr val="002060"/>
                </a:solidFill>
                <a:latin typeface="+mj-lt"/>
                <a:cs typeface="Arial"/>
                <a:sym typeface="Arial"/>
              </a:rPr>
            </a:br>
            <a:endParaRPr lang="en-GB" dirty="0"/>
          </a:p>
        </p:txBody>
      </p:sp>
      <p:pic>
        <p:nvPicPr>
          <p:cNvPr id="4" name="Picture 3">
            <a:hlinkClick r:id="rId3"/>
            <a:extLst>
              <a:ext uri="{FF2B5EF4-FFF2-40B4-BE49-F238E27FC236}">
                <a16:creationId xmlns:a16="http://schemas.microsoft.com/office/drawing/2014/main" id="{01ADB7E5-3DD6-6ACD-EF78-B34C4FC8A1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05539" y="2998101"/>
            <a:ext cx="5193280" cy="2920703"/>
          </a:xfrm>
          <a:prstGeom prst="rect">
            <a:avLst/>
          </a:prstGeom>
        </p:spPr>
      </p:pic>
      <p:pic>
        <p:nvPicPr>
          <p:cNvPr id="5" name="Content Placeholder 6">
            <a:hlinkClick r:id="rId5"/>
            <a:extLst>
              <a:ext uri="{FF2B5EF4-FFF2-40B4-BE49-F238E27FC236}">
                <a16:creationId xmlns:a16="http://schemas.microsoft.com/office/drawing/2014/main" id="{76932083-D4D0-3998-1771-6F2DE672B42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4519" y="1296000"/>
            <a:ext cx="5343525" cy="2905125"/>
          </a:xfrm>
          <a:prstGeom prst="rect">
            <a:avLst/>
          </a:prstGeom>
        </p:spPr>
      </p:pic>
    </p:spTree>
    <p:extLst>
      <p:ext uri="{BB962C8B-B14F-4D97-AF65-F5344CB8AC3E}">
        <p14:creationId xmlns:p14="http://schemas.microsoft.com/office/powerpoint/2010/main" val="407515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FD4C6-B4DB-E847-A8FE-1C84C0B309BE}"/>
              </a:ext>
            </a:extLst>
          </p:cNvPr>
          <p:cNvSpPr>
            <a:spLocks noGrp="1"/>
          </p:cNvSpPr>
          <p:nvPr>
            <p:ph type="sldNum" sz="quarter" idx="12"/>
          </p:nvPr>
        </p:nvSpPr>
        <p:spPr/>
        <p:txBody>
          <a:bodyPr/>
          <a:lstStyle/>
          <a:p>
            <a:fld id="{A36854FA-307F-854E-96D4-DE585DB24BD3}" type="slidenum">
              <a:rPr lang="en-GB" noProof="0" smtClean="0"/>
              <a:t>8</a:t>
            </a:fld>
            <a:endParaRPr lang="en-GB" noProof="0"/>
          </a:p>
        </p:txBody>
      </p:sp>
      <p:sp>
        <p:nvSpPr>
          <p:cNvPr id="3" name="Title 1">
            <a:extLst>
              <a:ext uri="{FF2B5EF4-FFF2-40B4-BE49-F238E27FC236}">
                <a16:creationId xmlns:a16="http://schemas.microsoft.com/office/drawing/2014/main" id="{0EF44AF0-46A1-5824-269D-F6E6EF50E50F}"/>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cs typeface="Arial"/>
                <a:sym typeface="Arial"/>
              </a:rPr>
              <a:t>7</a:t>
            </a:r>
            <a:r>
              <a:rPr lang="en-US" sz="3200" b="1" kern="0">
                <a:solidFill>
                  <a:srgbClr val="7030A0"/>
                </a:solidFill>
                <a:cs typeface="Arial"/>
                <a:sym typeface="Arial"/>
              </a:rPr>
              <a:t> </a:t>
            </a:r>
            <a:r>
              <a:rPr lang="en-US" sz="3200" b="1" kern="0">
                <a:solidFill>
                  <a:srgbClr val="002060"/>
                </a:solidFill>
                <a:cs typeface="Arial"/>
                <a:sym typeface="Arial"/>
              </a:rPr>
              <a:t>Steps</a:t>
            </a:r>
            <a:endParaRPr lang="en-GB" dirty="0"/>
          </a:p>
        </p:txBody>
      </p:sp>
      <p:sp>
        <p:nvSpPr>
          <p:cNvPr id="4" name="TextBox 3">
            <a:extLst>
              <a:ext uri="{FF2B5EF4-FFF2-40B4-BE49-F238E27FC236}">
                <a16:creationId xmlns:a16="http://schemas.microsoft.com/office/drawing/2014/main" id="{31F99036-6235-B12C-15B4-E0DBDE57F602}"/>
              </a:ext>
            </a:extLst>
          </p:cNvPr>
          <p:cNvSpPr txBox="1"/>
          <p:nvPr/>
        </p:nvSpPr>
        <p:spPr>
          <a:xfrm>
            <a:off x="290286" y="900000"/>
            <a:ext cx="6096000" cy="5163401"/>
          </a:xfrm>
          <a:prstGeom prst="rect">
            <a:avLst/>
          </a:prstGeom>
          <a:noFill/>
        </p:spPr>
        <p:txBody>
          <a:bodyPr wrap="square">
            <a:spAutoFit/>
          </a:bodyPr>
          <a:lstStyle/>
          <a:p>
            <a:pPr>
              <a:lnSpc>
                <a:spcPct val="150000"/>
              </a:lnSpc>
            </a:pPr>
            <a:r>
              <a:rPr lang="en-US" kern="0" dirty="0">
                <a:solidFill>
                  <a:srgbClr val="002060"/>
                </a:solidFill>
                <a:latin typeface="+mj-lt"/>
                <a:cs typeface="Arial"/>
                <a:sym typeface="Arial"/>
              </a:rPr>
              <a:t>Step 1: Form an Eco Committee</a:t>
            </a:r>
          </a:p>
          <a:p>
            <a:pPr>
              <a:lnSpc>
                <a:spcPct val="150000"/>
              </a:lnSpc>
            </a:pPr>
            <a:endParaRPr lang="en-US" kern="0" dirty="0">
              <a:solidFill>
                <a:srgbClr val="002060"/>
              </a:solidFill>
              <a:latin typeface="+mj-lt"/>
              <a:cs typeface="Arial"/>
              <a:sym typeface="Arial"/>
            </a:endParaRPr>
          </a:p>
          <a:p>
            <a:pPr>
              <a:lnSpc>
                <a:spcPct val="150000"/>
              </a:lnSpc>
            </a:pPr>
            <a:r>
              <a:rPr lang="en-US" kern="0" dirty="0">
                <a:solidFill>
                  <a:srgbClr val="002060"/>
                </a:solidFill>
                <a:latin typeface="+mj-lt"/>
                <a:cs typeface="Arial"/>
                <a:sym typeface="Arial"/>
              </a:rPr>
              <a:t>Step 2: Carry out an Environmental Review</a:t>
            </a:r>
          </a:p>
          <a:p>
            <a:pPr>
              <a:lnSpc>
                <a:spcPct val="150000"/>
              </a:lnSpc>
            </a:pPr>
            <a:endParaRPr lang="en-US" kern="0" dirty="0">
              <a:solidFill>
                <a:srgbClr val="002060"/>
              </a:solidFill>
              <a:latin typeface="+mj-lt"/>
              <a:cs typeface="Arial"/>
              <a:sym typeface="Arial"/>
            </a:endParaRPr>
          </a:p>
          <a:p>
            <a:pPr>
              <a:lnSpc>
                <a:spcPct val="150000"/>
              </a:lnSpc>
            </a:pPr>
            <a:r>
              <a:rPr lang="en-US" kern="0" dirty="0">
                <a:solidFill>
                  <a:srgbClr val="002060"/>
                </a:solidFill>
                <a:latin typeface="+mj-lt"/>
                <a:cs typeface="Arial"/>
                <a:sym typeface="Arial"/>
              </a:rPr>
              <a:t>Step 3: Action Plan</a:t>
            </a:r>
          </a:p>
          <a:p>
            <a:pPr>
              <a:lnSpc>
                <a:spcPct val="150000"/>
              </a:lnSpc>
            </a:pPr>
            <a:endParaRPr lang="en-US" kern="0" dirty="0">
              <a:solidFill>
                <a:srgbClr val="002060"/>
              </a:solidFill>
              <a:latin typeface="+mj-lt"/>
              <a:cs typeface="Arial"/>
              <a:sym typeface="Arial"/>
            </a:endParaRPr>
          </a:p>
          <a:p>
            <a:r>
              <a:rPr lang="en-US" kern="0" dirty="0">
                <a:solidFill>
                  <a:srgbClr val="002060"/>
                </a:solidFill>
                <a:latin typeface="+mj-lt"/>
                <a:cs typeface="Arial"/>
                <a:sym typeface="Arial"/>
              </a:rPr>
              <a:t>Step 4: Monitor and Evaluate</a:t>
            </a:r>
          </a:p>
          <a:p>
            <a:endParaRPr lang="en-US" kern="0" dirty="0">
              <a:solidFill>
                <a:srgbClr val="002060"/>
              </a:solidFill>
              <a:latin typeface="+mj-lt"/>
              <a:cs typeface="Arial"/>
              <a:sym typeface="Arial"/>
            </a:endParaRPr>
          </a:p>
          <a:p>
            <a:pPr>
              <a:lnSpc>
                <a:spcPct val="150000"/>
              </a:lnSpc>
            </a:pPr>
            <a:r>
              <a:rPr lang="en-US" kern="0" dirty="0">
                <a:solidFill>
                  <a:srgbClr val="002060"/>
                </a:solidFill>
                <a:latin typeface="+mj-lt"/>
                <a:cs typeface="Arial"/>
                <a:sym typeface="Arial"/>
              </a:rPr>
              <a:t>Step 5: Curriculum Work</a:t>
            </a:r>
          </a:p>
          <a:p>
            <a:pPr>
              <a:lnSpc>
                <a:spcPct val="150000"/>
              </a:lnSpc>
            </a:pPr>
            <a:endParaRPr lang="en-US" kern="0" dirty="0">
              <a:solidFill>
                <a:srgbClr val="002060"/>
              </a:solidFill>
              <a:latin typeface="+mj-lt"/>
              <a:cs typeface="Arial"/>
              <a:sym typeface="Arial"/>
            </a:endParaRPr>
          </a:p>
          <a:p>
            <a:pPr>
              <a:lnSpc>
                <a:spcPct val="150000"/>
              </a:lnSpc>
            </a:pPr>
            <a:r>
              <a:rPr lang="en-US" kern="0" dirty="0">
                <a:solidFill>
                  <a:srgbClr val="002060"/>
                </a:solidFill>
                <a:latin typeface="+mj-lt"/>
                <a:cs typeface="Arial"/>
                <a:sym typeface="Arial"/>
              </a:rPr>
              <a:t>Step 6: Inform and Involve</a:t>
            </a:r>
          </a:p>
          <a:p>
            <a:pPr>
              <a:lnSpc>
                <a:spcPct val="150000"/>
              </a:lnSpc>
            </a:pPr>
            <a:endParaRPr lang="en-US" kern="0" dirty="0">
              <a:solidFill>
                <a:srgbClr val="002060"/>
              </a:solidFill>
              <a:latin typeface="+mj-lt"/>
              <a:cs typeface="Arial"/>
              <a:sym typeface="Arial"/>
            </a:endParaRPr>
          </a:p>
          <a:p>
            <a:pPr>
              <a:lnSpc>
                <a:spcPct val="150000"/>
              </a:lnSpc>
            </a:pPr>
            <a:r>
              <a:rPr lang="en-US" kern="0" dirty="0">
                <a:solidFill>
                  <a:srgbClr val="002060"/>
                </a:solidFill>
                <a:latin typeface="+mj-lt"/>
                <a:cs typeface="Arial"/>
                <a:sym typeface="Arial"/>
              </a:rPr>
              <a:t>Step 7: Produce an Eco Code</a:t>
            </a:r>
          </a:p>
        </p:txBody>
      </p:sp>
      <p:sp>
        <p:nvSpPr>
          <p:cNvPr id="5" name="Rectangle 4">
            <a:extLst>
              <a:ext uri="{FF2B5EF4-FFF2-40B4-BE49-F238E27FC236}">
                <a16:creationId xmlns:a16="http://schemas.microsoft.com/office/drawing/2014/main" id="{FA2D64F1-5214-BE05-1961-447D591E5E15}"/>
              </a:ext>
            </a:extLst>
          </p:cNvPr>
          <p:cNvSpPr/>
          <p:nvPr/>
        </p:nvSpPr>
        <p:spPr>
          <a:xfrm>
            <a:off x="5943236" y="1719104"/>
            <a:ext cx="5226503" cy="3962396"/>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03066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B35EA-AE40-B9A2-AF69-C2297BD1AF12}"/>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sp>
        <p:nvSpPr>
          <p:cNvPr id="3" name="Title 1">
            <a:extLst>
              <a:ext uri="{FF2B5EF4-FFF2-40B4-BE49-F238E27FC236}">
                <a16:creationId xmlns:a16="http://schemas.microsoft.com/office/drawing/2014/main" id="{66B829DC-5398-BE47-8C9D-FECABA7E8929}"/>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S</a:t>
            </a:r>
            <a:r>
              <a:rPr lang="is-IS" sz="3200" b="1" kern="0">
                <a:solidFill>
                  <a:srgbClr val="002060"/>
                </a:solidFill>
                <a:latin typeface="+mj-lt"/>
                <a:cs typeface="Arial"/>
                <a:sym typeface="Arial"/>
              </a:rPr>
              <a:t>… </a:t>
            </a:r>
            <a:r>
              <a:rPr lang="en-US" sz="3200" b="1" kern="0">
                <a:solidFill>
                  <a:srgbClr val="002060"/>
                </a:solidFill>
                <a:latin typeface="+mj-lt"/>
                <a:cs typeface="Arial"/>
                <a:sym typeface="Arial"/>
              </a:rPr>
              <a:t>MART?</a:t>
            </a:r>
            <a:endParaRPr lang="en-GB" dirty="0"/>
          </a:p>
        </p:txBody>
      </p:sp>
      <p:graphicFrame>
        <p:nvGraphicFramePr>
          <p:cNvPr id="4" name="Table 5">
            <a:extLst>
              <a:ext uri="{FF2B5EF4-FFF2-40B4-BE49-F238E27FC236}">
                <a16:creationId xmlns:a16="http://schemas.microsoft.com/office/drawing/2014/main" id="{F7681B84-52BE-BC43-986E-225F55E0CEA0}"/>
              </a:ext>
            </a:extLst>
          </p:cNvPr>
          <p:cNvGraphicFramePr>
            <a:graphicFrameLocks/>
          </p:cNvGraphicFramePr>
          <p:nvPr>
            <p:extLst>
              <p:ext uri="{D42A27DB-BD31-4B8C-83A1-F6EECF244321}">
                <p14:modId xmlns:p14="http://schemas.microsoft.com/office/powerpoint/2010/main" val="3007631494"/>
              </p:ext>
            </p:extLst>
          </p:nvPr>
        </p:nvGraphicFramePr>
        <p:xfrm>
          <a:off x="1233714" y="2290535"/>
          <a:ext cx="9854286" cy="2542722"/>
        </p:xfrm>
        <a:graphic>
          <a:graphicData uri="http://schemas.openxmlformats.org/drawingml/2006/table">
            <a:tbl>
              <a:tblPr firstRow="1" bandRow="1">
                <a:tableStyleId>{5C22544A-7EE6-4342-B048-85BDC9FD1C3A}</a:tableStyleId>
              </a:tblPr>
              <a:tblGrid>
                <a:gridCol w="1642381">
                  <a:extLst>
                    <a:ext uri="{9D8B030D-6E8A-4147-A177-3AD203B41FA5}">
                      <a16:colId xmlns:a16="http://schemas.microsoft.com/office/drawing/2014/main" val="3894375260"/>
                    </a:ext>
                  </a:extLst>
                </a:gridCol>
                <a:gridCol w="1642381">
                  <a:extLst>
                    <a:ext uri="{9D8B030D-6E8A-4147-A177-3AD203B41FA5}">
                      <a16:colId xmlns:a16="http://schemas.microsoft.com/office/drawing/2014/main" val="4213751127"/>
                    </a:ext>
                  </a:extLst>
                </a:gridCol>
                <a:gridCol w="1642381">
                  <a:extLst>
                    <a:ext uri="{9D8B030D-6E8A-4147-A177-3AD203B41FA5}">
                      <a16:colId xmlns:a16="http://schemas.microsoft.com/office/drawing/2014/main" val="2559704878"/>
                    </a:ext>
                  </a:extLst>
                </a:gridCol>
                <a:gridCol w="1642381">
                  <a:extLst>
                    <a:ext uri="{9D8B030D-6E8A-4147-A177-3AD203B41FA5}">
                      <a16:colId xmlns:a16="http://schemas.microsoft.com/office/drawing/2014/main" val="1243583390"/>
                    </a:ext>
                  </a:extLst>
                </a:gridCol>
                <a:gridCol w="1642381">
                  <a:extLst>
                    <a:ext uri="{9D8B030D-6E8A-4147-A177-3AD203B41FA5}">
                      <a16:colId xmlns:a16="http://schemas.microsoft.com/office/drawing/2014/main" val="3826959112"/>
                    </a:ext>
                  </a:extLst>
                </a:gridCol>
                <a:gridCol w="1642381">
                  <a:extLst>
                    <a:ext uri="{9D8B030D-6E8A-4147-A177-3AD203B41FA5}">
                      <a16:colId xmlns:a16="http://schemas.microsoft.com/office/drawing/2014/main" val="2984675512"/>
                    </a:ext>
                  </a:extLst>
                </a:gridCol>
              </a:tblGrid>
              <a:tr h="1271361">
                <a:tc>
                  <a:txBody>
                    <a:bodyPr/>
                    <a:lstStyle/>
                    <a:p>
                      <a:endParaRPr lang="en-GB" dirty="0"/>
                    </a:p>
                  </a:txBody>
                  <a:tcPr/>
                </a:tc>
                <a:tc>
                  <a:txBody>
                    <a:bodyPr/>
                    <a:lstStyle/>
                    <a:p>
                      <a:r>
                        <a:rPr lang="en-GB" dirty="0"/>
                        <a:t>Specific</a:t>
                      </a:r>
                    </a:p>
                  </a:txBody>
                  <a:tcPr/>
                </a:tc>
                <a:tc>
                  <a:txBody>
                    <a:bodyPr/>
                    <a:lstStyle/>
                    <a:p>
                      <a:r>
                        <a:rPr lang="en-GB" dirty="0"/>
                        <a:t>Measurable</a:t>
                      </a:r>
                    </a:p>
                  </a:txBody>
                  <a:tcPr/>
                </a:tc>
                <a:tc>
                  <a:txBody>
                    <a:bodyPr/>
                    <a:lstStyle/>
                    <a:p>
                      <a:r>
                        <a:rPr lang="en-GB" dirty="0"/>
                        <a:t>Achievable</a:t>
                      </a:r>
                    </a:p>
                  </a:txBody>
                  <a:tcPr/>
                </a:tc>
                <a:tc>
                  <a:txBody>
                    <a:bodyPr/>
                    <a:lstStyle/>
                    <a:p>
                      <a:r>
                        <a:rPr lang="en-GB" dirty="0"/>
                        <a:t>Realistic</a:t>
                      </a:r>
                    </a:p>
                  </a:txBody>
                  <a:tcPr/>
                </a:tc>
                <a:tc>
                  <a:txBody>
                    <a:bodyPr/>
                    <a:lstStyle/>
                    <a:p>
                      <a:r>
                        <a:rPr lang="en-GB" dirty="0"/>
                        <a:t>Time-bound</a:t>
                      </a:r>
                    </a:p>
                  </a:txBody>
                  <a:tcPr/>
                </a:tc>
                <a:extLst>
                  <a:ext uri="{0D108BD9-81ED-4DB2-BD59-A6C34878D82A}">
                    <a16:rowId xmlns:a16="http://schemas.microsoft.com/office/drawing/2014/main" val="3072953749"/>
                  </a:ext>
                </a:extLst>
              </a:tr>
              <a:tr h="1271361">
                <a:tc>
                  <a:txBody>
                    <a:bodyPr/>
                    <a:lstStyle/>
                    <a:p>
                      <a:r>
                        <a:rPr lang="en-GB" dirty="0"/>
                        <a:t>Example</a:t>
                      </a:r>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32863019"/>
                  </a:ext>
                </a:extLst>
              </a:tr>
            </a:tbl>
          </a:graphicData>
        </a:graphic>
      </p:graphicFrame>
    </p:spTree>
    <p:extLst>
      <p:ext uri="{BB962C8B-B14F-4D97-AF65-F5344CB8AC3E}">
        <p14:creationId xmlns:p14="http://schemas.microsoft.com/office/powerpoint/2010/main" val="4054828940"/>
      </p:ext>
    </p:extLst>
  </p:cSld>
  <p:clrMapOvr>
    <a:masterClrMapping/>
  </p:clrMapOvr>
</p:sld>
</file>

<file path=ppt/theme/theme1.xml><?xml version="1.0" encoding="utf-8"?>
<a:theme xmlns:a="http://schemas.openxmlformats.org/drawingml/2006/main" name="Cover">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4357E907-A73D-2447-A6B0-71ED7A03ADDB}"/>
    </a:ext>
  </a:extLst>
</a:theme>
</file>

<file path=ppt/theme/theme2.xml><?xml version="1.0" encoding="utf-8"?>
<a:theme xmlns:a="http://schemas.openxmlformats.org/drawingml/2006/main" name="Section - white">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CDDE36DF-B020-DB4D-B2C6-ADDD972581D3}"/>
    </a:ext>
  </a:extLst>
</a:theme>
</file>

<file path=ppt/theme/theme3.xml><?xml version="1.0" encoding="utf-8"?>
<a:theme xmlns:a="http://schemas.openxmlformats.org/drawingml/2006/main" name="Muted">
  <a:themeElements>
    <a:clrScheme name="Pastel Blue Enhanced Contrast">
      <a:dk1>
        <a:srgbClr val="000000"/>
      </a:dk1>
      <a:lt1>
        <a:srgbClr val="F5FBFF"/>
      </a:lt1>
      <a:dk2>
        <a:srgbClr val="23085A"/>
      </a:dk2>
      <a:lt2>
        <a:srgbClr val="FFA0D7"/>
      </a:lt2>
      <a:accent1>
        <a:srgbClr val="035C67"/>
      </a:accent1>
      <a:accent2>
        <a:srgbClr val="7716BD"/>
      </a:accent2>
      <a:accent3>
        <a:srgbClr val="003B4A"/>
      </a:accent3>
      <a:accent4>
        <a:srgbClr val="920061"/>
      </a:accent4>
      <a:accent5>
        <a:srgbClr val="54565A"/>
      </a:accent5>
      <a:accent6>
        <a:srgbClr val="472029"/>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F7A7E75-8934-A14B-8961-A2586438B50C}"/>
    </a:ext>
  </a:extLst>
</a:theme>
</file>

<file path=ppt/theme/theme4.xml><?xml version="1.0" encoding="utf-8"?>
<a:theme xmlns:a="http://schemas.openxmlformats.org/drawingml/2006/main" name="British Council">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1769EC6F-20D1-0744-A4CB-CB71C7FC8E0E}"/>
    </a:ext>
  </a:extLst>
</a:theme>
</file>

<file path=ppt/theme/theme5.xml><?xml version="1.0" encoding="utf-8"?>
<a:theme xmlns:a="http://schemas.openxmlformats.org/drawingml/2006/main" name="British Council blank">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773DCA6-A4A0-D344-A46A-1803BF9CF8E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Template>
  <TotalTime>1353</TotalTime>
  <Words>848</Words>
  <Application>Microsoft Office PowerPoint</Application>
  <PresentationFormat>Widescreen</PresentationFormat>
  <Paragraphs>104</Paragraphs>
  <Slides>11</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British Council Sans Headline</vt:lpstr>
      <vt:lpstr>British Council Sans</vt:lpstr>
      <vt:lpstr>Cover</vt:lpstr>
      <vt:lpstr>Section - white</vt:lpstr>
      <vt:lpstr>Muted</vt:lpstr>
      <vt:lpstr>British Council</vt:lpstr>
      <vt:lpstr>British Council blank</vt:lpstr>
      <vt:lpstr>Zero waste – 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over one or two lines</dc:title>
  <dc:subject/>
  <dc:creator>Drew de Soto</dc:creator>
  <cp:keywords/>
  <dc:description/>
  <cp:lastModifiedBy>Cairns, Pamela (Marketing and Communications)</cp:lastModifiedBy>
  <cp:revision>19</cp:revision>
  <cp:lastPrinted>2019-09-18T09:30:23Z</cp:lastPrinted>
  <dcterms:created xsi:type="dcterms:W3CDTF">2022-10-26T12:07:12Z</dcterms:created>
  <dcterms:modified xsi:type="dcterms:W3CDTF">2023-12-07T11:50:40Z</dcterms:modified>
  <cp:category/>
</cp:coreProperties>
</file>